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4" r:id="rId3"/>
    <p:sldMasterId id="2147483705" r:id="rId4"/>
  </p:sldMasterIdLst>
  <p:sldIdLst>
    <p:sldId id="274" r:id="rId5"/>
    <p:sldId id="270" r:id="rId6"/>
    <p:sldId id="259" r:id="rId7"/>
    <p:sldId id="275" r:id="rId8"/>
    <p:sldId id="278" r:id="rId9"/>
    <p:sldId id="276" r:id="rId10"/>
    <p:sldId id="280" r:id="rId11"/>
    <p:sldId id="279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841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61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190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-1190" y="0"/>
            <a:ext cx="9144000" cy="7052484"/>
          </a:xfrm>
          <a:prstGeom prst="rect">
            <a:avLst/>
          </a:prstGeom>
          <a:solidFill>
            <a:srgbClr val="009FE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srgbClr val="009FE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D639EE-EB2A-48ED-BF99-64245778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BB6401-7823-4601-AE0E-C8950F29C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72075-F059-4514-9A70-99283872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E5A92-0A79-4A07-9C10-A391449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72EC8-6B24-4DED-9031-E810C384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37" name="Elipse 36"/>
          <p:cNvSpPr/>
          <p:nvPr userDrawn="1"/>
        </p:nvSpPr>
        <p:spPr>
          <a:xfrm>
            <a:off x="6462080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8" name="Elipse 37"/>
          <p:cNvSpPr/>
          <p:nvPr userDrawn="1"/>
        </p:nvSpPr>
        <p:spPr>
          <a:xfrm>
            <a:off x="6157938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9" name="Elipse 38"/>
          <p:cNvSpPr/>
          <p:nvPr userDrawn="1"/>
        </p:nvSpPr>
        <p:spPr>
          <a:xfrm>
            <a:off x="5853796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0" name="Elipse 39"/>
          <p:cNvSpPr/>
          <p:nvPr userDrawn="1"/>
        </p:nvSpPr>
        <p:spPr>
          <a:xfrm>
            <a:off x="5549653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1" name="Elipse 40"/>
          <p:cNvSpPr/>
          <p:nvPr userDrawn="1"/>
        </p:nvSpPr>
        <p:spPr>
          <a:xfrm>
            <a:off x="5245511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2" name="Elipse 41"/>
          <p:cNvSpPr/>
          <p:nvPr userDrawn="1"/>
        </p:nvSpPr>
        <p:spPr>
          <a:xfrm>
            <a:off x="4941369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3" name="Elipse 42"/>
          <p:cNvSpPr/>
          <p:nvPr userDrawn="1"/>
        </p:nvSpPr>
        <p:spPr>
          <a:xfrm>
            <a:off x="4637227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4" name="Elipse 43"/>
          <p:cNvSpPr/>
          <p:nvPr userDrawn="1"/>
        </p:nvSpPr>
        <p:spPr>
          <a:xfrm>
            <a:off x="4333084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5" name="Elipse 44"/>
          <p:cNvSpPr/>
          <p:nvPr userDrawn="1"/>
        </p:nvSpPr>
        <p:spPr>
          <a:xfrm>
            <a:off x="4028942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6" name="Elipse 45"/>
          <p:cNvSpPr/>
          <p:nvPr userDrawn="1"/>
        </p:nvSpPr>
        <p:spPr>
          <a:xfrm>
            <a:off x="3724800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7" name="Elipse 46"/>
          <p:cNvSpPr/>
          <p:nvPr userDrawn="1"/>
        </p:nvSpPr>
        <p:spPr>
          <a:xfrm>
            <a:off x="3420658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 userDrawn="1"/>
        </p:nvSpPr>
        <p:spPr>
          <a:xfrm>
            <a:off x="3116515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9" name="Elipse 48"/>
          <p:cNvSpPr/>
          <p:nvPr userDrawn="1"/>
        </p:nvSpPr>
        <p:spPr>
          <a:xfrm>
            <a:off x="2812373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F8F8B-D256-4C54-8570-03093824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93EA96-4A1C-4197-AA51-93836EFF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77C89-A8BD-4956-AC71-CC2FDBE9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DB090-FA2C-4B22-A4C4-7F10EC27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8" name="Imagen 7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198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ED80-7F64-486D-94E8-82DF5B06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3C450-3735-4305-95D6-EF72E240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09F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CEE4F8-9405-4E51-95E1-0266E6BF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8747E-06AD-4D9C-AFD6-1C625859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96FEA3-0B60-4566-B056-4C6D295B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7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48CDC3-37E2-494E-A0EA-A9922705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5143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8572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001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430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23F10F-2F32-43CC-A02E-907A87AB9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5143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8572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001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430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F293D-E3F5-4541-AF2C-4035E5DF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>
                <a:buClr>
                  <a:srgbClr val="66FFCC">
                    <a:lumMod val="60000"/>
                    <a:lumOff val="40000"/>
                  </a:srgbClr>
                </a:buClr>
              </a:pPr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D0EB1-9C4A-46D6-9F7E-257B223F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2F455-D9AB-4ED7-9BF0-921EDD1C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>
                <a:buClr>
                  <a:srgbClr val="66FFCC">
                    <a:lumMod val="60000"/>
                    <a:lumOff val="40000"/>
                  </a:srgbClr>
                </a:buClr>
              </a:pPr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581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5E0DDA-1D8C-425C-93F7-845860A5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36A7-0774-4E9F-A889-9608CDF8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B49904-94E6-407F-9789-452F87159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670786-63CA-4D08-A55A-F2955F8E5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BBBC2C-5638-498A-8505-FFE1B5D8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F1C096-634F-4E07-B309-60AF328F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E8F906-BC5C-409E-919E-C5839283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11" name="Imagen 10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866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0A6B8-67F0-4EA1-A29B-2403B0C0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5F07A7-1770-4017-8BC2-A059CD70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2BE2E-B516-4DE4-BCA9-411A76CE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8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882E-4B44-40AF-AF37-466A636F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D1753-A0FB-4501-8EB3-D5014A93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6A5B3D-8516-4069-9220-A9E493422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44DAFE-CDFC-4B04-9EFC-9CFCFC59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36F90-2BB7-44D8-974E-0294021B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660582-D3EB-43E9-BE0E-EEA7D19D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5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04191-A874-483B-8AB0-816A3D2D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293C1-EF6A-4FE6-97E5-EB4722559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9BE7E5-66DC-4790-96F2-ECFE4B2B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2B1E9-6BEF-4C83-844E-705DD27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6ECF47-89E0-4A18-8093-004A349D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9FC6D9-5E88-452C-8612-4A8ACDB8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675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78AE0-2F85-4B36-A5AD-B5354271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3164F-3808-4632-B7F3-8304AC809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C2965-42A8-4708-AF23-01FCDAB5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5EF33-9C40-4984-A719-7C797BC9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B1AD0-1830-446D-8D9B-AB03337C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8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4CA6D0-BCF5-4926-9373-8D1069FA9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A02B4B-DB2B-440C-83C7-AE3E5662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DFA50-B00E-4A8B-AD36-46CF7B6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2C6BA0-547E-4656-BF66-56117652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AC7CE-F6DB-4248-B372-4F381B4E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91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-1190" y="0"/>
            <a:ext cx="9144000" cy="7052484"/>
          </a:xfrm>
          <a:prstGeom prst="rect">
            <a:avLst/>
          </a:prstGeom>
          <a:solidFill>
            <a:srgbClr val="009FE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srgbClr val="009FE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D639EE-EB2A-48ED-BF99-64245778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BB6401-7823-4601-AE0E-C8950F29C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72075-F059-4514-9A70-99283872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E5A92-0A79-4A07-9C10-A391449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72EC8-6B24-4DED-9031-E810C384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37" name="Elipse 36"/>
          <p:cNvSpPr/>
          <p:nvPr userDrawn="1"/>
        </p:nvSpPr>
        <p:spPr>
          <a:xfrm>
            <a:off x="6462080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8" name="Elipse 37"/>
          <p:cNvSpPr/>
          <p:nvPr userDrawn="1"/>
        </p:nvSpPr>
        <p:spPr>
          <a:xfrm>
            <a:off x="6157938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9" name="Elipse 38"/>
          <p:cNvSpPr/>
          <p:nvPr userDrawn="1"/>
        </p:nvSpPr>
        <p:spPr>
          <a:xfrm>
            <a:off x="5853796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0" name="Elipse 39"/>
          <p:cNvSpPr/>
          <p:nvPr userDrawn="1"/>
        </p:nvSpPr>
        <p:spPr>
          <a:xfrm>
            <a:off x="5549653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1" name="Elipse 40"/>
          <p:cNvSpPr/>
          <p:nvPr userDrawn="1"/>
        </p:nvSpPr>
        <p:spPr>
          <a:xfrm>
            <a:off x="5245511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2" name="Elipse 41"/>
          <p:cNvSpPr/>
          <p:nvPr userDrawn="1"/>
        </p:nvSpPr>
        <p:spPr>
          <a:xfrm>
            <a:off x="4941369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3" name="Elipse 42"/>
          <p:cNvSpPr/>
          <p:nvPr userDrawn="1"/>
        </p:nvSpPr>
        <p:spPr>
          <a:xfrm>
            <a:off x="4637227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4" name="Elipse 43"/>
          <p:cNvSpPr/>
          <p:nvPr userDrawn="1"/>
        </p:nvSpPr>
        <p:spPr>
          <a:xfrm>
            <a:off x="4333084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5" name="Elipse 44"/>
          <p:cNvSpPr/>
          <p:nvPr userDrawn="1"/>
        </p:nvSpPr>
        <p:spPr>
          <a:xfrm>
            <a:off x="4028942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6" name="Elipse 45"/>
          <p:cNvSpPr/>
          <p:nvPr userDrawn="1"/>
        </p:nvSpPr>
        <p:spPr>
          <a:xfrm>
            <a:off x="3724800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7" name="Elipse 46"/>
          <p:cNvSpPr/>
          <p:nvPr userDrawn="1"/>
        </p:nvSpPr>
        <p:spPr>
          <a:xfrm>
            <a:off x="3420658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 userDrawn="1"/>
        </p:nvSpPr>
        <p:spPr>
          <a:xfrm>
            <a:off x="3116515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9" name="Elipse 48"/>
          <p:cNvSpPr/>
          <p:nvPr userDrawn="1"/>
        </p:nvSpPr>
        <p:spPr>
          <a:xfrm>
            <a:off x="2812373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7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F8F8B-D256-4C54-8570-03093824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93EA96-4A1C-4197-AA51-93836EFF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77C89-A8BD-4956-AC71-CC2FDBE9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DB090-FA2C-4B22-A4C4-7F10EC27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8" name="Imagen 7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5533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ED80-7F64-486D-94E8-82DF5B06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3C450-3735-4305-95D6-EF72E240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09F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CEE4F8-9405-4E51-95E1-0266E6BF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8747E-06AD-4D9C-AFD6-1C625859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96FEA3-0B60-4566-B056-4C6D295B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9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48CDC3-37E2-494E-A0EA-A9922705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5143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8572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001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430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23F10F-2F32-43CC-A02E-907A87AB9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5143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8572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001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430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F293D-E3F5-4541-AF2C-4035E5DF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>
                <a:buClr>
                  <a:srgbClr val="66FFCC">
                    <a:lumMod val="60000"/>
                    <a:lumOff val="40000"/>
                  </a:srgbClr>
                </a:buClr>
              </a:pPr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D0EB1-9C4A-46D6-9F7E-257B223F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2F455-D9AB-4ED7-9BF0-921EDD1C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>
                <a:buClr>
                  <a:srgbClr val="66FFCC">
                    <a:lumMod val="60000"/>
                    <a:lumOff val="40000"/>
                  </a:srgbClr>
                </a:buClr>
              </a:pPr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8901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5E0DDA-1D8C-425C-93F7-845860A5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36A7-0774-4E9F-A889-9608CDF8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B49904-94E6-407F-9789-452F87159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670786-63CA-4D08-A55A-F2955F8E5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BBBC2C-5638-498A-8505-FFE1B5D8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F1C096-634F-4E07-B309-60AF328F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E8F906-BC5C-409E-919E-C5839283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11" name="Imagen 10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958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0A6B8-67F0-4EA1-A29B-2403B0C0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5F07A7-1770-4017-8BC2-A059CD70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2BE2E-B516-4DE4-BCA9-411A76CE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882E-4B44-40AF-AF37-466A636F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D1753-A0FB-4501-8EB3-D5014A93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6A5B3D-8516-4069-9220-A9E493422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44DAFE-CDFC-4B04-9EFC-9CFCFC59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36F90-2BB7-44D8-974E-0294021B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660582-D3EB-43E9-BE0E-EEA7D19D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74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04191-A874-483B-8AB0-816A3D2D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293C1-EF6A-4FE6-97E5-EB4722559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9BE7E5-66DC-4790-96F2-ECFE4B2B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2B1E9-6BEF-4C83-844E-705DD27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6ECF47-89E0-4A18-8093-004A349D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9FC6D9-5E88-452C-8612-4A8ACDB8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6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378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78AE0-2F85-4B36-A5AD-B5354271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3164F-3808-4632-B7F3-8304AC809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C2965-42A8-4708-AF23-01FCDAB5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5EF33-9C40-4984-A719-7C797BC9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B1AD0-1830-446D-8D9B-AB03337C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6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4CA6D0-BCF5-4926-9373-8D1069FA9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A02B4B-DB2B-440C-83C7-AE3E5662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DFA50-B00E-4A8B-AD36-46CF7B6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2C6BA0-547E-4656-BF66-56117652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AC7CE-F6DB-4248-B372-4F381B4E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3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-1190" y="0"/>
            <a:ext cx="9144000" cy="7052484"/>
          </a:xfrm>
          <a:prstGeom prst="rect">
            <a:avLst/>
          </a:prstGeom>
          <a:solidFill>
            <a:srgbClr val="009FE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srgbClr val="009FE3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D639EE-EB2A-48ED-BF99-64245778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BB6401-7823-4601-AE0E-C8950F29C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72075-F059-4514-9A70-99283872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E5A92-0A79-4A07-9C10-A391449E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72EC8-6B24-4DED-9031-E810C384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37" name="Elipse 36"/>
          <p:cNvSpPr/>
          <p:nvPr userDrawn="1"/>
        </p:nvSpPr>
        <p:spPr>
          <a:xfrm>
            <a:off x="6462080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8" name="Elipse 37"/>
          <p:cNvSpPr/>
          <p:nvPr userDrawn="1"/>
        </p:nvSpPr>
        <p:spPr>
          <a:xfrm>
            <a:off x="6157938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9" name="Elipse 38"/>
          <p:cNvSpPr/>
          <p:nvPr userDrawn="1"/>
        </p:nvSpPr>
        <p:spPr>
          <a:xfrm>
            <a:off x="5853796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0" name="Elipse 39"/>
          <p:cNvSpPr/>
          <p:nvPr userDrawn="1"/>
        </p:nvSpPr>
        <p:spPr>
          <a:xfrm>
            <a:off x="5549653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1" name="Elipse 40"/>
          <p:cNvSpPr/>
          <p:nvPr userDrawn="1"/>
        </p:nvSpPr>
        <p:spPr>
          <a:xfrm>
            <a:off x="5245511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2" name="Elipse 41"/>
          <p:cNvSpPr/>
          <p:nvPr userDrawn="1"/>
        </p:nvSpPr>
        <p:spPr>
          <a:xfrm>
            <a:off x="4941369" y="2181893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3" name="Elipse 42"/>
          <p:cNvSpPr/>
          <p:nvPr userDrawn="1"/>
        </p:nvSpPr>
        <p:spPr>
          <a:xfrm>
            <a:off x="4637227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4" name="Elipse 43"/>
          <p:cNvSpPr/>
          <p:nvPr userDrawn="1"/>
        </p:nvSpPr>
        <p:spPr>
          <a:xfrm>
            <a:off x="4333084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5" name="Elipse 44"/>
          <p:cNvSpPr/>
          <p:nvPr userDrawn="1"/>
        </p:nvSpPr>
        <p:spPr>
          <a:xfrm>
            <a:off x="4028942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6" name="Elipse 45"/>
          <p:cNvSpPr/>
          <p:nvPr userDrawn="1"/>
        </p:nvSpPr>
        <p:spPr>
          <a:xfrm>
            <a:off x="3724800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7" name="Elipse 46"/>
          <p:cNvSpPr/>
          <p:nvPr userDrawn="1"/>
        </p:nvSpPr>
        <p:spPr>
          <a:xfrm>
            <a:off x="3420658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 userDrawn="1"/>
        </p:nvSpPr>
        <p:spPr>
          <a:xfrm>
            <a:off x="3116515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49" name="Elipse 48"/>
          <p:cNvSpPr/>
          <p:nvPr userDrawn="1"/>
        </p:nvSpPr>
        <p:spPr>
          <a:xfrm>
            <a:off x="2812373" y="2183757"/>
            <a:ext cx="61355" cy="818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41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F8F8B-D256-4C54-8570-03093824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93EA96-4A1C-4197-AA51-93836EFF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77C89-A8BD-4956-AC71-CC2FDBE95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DB090-FA2C-4B22-A4C4-7F10EC27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8" name="Imagen 7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0848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ED80-7F64-486D-94E8-82DF5B06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3C450-3735-4305-95D6-EF72E240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09F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CEE4F8-9405-4E51-95E1-0266E6BF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8747E-06AD-4D9C-AFD6-1C625859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96FEA3-0B60-4566-B056-4C6D295B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36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48CDC3-37E2-494E-A0EA-A9922705B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5143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8572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001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430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23F10F-2F32-43CC-A02E-907A87AB9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1714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5143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8572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001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43050" indent="-17145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F293D-E3F5-4541-AF2C-4035E5DF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>
                <a:buClr>
                  <a:srgbClr val="66FFCC">
                    <a:lumMod val="60000"/>
                    <a:lumOff val="40000"/>
                  </a:srgbClr>
                </a:buClr>
              </a:pPr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D0EB1-9C4A-46D6-9F7E-257B223F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2F455-D9AB-4ED7-9BF0-921EDD1C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28588" indent="-128588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</a:lstStyle>
          <a:p>
            <a:pPr>
              <a:buClr>
                <a:srgbClr val="66FFCC">
                  <a:lumMod val="60000"/>
                  <a:lumOff val="40000"/>
                </a:srgbClr>
              </a:buClr>
            </a:pPr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>
                <a:buClr>
                  <a:srgbClr val="66FFCC">
                    <a:lumMod val="60000"/>
                    <a:lumOff val="40000"/>
                  </a:srgbClr>
                </a:buClr>
              </a:pPr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1686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5E0DDA-1D8C-425C-93F7-845860A51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36A7-0774-4E9F-A889-9608CDF8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B49904-94E6-407F-9789-452F87159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670786-63CA-4D08-A55A-F2955F8E5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342900" indent="-342900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1pPr>
            <a:lvl2pPr marL="6000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2pPr>
            <a:lvl3pPr marL="942975" indent="-257175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3pPr>
            <a:lvl4pPr marL="12430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4pPr>
            <a:lvl5pPr marL="1585913" indent="-214313">
              <a:buClr>
                <a:schemeClr val="accent4">
                  <a:lumMod val="60000"/>
                  <a:lumOff val="40000"/>
                </a:schemeClr>
              </a:buClr>
              <a:buFont typeface="Arial"/>
              <a:buChar char="•"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BBBC2C-5638-498A-8505-FFE1B5D8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F1C096-634F-4E07-B309-60AF328F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E8F906-BC5C-409E-919E-C5839283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0" y="236761"/>
            <a:ext cx="9144000" cy="996130"/>
          </a:xfrm>
          <a:prstGeom prst="rect">
            <a:avLst/>
          </a:prstGeom>
          <a:solidFill>
            <a:srgbClr val="1C7AB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 dirty="0">
              <a:solidFill>
                <a:srgbClr val="196DAA"/>
              </a:solidFill>
            </a:endParaRPr>
          </a:p>
        </p:txBody>
      </p:sp>
      <p:pic>
        <p:nvPicPr>
          <p:cNvPr id="11" name="Imagen 10" descr="Logo.png">
            <a:extLst>
              <a:ext uri="{FF2B5EF4-FFF2-40B4-BE49-F238E27FC236}">
                <a16:creationId xmlns:a16="http://schemas.microsoft.com/office/drawing/2014/main" id="{2F91D295-BEFE-4DF9-A417-7804E37B9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6" y="276252"/>
            <a:ext cx="1303525" cy="10477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079A0D7-2A3F-4959-B232-7C378724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4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0A6B8-67F0-4EA1-A29B-2403B0C0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5F07A7-1770-4017-8BC2-A059CD70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02BE2E-B516-4DE4-BCA9-411A76CE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91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B882E-4B44-40AF-AF37-466A636F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D1753-A0FB-4501-8EB3-D5014A93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6A5B3D-8516-4069-9220-A9E493422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44DAFE-CDFC-4B04-9EFC-9CFCFC59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36F90-2BB7-44D8-974E-0294021B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660582-D3EB-43E9-BE0E-EEA7D19D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34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04191-A874-483B-8AB0-816A3D2D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C293C1-EF6A-4FE6-97E5-EB4722559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9BE7E5-66DC-4790-96F2-ECFE4B2B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2B1E9-6BEF-4C83-844E-705DD27B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6ECF47-89E0-4A18-8093-004A349D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9FC6D9-5E88-452C-8612-4A8ACDB8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5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25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78AE0-2F85-4B36-A5AD-B5354271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3164F-3808-4632-B7F3-8304AC809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C2965-42A8-4708-AF23-01FCDAB5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5EF33-9C40-4984-A719-7C797BC9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B1AD0-1830-446D-8D9B-AB03337C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01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4CA6D0-BCF5-4926-9373-8D1069FA9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A02B4B-DB2B-440C-83C7-AE3E5662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DFA50-B00E-4A8B-AD36-46CF7B6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2C6BA0-547E-4656-BF66-56117652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AC7CE-F6DB-4248-B372-4F381B4E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1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658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74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64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09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11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5A9F-2446-4F43-B5F4-E80A2C3C11F4}" type="datetimeFigureOut">
              <a:rPr lang="es-CO" smtClean="0"/>
              <a:t>11/12/2019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76CA-F266-4ECF-A172-4B587B804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48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2"/>
          <a:srcRect t="7608" b="156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9C4AF5-6BF5-465F-A3BC-DB97B76A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8AAAB7-7BF0-4E30-B21B-3AAE54AF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48B37-988C-409B-896B-0AC6A1C8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B0E0EE-6177-44BB-B161-88B59AA2D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B2140-3D0F-43A4-8D6C-B7E9A44B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Arial Rounded MT Bold"/>
          <a:ea typeface="+mj-ea"/>
          <a:cs typeface="Arial Rounded MT Bold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00264C"/>
          </a:solidFill>
          <a:latin typeface="Arial Rounded MT Bold"/>
          <a:ea typeface="+mn-ea"/>
          <a:cs typeface="Arial Rounded MT Bold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64C"/>
          </a:solidFill>
          <a:latin typeface="Arial Rounded MT Bold"/>
          <a:ea typeface="+mn-ea"/>
          <a:cs typeface="Arial Rounded MT Bold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64C"/>
          </a:solidFill>
          <a:latin typeface="Arial Rounded MT Bold"/>
          <a:ea typeface="+mn-ea"/>
          <a:cs typeface="Arial Rounded MT Bold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64C"/>
          </a:solidFill>
          <a:latin typeface="Arial Rounded MT Bold"/>
          <a:ea typeface="+mn-ea"/>
          <a:cs typeface="Arial Rounded MT Bold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64C"/>
          </a:solidFill>
          <a:latin typeface="Arial Rounded MT Bold"/>
          <a:ea typeface="+mn-ea"/>
          <a:cs typeface="Arial Rounded MT Bold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2"/>
          <a:srcRect t="7608" b="156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9C4AF5-6BF5-465F-A3BC-DB97B76A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8AAAB7-7BF0-4E30-B21B-3AAE54AF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48B37-988C-409B-896B-0AC6A1C8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B0E0EE-6177-44BB-B161-88B59AA2D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B2140-3D0F-43A4-8D6C-B7E9A44B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Arial Rounded MT Bold"/>
          <a:ea typeface="+mj-ea"/>
          <a:cs typeface="Arial Rounded MT Bold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00264C"/>
          </a:solidFill>
          <a:latin typeface="Arial Rounded MT Bold"/>
          <a:ea typeface="+mn-ea"/>
          <a:cs typeface="Arial Rounded MT Bold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64C"/>
          </a:solidFill>
          <a:latin typeface="Arial Rounded MT Bold"/>
          <a:ea typeface="+mn-ea"/>
          <a:cs typeface="Arial Rounded MT Bold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64C"/>
          </a:solidFill>
          <a:latin typeface="Arial Rounded MT Bold"/>
          <a:ea typeface="+mn-ea"/>
          <a:cs typeface="Arial Rounded MT Bold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64C"/>
          </a:solidFill>
          <a:latin typeface="Arial Rounded MT Bold"/>
          <a:ea typeface="+mn-ea"/>
          <a:cs typeface="Arial Rounded MT Bold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64C"/>
          </a:solidFill>
          <a:latin typeface="Arial Rounded MT Bold"/>
          <a:ea typeface="+mn-ea"/>
          <a:cs typeface="Arial Rounded MT Bold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2"/>
          <a:srcRect t="7608" b="156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9C4AF5-6BF5-465F-A3BC-DB97B76A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8AAAB7-7BF0-4E30-B21B-3AAE54AFD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48B37-988C-409B-896B-0AC6A1C82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4922-B082-410A-B35E-91AB5A32566D}" type="datetimeFigureOut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11/12/2019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B0E0EE-6177-44BB-B161-88B59AA2D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B2140-3D0F-43A4-8D6C-B7E9A44B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C9CD-1B16-4B17-8207-BD1BBA90796C}" type="slidenum">
              <a:rPr lang="es-CO" smtClean="0">
                <a:solidFill>
                  <a:srgbClr val="000080">
                    <a:tint val="75000"/>
                  </a:srgbClr>
                </a:solidFill>
              </a:rPr>
              <a:pPr/>
              <a:t>‹Nº›</a:t>
            </a:fld>
            <a:endParaRPr lang="es-CO">
              <a:solidFill>
                <a:srgbClr val="00008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Arial Rounded MT Bold"/>
          <a:ea typeface="+mj-ea"/>
          <a:cs typeface="Arial Rounded MT Bold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00264C"/>
          </a:solidFill>
          <a:latin typeface="Arial Rounded MT Bold"/>
          <a:ea typeface="+mn-ea"/>
          <a:cs typeface="Arial Rounded MT Bold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64C"/>
          </a:solidFill>
          <a:latin typeface="Arial Rounded MT Bold"/>
          <a:ea typeface="+mn-ea"/>
          <a:cs typeface="Arial Rounded MT Bold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64C"/>
          </a:solidFill>
          <a:latin typeface="Arial Rounded MT Bold"/>
          <a:ea typeface="+mn-ea"/>
          <a:cs typeface="Arial Rounded MT Bold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64C"/>
          </a:solidFill>
          <a:latin typeface="Arial Rounded MT Bold"/>
          <a:ea typeface="+mn-ea"/>
          <a:cs typeface="Arial Rounded MT Bold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264C"/>
          </a:solidFill>
          <a:latin typeface="Arial Rounded MT Bold"/>
          <a:ea typeface="+mn-ea"/>
          <a:cs typeface="Arial Rounded MT Bold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7242" y="1354182"/>
            <a:ext cx="6858000" cy="2387600"/>
          </a:xfrm>
        </p:spPr>
        <p:txBody>
          <a:bodyPr>
            <a:normAutofit/>
          </a:bodyPr>
          <a:lstStyle/>
          <a:p>
            <a:r>
              <a:rPr lang="es-CO" sz="4800" dirty="0"/>
              <a:t>GRUPO RESTAURACIÓN -SER</a:t>
            </a:r>
          </a:p>
        </p:txBody>
      </p:sp>
      <p:pic>
        <p:nvPicPr>
          <p:cNvPr id="5" name="Imagen 4" descr="logos-bogota-mejor-para-todos-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73" y="4225936"/>
            <a:ext cx="3757538" cy="19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DE984B0-6011-4EBE-B886-BC2D858A8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6" y="137711"/>
            <a:ext cx="8772939" cy="69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4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53099" r="84615" b="40857"/>
          <a:stretch>
            <a:fillRect/>
          </a:stretch>
        </p:blipFill>
        <p:spPr bwMode="auto">
          <a:xfrm>
            <a:off x="578734" y="6173022"/>
            <a:ext cx="923231" cy="68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4" t="53751" r="42305" b="41286"/>
          <a:stretch>
            <a:fillRect/>
          </a:stretch>
        </p:blipFill>
        <p:spPr bwMode="auto">
          <a:xfrm>
            <a:off x="7023523" y="6175018"/>
            <a:ext cx="1852865" cy="6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esultado de imagen para bogota mejor para to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27" y="6173022"/>
            <a:ext cx="1643946" cy="68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cto 12"/>
          <p:cNvCxnSpPr/>
          <p:nvPr/>
        </p:nvCxnSpPr>
        <p:spPr>
          <a:xfrm flipH="1">
            <a:off x="1805651" y="980939"/>
            <a:ext cx="733834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3B3A244-4CB8-41B1-8C4B-64750F933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92394"/>
              </p:ext>
            </p:extLst>
          </p:nvPr>
        </p:nvGraphicFramePr>
        <p:xfrm>
          <a:off x="152325" y="499211"/>
          <a:ext cx="8839349" cy="490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873">
                  <a:extLst>
                    <a:ext uri="{9D8B030D-6E8A-4147-A177-3AD203B41FA5}">
                      <a16:colId xmlns:a16="http://schemas.microsoft.com/office/drawing/2014/main" val="2991563238"/>
                    </a:ext>
                  </a:extLst>
                </a:gridCol>
                <a:gridCol w="7286476">
                  <a:extLst>
                    <a:ext uri="{9D8B030D-6E8A-4147-A177-3AD203B41FA5}">
                      <a16:colId xmlns:a16="http://schemas.microsoft.com/office/drawing/2014/main" val="2348448795"/>
                    </a:ext>
                  </a:extLst>
                </a:gridCol>
              </a:tblGrid>
              <a:tr h="13265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/>
                        <a:t>Objeto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/>
                        <a:t>“AUNAR ESFUERZOS Y RECURSOS TÉCNICOS, ADMINISTRATIVOS Y FINANCIEROS  ENTRE LA CORPORACIÓN AUTÓNOMA REGIONAL DE CUNDINAMARCA, LA SECRETARÍA DISTRIAL DE AMBIENTE Y CONSERVATION INTERNATIONAL FOUNDATION, A FIN DE IMPLEMENTAR ACCIONES DE RESTAURACIÓN, RECUPERACIÓN, RAHABILITACIÓN EN HECTÁREAS NUEVAS EN CERROS ORIENTALES, RÍOS QUEBRADAS, HUMEDALES, QUE APORTEN CONECTIVIDAD ECOLÓGICA AL DISTRITO CAPITAL.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80329"/>
                  </a:ext>
                </a:extLst>
              </a:tr>
              <a:tr h="494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/>
                        <a:t>Plazo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/>
                        <a:t>16 meses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045567"/>
                  </a:ext>
                </a:extLst>
              </a:tr>
              <a:tr h="702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/>
                        <a:t>Fecha 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/>
                        <a:t>acta de inicio y Terminación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/>
                        <a:t>15/02/2017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/>
                        <a:t>06/07/2018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645665"/>
                  </a:ext>
                </a:extLst>
              </a:tr>
              <a:tr h="312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/>
                        <a:t>Valor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/>
                        <a:t>$ 1.724.567.428 M/</a:t>
                      </a:r>
                      <a:r>
                        <a:rPr lang="es-CO" sz="1600" dirty="0" err="1"/>
                        <a:t>Cte</a:t>
                      </a:r>
                      <a:r>
                        <a:rPr lang="es-CO" sz="1600" dirty="0"/>
                        <a:t>  </a:t>
                      </a:r>
                      <a:r>
                        <a:rPr lang="es-CO" sz="1400" dirty="0"/>
                        <a:t>(CAR $539,219,197, SDA $1,008,251,020 y CI</a:t>
                      </a:r>
                      <a:r>
                        <a:rPr lang="es-CO" sz="1400" baseline="0" dirty="0"/>
                        <a:t> $ 177,197,210</a:t>
                      </a:r>
                      <a:r>
                        <a:rPr lang="es-CO" sz="1600" baseline="0" dirty="0"/>
                        <a:t>)</a:t>
                      </a:r>
                      <a:endParaRPr lang="es-C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3800"/>
                  </a:ext>
                </a:extLst>
              </a:tr>
              <a:tr h="546245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Avance Financiero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b="0" dirty="0"/>
                        <a:t>90%,  esta pendiente el para el ultimo 10% para el proceso de liquidación.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25765"/>
                  </a:ext>
                </a:extLst>
              </a:tr>
              <a:tr h="702314">
                <a:tc>
                  <a:txBody>
                    <a:bodyPr/>
                    <a:lstStyle/>
                    <a:p>
                      <a:pPr algn="ctr"/>
                      <a:r>
                        <a:rPr lang="es-CO" b="1" dirty="0"/>
                        <a:t>Avance Físico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hectáreas con proceso de restauración ecológica, es las localidades</a:t>
                      </a:r>
                      <a:r>
                        <a:rPr lang="es-CO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Usme y </a:t>
                      </a:r>
                      <a:r>
                        <a:rPr lang="es-CO" sz="16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Sumapaz</a:t>
                      </a:r>
                      <a:r>
                        <a:rPr lang="es-C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Para un total de 100% Ejecutado</a:t>
                      </a:r>
                      <a:r>
                        <a:rPr lang="es-CO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verificado en sitio a la fecha.</a:t>
                      </a:r>
                      <a:r>
                        <a:rPr lang="es-C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0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8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5879" y="1508730"/>
            <a:ext cx="6858000" cy="2387600"/>
          </a:xfrm>
        </p:spPr>
        <p:txBody>
          <a:bodyPr>
            <a:normAutofit/>
          </a:bodyPr>
          <a:lstStyle/>
          <a:p>
            <a:r>
              <a:rPr lang="es-CO" sz="5400" dirty="0"/>
              <a:t>GRUPO RURALIDAD -SER </a:t>
            </a:r>
          </a:p>
        </p:txBody>
      </p:sp>
      <p:pic>
        <p:nvPicPr>
          <p:cNvPr id="4" name="Imagen 3" descr="logos-bogota-mejor-para-todos-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73" y="4225936"/>
            <a:ext cx="3757538" cy="19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12740" y="1648497"/>
            <a:ext cx="7886700" cy="42757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600" dirty="0"/>
              <a:t>“PROMOCIÓN DE LA CONSERVACION DE BIENES Y SERVICIOS AMBIENTALES RURALES EN BOGOTA D.C”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>
                <a:solidFill>
                  <a:srgbClr val="009FE3"/>
                </a:solidFill>
              </a:rPr>
              <a:t>META 1: </a:t>
            </a:r>
            <a:r>
              <a:rPr lang="es-CO" dirty="0"/>
              <a:t>Aumentar a 200ha en procesos de restauración, mantenimientos y/o áreas abastecedoras de acueductos veredales asociadas a ecosistemas de montaña, bosques, humedales, ríos, nacimientos, reservorios y lagos. </a:t>
            </a:r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r>
              <a:rPr lang="es-CO" dirty="0">
                <a:solidFill>
                  <a:srgbClr val="009FE3"/>
                </a:solidFill>
              </a:rPr>
              <a:t>META 2: </a:t>
            </a:r>
            <a:r>
              <a:rPr lang="es-CO" dirty="0"/>
              <a:t>Duplicar el número de predios en adopción de Buenas Prácticas productivas que contribuyan a la adaptación y reducción de la vulnerabilidad frente al cambio climático y la promoción del desarrollo sostenible.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9594" y="257577"/>
            <a:ext cx="7886700" cy="940158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PROYECTO 7517</a:t>
            </a:r>
          </a:p>
        </p:txBody>
      </p:sp>
    </p:spTree>
    <p:extLst>
      <p:ext uri="{BB962C8B-B14F-4D97-AF65-F5344CB8AC3E}">
        <p14:creationId xmlns:p14="http://schemas.microsoft.com/office/powerpoint/2010/main" val="360187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3B3A244-4CB8-41B1-8C4B-64750F933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62977"/>
              </p:ext>
            </p:extLst>
          </p:nvPr>
        </p:nvGraphicFramePr>
        <p:xfrm>
          <a:off x="358388" y="1210700"/>
          <a:ext cx="8785612" cy="553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433">
                  <a:extLst>
                    <a:ext uri="{9D8B030D-6E8A-4147-A177-3AD203B41FA5}">
                      <a16:colId xmlns:a16="http://schemas.microsoft.com/office/drawing/2014/main" val="2991563238"/>
                    </a:ext>
                  </a:extLst>
                </a:gridCol>
                <a:gridCol w="7242179">
                  <a:extLst>
                    <a:ext uri="{9D8B030D-6E8A-4147-A177-3AD203B41FA5}">
                      <a16:colId xmlns:a16="http://schemas.microsoft.com/office/drawing/2014/main" val="2348448795"/>
                    </a:ext>
                  </a:extLst>
                </a:gridCol>
              </a:tblGrid>
              <a:tr h="1594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/>
                        <a:t>Objeto proyecto 7517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CO" sz="2000" dirty="0"/>
                        <a:t>Implementar herramientas de gestión ambiental para la conservación y preservación de bienes y servicios ambientales en los sistemas naturales y productivos rurales.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80329"/>
                  </a:ext>
                </a:extLst>
              </a:tr>
              <a:tr h="12687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dirty="0"/>
                        <a:t>Plazo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/>
                        <a:t>2016-2020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045567"/>
                  </a:ext>
                </a:extLst>
              </a:tr>
              <a:tr h="12090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/>
                        <a:t>Valor total</a:t>
                      </a:r>
                    </a:p>
                    <a:p>
                      <a:pPr algn="ctr"/>
                      <a:r>
                        <a:rPr lang="es-CO" sz="1800" b="1" dirty="0"/>
                        <a:t>Avance Financiero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</a:rPr>
                        <a:t>$ 1.763,875,000</a:t>
                      </a:r>
                      <a:r>
                        <a:rPr lang="es-CO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O" sz="1800" dirty="0"/>
                        <a:t>M/</a:t>
                      </a:r>
                      <a:r>
                        <a:rPr lang="es-CO" sz="1800" dirty="0" err="1"/>
                        <a:t>Cte</a:t>
                      </a:r>
                      <a:r>
                        <a:rPr lang="es-CO" sz="180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3800"/>
                  </a:ext>
                </a:extLst>
              </a:tr>
              <a:tr h="975977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Avance Físico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1: 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180.3 hectáreas en procesos de restauración ecológica participativa.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  <a:r>
                        <a:rPr lang="es-CO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2: </a:t>
                      </a:r>
                      <a:r>
                        <a:rPr lang="es-CO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813 predios en adopción de Buenas Prácticas Productivas.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0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25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" y="486175"/>
            <a:ext cx="3400022" cy="26562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1" y="486176"/>
            <a:ext cx="3649519" cy="26562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6" y="3506272"/>
            <a:ext cx="3142444" cy="28043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07" y="3506272"/>
            <a:ext cx="2665926" cy="19994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272"/>
            <a:ext cx="3082344" cy="28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alphaModFix amt="89000"/>
          </a:blip>
          <a:srcRect l="5294" t="3552" r="4870" b="1899"/>
          <a:stretch/>
        </p:blipFill>
        <p:spPr>
          <a:xfrm>
            <a:off x="0" y="857250"/>
            <a:ext cx="9144000" cy="524931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0" y="857250"/>
            <a:ext cx="9144000" cy="5289363"/>
          </a:xfrm>
          <a:prstGeom prst="rect">
            <a:avLst/>
          </a:prstGeom>
          <a:solidFill>
            <a:srgbClr val="009FE3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srgbClr val="009FE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3399" y="3426335"/>
            <a:ext cx="5426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6600" dirty="0">
                <a:solidFill>
                  <a:prstClr val="white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GRACIAS</a:t>
            </a:r>
            <a:endParaRPr lang="es-ES_tradnl" sz="6600" dirty="0">
              <a:solidFill>
                <a:prstClr val="white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136372" y="4532461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832230" y="4532461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528088" y="4532461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5223946" y="4532461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919803" y="4532461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615661" y="4532461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311519" y="4533859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4007377" y="4533859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703234" y="4533859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399092" y="4533859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094950" y="4533859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790808" y="4533859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486665" y="4533859"/>
            <a:ext cx="61355" cy="61355"/>
          </a:xfrm>
          <a:prstGeom prst="ellipse">
            <a:avLst/>
          </a:prstGeom>
          <a:solidFill>
            <a:srgbClr val="00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350">
              <a:solidFill>
                <a:prstClr val="white"/>
              </a:solidFill>
            </a:endParaRPr>
          </a:p>
        </p:txBody>
      </p:sp>
      <p:pic>
        <p:nvPicPr>
          <p:cNvPr id="32" name="Imagen 31" descr="logos-bogota-mejor-para-todos-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9" y="1804708"/>
            <a:ext cx="3757538" cy="19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6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r 4">
      <a:dk1>
        <a:srgbClr val="000080"/>
      </a:dk1>
      <a:lt1>
        <a:sysClr val="window" lastClr="FFFFFF"/>
      </a:lt1>
      <a:dk2>
        <a:srgbClr val="004080"/>
      </a:dk2>
      <a:lt2>
        <a:srgbClr val="FCFCF5"/>
      </a:lt2>
      <a:accent1>
        <a:srgbClr val="004080"/>
      </a:accent1>
      <a:accent2>
        <a:srgbClr val="66CCFF"/>
      </a:accent2>
      <a:accent3>
        <a:srgbClr val="00FFFF"/>
      </a:accent3>
      <a:accent4>
        <a:srgbClr val="66FFCC"/>
      </a:accent4>
      <a:accent5>
        <a:srgbClr val="FF6666"/>
      </a:accent5>
      <a:accent6>
        <a:srgbClr val="FF8000"/>
      </a:accent6>
      <a:hlink>
        <a:srgbClr val="0080FF"/>
      </a:hlink>
      <a:folHlink>
        <a:srgbClr val="FF8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Personalizar 4">
      <a:dk1>
        <a:srgbClr val="000080"/>
      </a:dk1>
      <a:lt1>
        <a:sysClr val="window" lastClr="FFFFFF"/>
      </a:lt1>
      <a:dk2>
        <a:srgbClr val="004080"/>
      </a:dk2>
      <a:lt2>
        <a:srgbClr val="FCFCF5"/>
      </a:lt2>
      <a:accent1>
        <a:srgbClr val="004080"/>
      </a:accent1>
      <a:accent2>
        <a:srgbClr val="66CCFF"/>
      </a:accent2>
      <a:accent3>
        <a:srgbClr val="00FFFF"/>
      </a:accent3>
      <a:accent4>
        <a:srgbClr val="66FFCC"/>
      </a:accent4>
      <a:accent5>
        <a:srgbClr val="FF6666"/>
      </a:accent5>
      <a:accent6>
        <a:srgbClr val="FF8000"/>
      </a:accent6>
      <a:hlink>
        <a:srgbClr val="0080FF"/>
      </a:hlink>
      <a:folHlink>
        <a:srgbClr val="FF8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Personalizar 4">
      <a:dk1>
        <a:srgbClr val="000080"/>
      </a:dk1>
      <a:lt1>
        <a:sysClr val="window" lastClr="FFFFFF"/>
      </a:lt1>
      <a:dk2>
        <a:srgbClr val="004080"/>
      </a:dk2>
      <a:lt2>
        <a:srgbClr val="FCFCF5"/>
      </a:lt2>
      <a:accent1>
        <a:srgbClr val="004080"/>
      </a:accent1>
      <a:accent2>
        <a:srgbClr val="66CCFF"/>
      </a:accent2>
      <a:accent3>
        <a:srgbClr val="00FFFF"/>
      </a:accent3>
      <a:accent4>
        <a:srgbClr val="66FFCC"/>
      </a:accent4>
      <a:accent5>
        <a:srgbClr val="FF6666"/>
      </a:accent5>
      <a:accent6>
        <a:srgbClr val="FF8000"/>
      </a:accent6>
      <a:hlink>
        <a:srgbClr val="0080FF"/>
      </a:hlink>
      <a:folHlink>
        <a:srgbClr val="FF8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307</Words>
  <Application>Microsoft Office PowerPoint</Application>
  <PresentationFormat>Presentación en pantalla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Tema de Office</vt:lpstr>
      <vt:lpstr>1_Tema de Office</vt:lpstr>
      <vt:lpstr>3_Tema de Office</vt:lpstr>
      <vt:lpstr>2_Tema de Office</vt:lpstr>
      <vt:lpstr>GRUPO RESTAURACIÓN -SER</vt:lpstr>
      <vt:lpstr>Presentación de PowerPoint</vt:lpstr>
      <vt:lpstr>Presentación de PowerPoint</vt:lpstr>
      <vt:lpstr>GRUPO RURALIDAD -SER </vt:lpstr>
      <vt:lpstr>PROYECTO 7517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MARCELA.REYES</cp:lastModifiedBy>
  <cp:revision>41</cp:revision>
  <dcterms:created xsi:type="dcterms:W3CDTF">2018-05-22T20:00:59Z</dcterms:created>
  <dcterms:modified xsi:type="dcterms:W3CDTF">2019-12-11T19:03:42Z</dcterms:modified>
</cp:coreProperties>
</file>