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4" r:id="rId3"/>
    <p:sldMasterId id="2147483705" r:id="rId4"/>
  </p:sldMasterIdLst>
  <p:sldIdLst>
    <p:sldId id="274" r:id="rId5"/>
    <p:sldId id="270" r:id="rId6"/>
    <p:sldId id="259" r:id="rId7"/>
    <p:sldId id="275" r:id="rId8"/>
    <p:sldId id="278" r:id="rId9"/>
    <p:sldId id="276" r:id="rId10"/>
    <p:sldId id="280" r:id="rId11"/>
    <p:sldId id="279" r:id="rId1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21" autoAdjust="0"/>
    <p:restoredTop sz="94660"/>
  </p:normalViewPr>
  <p:slideViewPr>
    <p:cSldViewPr snapToGrid="0">
      <p:cViewPr varScale="1">
        <p:scale>
          <a:sx n="90" d="100"/>
          <a:sy n="90" d="100"/>
        </p:scale>
        <p:origin x="166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5A9F-2446-4F43-B5F4-E80A2C3C11F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976CA-F266-4ECF-A172-4B587B8043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8416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5A9F-2446-4F43-B5F4-E80A2C3C11F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976CA-F266-4ECF-A172-4B587B8043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4618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5A9F-2446-4F43-B5F4-E80A2C3C11F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976CA-F266-4ECF-A172-4B587B8043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1901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 userDrawn="1"/>
        </p:nvSpPr>
        <p:spPr>
          <a:xfrm>
            <a:off x="-1190" y="0"/>
            <a:ext cx="9144000" cy="7052484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srgbClr val="009FE3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6D639EE-EB2A-48ED-BF99-642457781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3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BB6401-7823-4601-AE0E-C8950F29C4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872075-F059-4514-9A70-99283872F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FE5A92-0A79-4A07-9C10-A391449E3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172EC8-6B24-4DED-9031-E810C384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37" name="Elipse 36"/>
          <p:cNvSpPr/>
          <p:nvPr userDrawn="1"/>
        </p:nvSpPr>
        <p:spPr>
          <a:xfrm>
            <a:off x="6462080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38" name="Elipse 37"/>
          <p:cNvSpPr/>
          <p:nvPr userDrawn="1"/>
        </p:nvSpPr>
        <p:spPr>
          <a:xfrm>
            <a:off x="6157938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39" name="Elipse 38"/>
          <p:cNvSpPr/>
          <p:nvPr userDrawn="1"/>
        </p:nvSpPr>
        <p:spPr>
          <a:xfrm>
            <a:off x="5853796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0" name="Elipse 39"/>
          <p:cNvSpPr/>
          <p:nvPr userDrawn="1"/>
        </p:nvSpPr>
        <p:spPr>
          <a:xfrm>
            <a:off x="5549653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1" name="Elipse 40"/>
          <p:cNvSpPr/>
          <p:nvPr userDrawn="1"/>
        </p:nvSpPr>
        <p:spPr>
          <a:xfrm>
            <a:off x="5245511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2" name="Elipse 41"/>
          <p:cNvSpPr/>
          <p:nvPr userDrawn="1"/>
        </p:nvSpPr>
        <p:spPr>
          <a:xfrm>
            <a:off x="4941369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3" name="Elipse 42"/>
          <p:cNvSpPr/>
          <p:nvPr userDrawn="1"/>
        </p:nvSpPr>
        <p:spPr>
          <a:xfrm>
            <a:off x="4637227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4" name="Elipse 43"/>
          <p:cNvSpPr/>
          <p:nvPr userDrawn="1"/>
        </p:nvSpPr>
        <p:spPr>
          <a:xfrm>
            <a:off x="4333084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5" name="Elipse 44"/>
          <p:cNvSpPr/>
          <p:nvPr userDrawn="1"/>
        </p:nvSpPr>
        <p:spPr>
          <a:xfrm>
            <a:off x="4028942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6" name="Elipse 45"/>
          <p:cNvSpPr/>
          <p:nvPr userDrawn="1"/>
        </p:nvSpPr>
        <p:spPr>
          <a:xfrm>
            <a:off x="3724800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7" name="Elipse 46"/>
          <p:cNvSpPr/>
          <p:nvPr userDrawn="1"/>
        </p:nvSpPr>
        <p:spPr>
          <a:xfrm>
            <a:off x="3420658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8" name="Elipse 47"/>
          <p:cNvSpPr/>
          <p:nvPr userDrawn="1"/>
        </p:nvSpPr>
        <p:spPr>
          <a:xfrm>
            <a:off x="3116515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9" name="Elipse 48"/>
          <p:cNvSpPr/>
          <p:nvPr userDrawn="1"/>
        </p:nvSpPr>
        <p:spPr>
          <a:xfrm>
            <a:off x="2812373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28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9F8F8B-D256-4C54-8570-03093824F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6000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9429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430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859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93EA96-4A1C-4197-AA51-93836EFF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577C89-A8BD-4956-AC71-CC2FDBE95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EDB090-FA2C-4B22-A4C4-7F10EC27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7" name="Rectángulo 6"/>
          <p:cNvSpPr/>
          <p:nvPr userDrawn="1"/>
        </p:nvSpPr>
        <p:spPr>
          <a:xfrm>
            <a:off x="0" y="236761"/>
            <a:ext cx="9144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700" dirty="0">
              <a:solidFill>
                <a:srgbClr val="196DAA"/>
              </a:solidFill>
            </a:endParaRPr>
          </a:p>
        </p:txBody>
      </p:sp>
      <p:pic>
        <p:nvPicPr>
          <p:cNvPr id="8" name="Imagen 7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76" y="276252"/>
            <a:ext cx="1303525" cy="10477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9198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71ED80-7F64-486D-94E8-82DF5B061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ctr">
            <a:normAutofit/>
          </a:bodyPr>
          <a:lstStyle>
            <a:lvl1pPr algn="ctr">
              <a:defRPr sz="3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A3C450-3735-4305-95D6-EF72E240A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rgbClr val="009FE3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CEE4F8-9405-4E51-95E1-0266E6BFC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D8747E-06AD-4D9C-AFD6-1C625859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96FEA3-0B60-4566-B056-4C6D295B0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879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48CDC3-37E2-494E-A0EA-A9922705BC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 marL="1714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5143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8572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001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430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923F10F-2F32-43CC-A02E-907A87AB9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 marL="1714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5143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8572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001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430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B0F293D-E3F5-4541-AF2C-4035E5DFF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128588" indent="-128588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pPr>
              <a:buClr>
                <a:srgbClr val="66FFCC">
                  <a:lumMod val="60000"/>
                  <a:lumOff val="40000"/>
                </a:srgbClr>
              </a:buClr>
            </a:pPr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>
                <a:buClr>
                  <a:srgbClr val="66FFCC">
                    <a:lumMod val="60000"/>
                    <a:lumOff val="40000"/>
                  </a:srgbClr>
                </a:buClr>
              </a:pPr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8D0EB1-9C4A-46D6-9F7E-257B223F7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128588" indent="-128588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pPr>
              <a:buClr>
                <a:srgbClr val="66FFCC">
                  <a:lumMod val="60000"/>
                  <a:lumOff val="40000"/>
                </a:srgbClr>
              </a:buClr>
            </a:pPr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F2F455-D9AB-4ED7-9BF0-921EDD1C2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128588" indent="-128588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pPr>
              <a:buClr>
                <a:srgbClr val="66FFCC">
                  <a:lumMod val="60000"/>
                  <a:lumOff val="40000"/>
                </a:srgbClr>
              </a:buClr>
            </a:pPr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>
                <a:buClr>
                  <a:srgbClr val="66FFCC">
                    <a:lumMod val="60000"/>
                    <a:lumOff val="40000"/>
                  </a:srgbClr>
                </a:buClr>
              </a:pPr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8" name="Rectángulo 7"/>
          <p:cNvSpPr/>
          <p:nvPr userDrawn="1"/>
        </p:nvSpPr>
        <p:spPr>
          <a:xfrm>
            <a:off x="0" y="236761"/>
            <a:ext cx="9144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700" dirty="0">
              <a:solidFill>
                <a:srgbClr val="196DAA"/>
              </a:solidFill>
            </a:endParaRPr>
          </a:p>
        </p:txBody>
      </p:sp>
      <p:pic>
        <p:nvPicPr>
          <p:cNvPr id="9" name="Imagen 8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76" y="276252"/>
            <a:ext cx="1303525" cy="1047750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552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05813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5E0DDA-1D8C-425C-93F7-845860A5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C936A7-0774-4E9F-A889-9608CDF8B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 marL="3429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6000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9429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430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859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EB49904-94E6-407F-9789-452F87159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6670786-63CA-4D08-A55A-F2955F8E50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 marL="3429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6000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9429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430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859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1BBBC2C-5638-498A-8505-FFE1B5D8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CF1C096-634F-4E07-B309-60AF328F7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BE8F906-BC5C-409E-919E-C58392831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10" name="Rectángulo 9"/>
          <p:cNvSpPr/>
          <p:nvPr userDrawn="1"/>
        </p:nvSpPr>
        <p:spPr>
          <a:xfrm>
            <a:off x="0" y="236761"/>
            <a:ext cx="9144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700" dirty="0">
              <a:solidFill>
                <a:srgbClr val="196DAA"/>
              </a:solidFill>
            </a:endParaRPr>
          </a:p>
        </p:txBody>
      </p:sp>
      <p:pic>
        <p:nvPicPr>
          <p:cNvPr id="11" name="Imagen 10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76" y="276252"/>
            <a:ext cx="1303525" cy="104775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552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886692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410A6B8-67F0-4EA1-A29B-2403B0C00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B5F07A7-1770-4017-8BC2-A059CD706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02BE2E-B516-4DE4-BCA9-411A76CEB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487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B882E-4B44-40AF-AF37-466A636FF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AD1753-A0FB-4501-8EB3-D5014A93A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6A5B3D-8516-4069-9220-A9E493422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44DAFE-CDFC-4B04-9EFC-9CFCFC592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36F90-2BB7-44D8-974E-0294021B5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7660582-D3EB-43E9-BE0E-EEA7D19D3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8507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04191-A874-483B-8AB0-816A3D2DD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9C293C1-EF6A-4FE6-97E5-EB4722559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9BE7E5-66DC-4790-96F2-ECFE4B2B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62B1E9-6BEF-4C83-844E-705DD27B6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66ECF47-89E0-4A18-8093-004A349DD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9FC6D9-5E88-452C-8612-4A8ACDB84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00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5A9F-2446-4F43-B5F4-E80A2C3C11F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976CA-F266-4ECF-A172-4B587B8043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56753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78AE0-2F85-4B36-A5AD-B5354271C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23164F-3808-4632-B7F3-8304AC8098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4C2965-42A8-4708-AF23-01FCDAB5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15EF33-9C40-4984-A719-7C797BC9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6B1AD0-1830-446D-8D9B-AB03337C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9899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4CA6D0-BCF5-4926-9373-8D1069FA9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A02B4B-DB2B-440C-83C7-AE3E5662F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3DFA50-B00E-4A8B-AD36-46CF7B61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2C6BA0-547E-4656-BF66-56117652D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DAC7CE-F6DB-4248-B372-4F381B4E4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591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 userDrawn="1"/>
        </p:nvSpPr>
        <p:spPr>
          <a:xfrm>
            <a:off x="-1190" y="0"/>
            <a:ext cx="9144000" cy="7052484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srgbClr val="009FE3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6D639EE-EB2A-48ED-BF99-642457781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3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BB6401-7823-4601-AE0E-C8950F29C4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872075-F059-4514-9A70-99283872F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FE5A92-0A79-4A07-9C10-A391449E3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172EC8-6B24-4DED-9031-E810C384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37" name="Elipse 36"/>
          <p:cNvSpPr/>
          <p:nvPr userDrawn="1"/>
        </p:nvSpPr>
        <p:spPr>
          <a:xfrm>
            <a:off x="6462080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38" name="Elipse 37"/>
          <p:cNvSpPr/>
          <p:nvPr userDrawn="1"/>
        </p:nvSpPr>
        <p:spPr>
          <a:xfrm>
            <a:off x="6157938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39" name="Elipse 38"/>
          <p:cNvSpPr/>
          <p:nvPr userDrawn="1"/>
        </p:nvSpPr>
        <p:spPr>
          <a:xfrm>
            <a:off x="5853796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0" name="Elipse 39"/>
          <p:cNvSpPr/>
          <p:nvPr userDrawn="1"/>
        </p:nvSpPr>
        <p:spPr>
          <a:xfrm>
            <a:off x="5549653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1" name="Elipse 40"/>
          <p:cNvSpPr/>
          <p:nvPr userDrawn="1"/>
        </p:nvSpPr>
        <p:spPr>
          <a:xfrm>
            <a:off x="5245511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2" name="Elipse 41"/>
          <p:cNvSpPr/>
          <p:nvPr userDrawn="1"/>
        </p:nvSpPr>
        <p:spPr>
          <a:xfrm>
            <a:off x="4941369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3" name="Elipse 42"/>
          <p:cNvSpPr/>
          <p:nvPr userDrawn="1"/>
        </p:nvSpPr>
        <p:spPr>
          <a:xfrm>
            <a:off x="4637227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4" name="Elipse 43"/>
          <p:cNvSpPr/>
          <p:nvPr userDrawn="1"/>
        </p:nvSpPr>
        <p:spPr>
          <a:xfrm>
            <a:off x="4333084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5" name="Elipse 44"/>
          <p:cNvSpPr/>
          <p:nvPr userDrawn="1"/>
        </p:nvSpPr>
        <p:spPr>
          <a:xfrm>
            <a:off x="4028942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6" name="Elipse 45"/>
          <p:cNvSpPr/>
          <p:nvPr userDrawn="1"/>
        </p:nvSpPr>
        <p:spPr>
          <a:xfrm>
            <a:off x="3724800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7" name="Elipse 46"/>
          <p:cNvSpPr/>
          <p:nvPr userDrawn="1"/>
        </p:nvSpPr>
        <p:spPr>
          <a:xfrm>
            <a:off x="3420658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8" name="Elipse 47"/>
          <p:cNvSpPr/>
          <p:nvPr userDrawn="1"/>
        </p:nvSpPr>
        <p:spPr>
          <a:xfrm>
            <a:off x="3116515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9" name="Elipse 48"/>
          <p:cNvSpPr/>
          <p:nvPr userDrawn="1"/>
        </p:nvSpPr>
        <p:spPr>
          <a:xfrm>
            <a:off x="2812373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3785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9F8F8B-D256-4C54-8570-03093824F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6000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9429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430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859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93EA96-4A1C-4197-AA51-93836EFF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577C89-A8BD-4956-AC71-CC2FDBE95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EDB090-FA2C-4B22-A4C4-7F10EC27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7" name="Rectángulo 6"/>
          <p:cNvSpPr/>
          <p:nvPr userDrawn="1"/>
        </p:nvSpPr>
        <p:spPr>
          <a:xfrm>
            <a:off x="0" y="236761"/>
            <a:ext cx="9144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700" dirty="0">
              <a:solidFill>
                <a:srgbClr val="196DAA"/>
              </a:solidFill>
            </a:endParaRPr>
          </a:p>
        </p:txBody>
      </p:sp>
      <p:pic>
        <p:nvPicPr>
          <p:cNvPr id="8" name="Imagen 7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76" y="276252"/>
            <a:ext cx="1303525" cy="10477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055331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71ED80-7F64-486D-94E8-82DF5B061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ctr">
            <a:normAutofit/>
          </a:bodyPr>
          <a:lstStyle>
            <a:lvl1pPr algn="ctr">
              <a:defRPr sz="3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A3C450-3735-4305-95D6-EF72E240A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rgbClr val="009FE3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CEE4F8-9405-4E51-95E1-0266E6BFC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D8747E-06AD-4D9C-AFD6-1C625859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96FEA3-0B60-4566-B056-4C6D295B0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5895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48CDC3-37E2-494E-A0EA-A9922705BC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 marL="1714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5143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8572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001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430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923F10F-2F32-43CC-A02E-907A87AB9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 marL="1714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5143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8572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001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430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B0F293D-E3F5-4541-AF2C-4035E5DFF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128588" indent="-128588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pPr>
              <a:buClr>
                <a:srgbClr val="66FFCC">
                  <a:lumMod val="60000"/>
                  <a:lumOff val="40000"/>
                </a:srgbClr>
              </a:buClr>
            </a:pPr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>
                <a:buClr>
                  <a:srgbClr val="66FFCC">
                    <a:lumMod val="60000"/>
                    <a:lumOff val="40000"/>
                  </a:srgbClr>
                </a:buClr>
              </a:pPr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8D0EB1-9C4A-46D6-9F7E-257B223F7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128588" indent="-128588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pPr>
              <a:buClr>
                <a:srgbClr val="66FFCC">
                  <a:lumMod val="60000"/>
                  <a:lumOff val="40000"/>
                </a:srgbClr>
              </a:buClr>
            </a:pPr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F2F455-D9AB-4ED7-9BF0-921EDD1C2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128588" indent="-128588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pPr>
              <a:buClr>
                <a:srgbClr val="66FFCC">
                  <a:lumMod val="60000"/>
                  <a:lumOff val="40000"/>
                </a:srgbClr>
              </a:buClr>
            </a:pPr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>
                <a:buClr>
                  <a:srgbClr val="66FFCC">
                    <a:lumMod val="60000"/>
                    <a:lumOff val="40000"/>
                  </a:srgbClr>
                </a:buClr>
              </a:pPr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8" name="Rectángulo 7"/>
          <p:cNvSpPr/>
          <p:nvPr userDrawn="1"/>
        </p:nvSpPr>
        <p:spPr>
          <a:xfrm>
            <a:off x="0" y="236761"/>
            <a:ext cx="9144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700" dirty="0">
              <a:solidFill>
                <a:srgbClr val="196DAA"/>
              </a:solidFill>
            </a:endParaRPr>
          </a:p>
        </p:txBody>
      </p:sp>
      <p:pic>
        <p:nvPicPr>
          <p:cNvPr id="9" name="Imagen 8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76" y="276252"/>
            <a:ext cx="1303525" cy="1047750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552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389019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5E0DDA-1D8C-425C-93F7-845860A5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C936A7-0774-4E9F-A889-9608CDF8B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 marL="3429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6000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9429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430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859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EB49904-94E6-407F-9789-452F87159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6670786-63CA-4D08-A55A-F2955F8E50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 marL="3429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6000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9429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430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859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1BBBC2C-5638-498A-8505-FFE1B5D8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CF1C096-634F-4E07-B309-60AF328F7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BE8F906-BC5C-409E-919E-C58392831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10" name="Rectángulo 9"/>
          <p:cNvSpPr/>
          <p:nvPr userDrawn="1"/>
        </p:nvSpPr>
        <p:spPr>
          <a:xfrm>
            <a:off x="0" y="236761"/>
            <a:ext cx="9144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700" dirty="0">
              <a:solidFill>
                <a:srgbClr val="196DAA"/>
              </a:solidFill>
            </a:endParaRPr>
          </a:p>
        </p:txBody>
      </p:sp>
      <p:pic>
        <p:nvPicPr>
          <p:cNvPr id="11" name="Imagen 10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76" y="276252"/>
            <a:ext cx="1303525" cy="104775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552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295888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410A6B8-67F0-4EA1-A29B-2403B0C00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B5F07A7-1770-4017-8BC2-A059CD706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02BE2E-B516-4DE4-BCA9-411A76CEB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865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B882E-4B44-40AF-AF37-466A636FF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AD1753-A0FB-4501-8EB3-D5014A93A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6A5B3D-8516-4069-9220-A9E493422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44DAFE-CDFC-4B04-9EFC-9CFCFC592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36F90-2BB7-44D8-974E-0294021B5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7660582-D3EB-43E9-BE0E-EEA7D19D3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9748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04191-A874-483B-8AB0-816A3D2DD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9C293C1-EF6A-4FE6-97E5-EB4722559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9BE7E5-66DC-4790-96F2-ECFE4B2B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62B1E9-6BEF-4C83-844E-705DD27B6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66ECF47-89E0-4A18-8093-004A349DD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9FC6D9-5E88-452C-8612-4A8ACDB84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066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5A9F-2446-4F43-B5F4-E80A2C3C11F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976CA-F266-4ECF-A172-4B587B8043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633781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78AE0-2F85-4B36-A5AD-B5354271C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23164F-3808-4632-B7F3-8304AC8098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4C2965-42A8-4708-AF23-01FCDAB5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15EF33-9C40-4984-A719-7C797BC9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6B1AD0-1830-446D-8D9B-AB03337C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6061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4CA6D0-BCF5-4926-9373-8D1069FA9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A02B4B-DB2B-440C-83C7-AE3E5662F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3DFA50-B00E-4A8B-AD36-46CF7B61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2C6BA0-547E-4656-BF66-56117652D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DAC7CE-F6DB-4248-B372-4F381B4E4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3354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 userDrawn="1"/>
        </p:nvSpPr>
        <p:spPr>
          <a:xfrm>
            <a:off x="-1190" y="0"/>
            <a:ext cx="9144000" cy="7052484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srgbClr val="009FE3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6D639EE-EB2A-48ED-BF99-642457781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3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BB6401-7823-4601-AE0E-C8950F29C4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872075-F059-4514-9A70-99283872F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FE5A92-0A79-4A07-9C10-A391449E3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172EC8-6B24-4DED-9031-E810C384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37" name="Elipse 36"/>
          <p:cNvSpPr/>
          <p:nvPr userDrawn="1"/>
        </p:nvSpPr>
        <p:spPr>
          <a:xfrm>
            <a:off x="6462080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38" name="Elipse 37"/>
          <p:cNvSpPr/>
          <p:nvPr userDrawn="1"/>
        </p:nvSpPr>
        <p:spPr>
          <a:xfrm>
            <a:off x="6157938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39" name="Elipse 38"/>
          <p:cNvSpPr/>
          <p:nvPr userDrawn="1"/>
        </p:nvSpPr>
        <p:spPr>
          <a:xfrm>
            <a:off x="5853796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0" name="Elipse 39"/>
          <p:cNvSpPr/>
          <p:nvPr userDrawn="1"/>
        </p:nvSpPr>
        <p:spPr>
          <a:xfrm>
            <a:off x="5549653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1" name="Elipse 40"/>
          <p:cNvSpPr/>
          <p:nvPr userDrawn="1"/>
        </p:nvSpPr>
        <p:spPr>
          <a:xfrm>
            <a:off x="5245511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2" name="Elipse 41"/>
          <p:cNvSpPr/>
          <p:nvPr userDrawn="1"/>
        </p:nvSpPr>
        <p:spPr>
          <a:xfrm>
            <a:off x="4941369" y="2181893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3" name="Elipse 42"/>
          <p:cNvSpPr/>
          <p:nvPr userDrawn="1"/>
        </p:nvSpPr>
        <p:spPr>
          <a:xfrm>
            <a:off x="4637227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4" name="Elipse 43"/>
          <p:cNvSpPr/>
          <p:nvPr userDrawn="1"/>
        </p:nvSpPr>
        <p:spPr>
          <a:xfrm>
            <a:off x="4333084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5" name="Elipse 44"/>
          <p:cNvSpPr/>
          <p:nvPr userDrawn="1"/>
        </p:nvSpPr>
        <p:spPr>
          <a:xfrm>
            <a:off x="4028942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6" name="Elipse 45"/>
          <p:cNvSpPr/>
          <p:nvPr userDrawn="1"/>
        </p:nvSpPr>
        <p:spPr>
          <a:xfrm>
            <a:off x="3724800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7" name="Elipse 46"/>
          <p:cNvSpPr/>
          <p:nvPr userDrawn="1"/>
        </p:nvSpPr>
        <p:spPr>
          <a:xfrm>
            <a:off x="3420658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8" name="Elipse 47"/>
          <p:cNvSpPr/>
          <p:nvPr userDrawn="1"/>
        </p:nvSpPr>
        <p:spPr>
          <a:xfrm>
            <a:off x="3116515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49" name="Elipse 48"/>
          <p:cNvSpPr/>
          <p:nvPr userDrawn="1"/>
        </p:nvSpPr>
        <p:spPr>
          <a:xfrm>
            <a:off x="2812373" y="2183757"/>
            <a:ext cx="61355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9413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9F8F8B-D256-4C54-8570-03093824F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6000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9429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430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859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93EA96-4A1C-4197-AA51-93836EFF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577C89-A8BD-4956-AC71-CC2FDBE95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EDB090-FA2C-4B22-A4C4-7F10EC27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7" name="Rectángulo 6"/>
          <p:cNvSpPr/>
          <p:nvPr userDrawn="1"/>
        </p:nvSpPr>
        <p:spPr>
          <a:xfrm>
            <a:off x="0" y="236761"/>
            <a:ext cx="9144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700" dirty="0">
              <a:solidFill>
                <a:srgbClr val="196DAA"/>
              </a:solidFill>
            </a:endParaRPr>
          </a:p>
        </p:txBody>
      </p:sp>
      <p:pic>
        <p:nvPicPr>
          <p:cNvPr id="8" name="Imagen 7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76" y="276252"/>
            <a:ext cx="1303525" cy="10477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108488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71ED80-7F64-486D-94E8-82DF5B061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ctr">
            <a:normAutofit/>
          </a:bodyPr>
          <a:lstStyle>
            <a:lvl1pPr algn="ctr">
              <a:defRPr sz="3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A3C450-3735-4305-95D6-EF72E240A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rgbClr val="009FE3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CEE4F8-9405-4E51-95E1-0266E6BFC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D8747E-06AD-4D9C-AFD6-1C625859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96FEA3-0B60-4566-B056-4C6D295B0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369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48CDC3-37E2-494E-A0EA-A9922705BC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 marL="1714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5143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8572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001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430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923F10F-2F32-43CC-A02E-907A87AB9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 marL="1714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5143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8572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001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430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B0F293D-E3F5-4541-AF2C-4035E5DFF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128588" indent="-128588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pPr>
              <a:buClr>
                <a:srgbClr val="66FFCC">
                  <a:lumMod val="60000"/>
                  <a:lumOff val="40000"/>
                </a:srgbClr>
              </a:buClr>
            </a:pPr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>
                <a:buClr>
                  <a:srgbClr val="66FFCC">
                    <a:lumMod val="60000"/>
                    <a:lumOff val="40000"/>
                  </a:srgbClr>
                </a:buClr>
              </a:pPr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8D0EB1-9C4A-46D6-9F7E-257B223F7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128588" indent="-128588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pPr>
              <a:buClr>
                <a:srgbClr val="66FFCC">
                  <a:lumMod val="60000"/>
                  <a:lumOff val="40000"/>
                </a:srgbClr>
              </a:buClr>
            </a:pPr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F2F455-D9AB-4ED7-9BF0-921EDD1C2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128588" indent="-128588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pPr>
              <a:buClr>
                <a:srgbClr val="66FFCC">
                  <a:lumMod val="60000"/>
                  <a:lumOff val="40000"/>
                </a:srgbClr>
              </a:buClr>
            </a:pPr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>
                <a:buClr>
                  <a:srgbClr val="66FFCC">
                    <a:lumMod val="60000"/>
                    <a:lumOff val="40000"/>
                  </a:srgbClr>
                </a:buClr>
              </a:pPr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8" name="Rectángulo 7"/>
          <p:cNvSpPr/>
          <p:nvPr userDrawn="1"/>
        </p:nvSpPr>
        <p:spPr>
          <a:xfrm>
            <a:off x="0" y="236761"/>
            <a:ext cx="9144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700" dirty="0">
              <a:solidFill>
                <a:srgbClr val="196DAA"/>
              </a:solidFill>
            </a:endParaRPr>
          </a:p>
        </p:txBody>
      </p:sp>
      <p:pic>
        <p:nvPicPr>
          <p:cNvPr id="9" name="Imagen 8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76" y="276252"/>
            <a:ext cx="1303525" cy="1047750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552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616869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5E0DDA-1D8C-425C-93F7-845860A5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C936A7-0774-4E9F-A889-9608CDF8B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 marL="3429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6000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9429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430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859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EB49904-94E6-407F-9789-452F87159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6670786-63CA-4D08-A55A-F2955F8E50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 marL="3429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6000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942975" indent="-257175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2430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1585913" indent="-214313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1BBBC2C-5638-498A-8505-FFE1B5D8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CF1C096-634F-4E07-B309-60AF328F7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BE8F906-BC5C-409E-919E-C58392831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10" name="Rectángulo 9"/>
          <p:cNvSpPr/>
          <p:nvPr userDrawn="1"/>
        </p:nvSpPr>
        <p:spPr>
          <a:xfrm>
            <a:off x="0" y="236761"/>
            <a:ext cx="9144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700" dirty="0">
              <a:solidFill>
                <a:srgbClr val="196DAA"/>
              </a:solidFill>
            </a:endParaRPr>
          </a:p>
        </p:txBody>
      </p:sp>
      <p:pic>
        <p:nvPicPr>
          <p:cNvPr id="11" name="Imagen 10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76" y="276252"/>
            <a:ext cx="1303525" cy="104775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552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9439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410A6B8-67F0-4EA1-A29B-2403B0C00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B5F07A7-1770-4017-8BC2-A059CD706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02BE2E-B516-4DE4-BCA9-411A76CEB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0911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B882E-4B44-40AF-AF37-466A636FF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AD1753-A0FB-4501-8EB3-D5014A93A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6A5B3D-8516-4069-9220-A9E493422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44DAFE-CDFC-4B04-9EFC-9CFCFC592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36F90-2BB7-44D8-974E-0294021B5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7660582-D3EB-43E9-BE0E-EEA7D19D3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5348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04191-A874-483B-8AB0-816A3D2DD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9C293C1-EF6A-4FE6-97E5-EB4722559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9BE7E5-66DC-4790-96F2-ECFE4B2B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62B1E9-6BEF-4C83-844E-705DD27B6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66ECF47-89E0-4A18-8093-004A349DD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9FC6D9-5E88-452C-8612-4A8ACDB84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959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5A9F-2446-4F43-B5F4-E80A2C3C11F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976CA-F266-4ECF-A172-4B587B8043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5254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78AE0-2F85-4B36-A5AD-B5354271C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23164F-3808-4632-B7F3-8304AC8098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4C2965-42A8-4708-AF23-01FCDAB5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15EF33-9C40-4984-A719-7C797BC9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6B1AD0-1830-446D-8D9B-AB03337C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0010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4CA6D0-BCF5-4926-9373-8D1069FA9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A02B4B-DB2B-440C-83C7-AE3E5662F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3DFA50-B00E-4A8B-AD36-46CF7B61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2C6BA0-547E-4656-BF66-56117652D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DAC7CE-F6DB-4248-B372-4F381B4E4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413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5A9F-2446-4F43-B5F4-E80A2C3C11F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976CA-F266-4ECF-A172-4B587B8043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66588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5A9F-2446-4F43-B5F4-E80A2C3C11F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976CA-F266-4ECF-A172-4B587B8043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5743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5A9F-2446-4F43-B5F4-E80A2C3C11F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976CA-F266-4ECF-A172-4B587B8043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1641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5A9F-2446-4F43-B5F4-E80A2C3C11F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976CA-F266-4ECF-A172-4B587B8043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609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5A9F-2446-4F43-B5F4-E80A2C3C11F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976CA-F266-4ECF-A172-4B587B8043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5110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E5A9F-2446-4F43-B5F4-E80A2C3C11F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976CA-F266-4ECF-A172-4B587B8043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848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2"/>
          <a:srcRect t="7608" b="156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5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8AAAB7-7BF0-4E30-B21B-3AAE54AFD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D48B37-988C-409B-896B-0AC6A1C823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B0E0EE-6177-44BB-B161-88B59AA2D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BB2140-3D0F-43A4-8D6C-B7E9A44B77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26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Arial Rounded MT Bold"/>
          <a:ea typeface="+mj-ea"/>
          <a:cs typeface="Arial Rounded MT Bold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rgbClr val="00264C"/>
          </a:solidFill>
          <a:latin typeface="Arial Rounded MT Bold"/>
          <a:ea typeface="+mn-ea"/>
          <a:cs typeface="Arial Rounded MT Bold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rgbClr val="00264C"/>
          </a:solidFill>
          <a:latin typeface="Arial Rounded MT Bold"/>
          <a:ea typeface="+mn-ea"/>
          <a:cs typeface="Arial Rounded MT Bold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00264C"/>
          </a:solidFill>
          <a:latin typeface="Arial Rounded MT Bold"/>
          <a:ea typeface="+mn-ea"/>
          <a:cs typeface="Arial Rounded MT Bold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rgbClr val="00264C"/>
          </a:solidFill>
          <a:latin typeface="Arial Rounded MT Bold"/>
          <a:ea typeface="+mn-ea"/>
          <a:cs typeface="Arial Rounded MT Bold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rgbClr val="00264C"/>
          </a:solidFill>
          <a:latin typeface="Arial Rounded MT Bold"/>
          <a:ea typeface="+mn-ea"/>
          <a:cs typeface="Arial Rounded MT Bold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2"/>
          <a:srcRect t="7608" b="156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5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8AAAB7-7BF0-4E30-B21B-3AAE54AFD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D48B37-988C-409B-896B-0AC6A1C823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B0E0EE-6177-44BB-B161-88B59AA2D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BB2140-3D0F-43A4-8D6C-B7E9A44B77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31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Arial Rounded MT Bold"/>
          <a:ea typeface="+mj-ea"/>
          <a:cs typeface="Arial Rounded MT Bold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rgbClr val="00264C"/>
          </a:solidFill>
          <a:latin typeface="Arial Rounded MT Bold"/>
          <a:ea typeface="+mn-ea"/>
          <a:cs typeface="Arial Rounded MT Bold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rgbClr val="00264C"/>
          </a:solidFill>
          <a:latin typeface="Arial Rounded MT Bold"/>
          <a:ea typeface="+mn-ea"/>
          <a:cs typeface="Arial Rounded MT Bold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00264C"/>
          </a:solidFill>
          <a:latin typeface="Arial Rounded MT Bold"/>
          <a:ea typeface="+mn-ea"/>
          <a:cs typeface="Arial Rounded MT Bold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rgbClr val="00264C"/>
          </a:solidFill>
          <a:latin typeface="Arial Rounded MT Bold"/>
          <a:ea typeface="+mn-ea"/>
          <a:cs typeface="Arial Rounded MT Bold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rgbClr val="00264C"/>
          </a:solidFill>
          <a:latin typeface="Arial Rounded MT Bold"/>
          <a:ea typeface="+mn-ea"/>
          <a:cs typeface="Arial Rounded MT Bold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2"/>
          <a:srcRect t="7608" b="156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5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8AAAB7-7BF0-4E30-B21B-3AAE54AFD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D48B37-988C-409B-896B-0AC6A1C823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04922-B082-410A-B35E-91AB5A32566D}" type="datetimeFigureOut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11/12/2019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B0E0EE-6177-44BB-B161-88B59AA2D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BB2140-3D0F-43A4-8D6C-B7E9A44B77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C9CD-1B16-4B17-8207-BD1BBA90796C}" type="slidenum">
              <a:rPr lang="es-CO" smtClean="0">
                <a:solidFill>
                  <a:srgbClr val="000080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66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Arial Rounded MT Bold"/>
          <a:ea typeface="+mj-ea"/>
          <a:cs typeface="Arial Rounded MT Bold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rgbClr val="00264C"/>
          </a:solidFill>
          <a:latin typeface="Arial Rounded MT Bold"/>
          <a:ea typeface="+mn-ea"/>
          <a:cs typeface="Arial Rounded MT Bold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rgbClr val="00264C"/>
          </a:solidFill>
          <a:latin typeface="Arial Rounded MT Bold"/>
          <a:ea typeface="+mn-ea"/>
          <a:cs typeface="Arial Rounded MT Bold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00264C"/>
          </a:solidFill>
          <a:latin typeface="Arial Rounded MT Bold"/>
          <a:ea typeface="+mn-ea"/>
          <a:cs typeface="Arial Rounded MT Bold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rgbClr val="00264C"/>
          </a:solidFill>
          <a:latin typeface="Arial Rounded MT Bold"/>
          <a:ea typeface="+mn-ea"/>
          <a:cs typeface="Arial Rounded MT Bold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rgbClr val="00264C"/>
          </a:solidFill>
          <a:latin typeface="Arial Rounded MT Bold"/>
          <a:ea typeface="+mn-ea"/>
          <a:cs typeface="Arial Rounded MT Bold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17242" y="1354182"/>
            <a:ext cx="6858000" cy="2387600"/>
          </a:xfrm>
        </p:spPr>
        <p:txBody>
          <a:bodyPr>
            <a:normAutofit/>
          </a:bodyPr>
          <a:lstStyle/>
          <a:p>
            <a:r>
              <a:rPr lang="es-CO" sz="4800" dirty="0"/>
              <a:t>GRUPO RESTAURACIÓN -SER</a:t>
            </a:r>
          </a:p>
        </p:txBody>
      </p:sp>
      <p:pic>
        <p:nvPicPr>
          <p:cNvPr id="5" name="Imagen 4" descr="logos-bogota-mejor-para-todos-pdf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473" y="4225936"/>
            <a:ext cx="3757538" cy="195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05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DE984B0-6011-4EBE-B886-BC2D858A8D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766" y="137711"/>
            <a:ext cx="8772939" cy="69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42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5" t="53099" r="84615" b="40857"/>
          <a:stretch>
            <a:fillRect/>
          </a:stretch>
        </p:blipFill>
        <p:spPr bwMode="auto">
          <a:xfrm>
            <a:off x="578734" y="6173022"/>
            <a:ext cx="923231" cy="684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24" t="53751" r="42305" b="41286"/>
          <a:stretch>
            <a:fillRect/>
          </a:stretch>
        </p:blipFill>
        <p:spPr bwMode="auto">
          <a:xfrm>
            <a:off x="7023523" y="6175018"/>
            <a:ext cx="1852865" cy="678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Resultado de imagen para bogota mejor para tod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027" y="6173022"/>
            <a:ext cx="1643946" cy="684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Conector recto 12"/>
          <p:cNvCxnSpPr/>
          <p:nvPr/>
        </p:nvCxnSpPr>
        <p:spPr>
          <a:xfrm flipH="1">
            <a:off x="1805651" y="980939"/>
            <a:ext cx="7338349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A3B3A244-4CB8-41B1-8C4B-64750F933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892394"/>
              </p:ext>
            </p:extLst>
          </p:nvPr>
        </p:nvGraphicFramePr>
        <p:xfrm>
          <a:off x="152325" y="499211"/>
          <a:ext cx="8839349" cy="4908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873">
                  <a:extLst>
                    <a:ext uri="{9D8B030D-6E8A-4147-A177-3AD203B41FA5}">
                      <a16:colId xmlns:a16="http://schemas.microsoft.com/office/drawing/2014/main" val="2991563238"/>
                    </a:ext>
                  </a:extLst>
                </a:gridCol>
                <a:gridCol w="7286476">
                  <a:extLst>
                    <a:ext uri="{9D8B030D-6E8A-4147-A177-3AD203B41FA5}">
                      <a16:colId xmlns:a16="http://schemas.microsoft.com/office/drawing/2014/main" val="2348448795"/>
                    </a:ext>
                  </a:extLst>
                </a:gridCol>
              </a:tblGrid>
              <a:tr h="13265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b="1" dirty="0"/>
                        <a:t>Objeto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/>
                        <a:t>“AUNAR ESFUERZOS Y RECURSOS TÉCNICOS, ADMINISTRATIVOS Y FINANCIEROS  ENTRE LA CORPORACIÓN AUTÓNOMA REGIONAL DE CUNDINAMARCA, LA SECRETARÍA DISTRIAL DE AMBIENTE Y CONSERVATION INTERNATIONAL FOUNDATION, A FIN DE IMPLEMENTAR ACCIONES DE RESTAURACIÓN, RECUPERACIÓN, RAHABILITACIÓN EN HECTÁREAS NUEVAS EN CERROS ORIENTALES, RÍOS QUEBRADAS, HUMEDALES, QUE APORTEN CONECTIVIDAD ECOLÓGICA AL DISTRITO CAPITAL.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180329"/>
                  </a:ext>
                </a:extLst>
              </a:tr>
              <a:tr h="4942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b="1" dirty="0"/>
                        <a:t>Plazo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/>
                        <a:t>16 meses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0045567"/>
                  </a:ext>
                </a:extLst>
              </a:tr>
              <a:tr h="7023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dirty="0"/>
                        <a:t>Fecha de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dirty="0"/>
                        <a:t>acta de inicio y Terminación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/>
                        <a:t>15/02/2017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/>
                        <a:t>06/07/2018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645665"/>
                  </a:ext>
                </a:extLst>
              </a:tr>
              <a:tr h="3121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b="1" dirty="0"/>
                        <a:t>Valor 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/>
                        <a:t>$ 1.724.567.428 M/</a:t>
                      </a:r>
                      <a:r>
                        <a:rPr lang="es-CO" sz="1600" dirty="0" err="1"/>
                        <a:t>Cte</a:t>
                      </a:r>
                      <a:r>
                        <a:rPr lang="es-CO" sz="1600" dirty="0"/>
                        <a:t>  </a:t>
                      </a:r>
                      <a:r>
                        <a:rPr lang="es-CO" sz="1400" dirty="0"/>
                        <a:t>(CAR $539,219,197, SDA $1,008,251,020 y CI</a:t>
                      </a:r>
                      <a:r>
                        <a:rPr lang="es-CO" sz="1400" baseline="0" dirty="0"/>
                        <a:t> $ 177,197,210</a:t>
                      </a:r>
                      <a:r>
                        <a:rPr lang="es-CO" sz="1600" baseline="0" dirty="0"/>
                        <a:t>)</a:t>
                      </a:r>
                      <a:endParaRPr lang="es-CO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33800"/>
                  </a:ext>
                </a:extLst>
              </a:tr>
              <a:tr h="546245">
                <a:tc>
                  <a:txBody>
                    <a:bodyPr/>
                    <a:lstStyle/>
                    <a:p>
                      <a:pPr algn="ctr"/>
                      <a:r>
                        <a:rPr lang="es-CO" b="1" dirty="0"/>
                        <a:t>Avance Financiero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600" b="0" dirty="0"/>
                        <a:t>90%,  esta pendiente el para el ultimo 10% para el proceso de liquidación.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325765"/>
                  </a:ext>
                </a:extLst>
              </a:tr>
              <a:tr h="702314">
                <a:tc>
                  <a:txBody>
                    <a:bodyPr/>
                    <a:lstStyle/>
                    <a:p>
                      <a:pPr algn="ctr"/>
                      <a:r>
                        <a:rPr lang="es-CO" b="1" dirty="0"/>
                        <a:t>Avance Físico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 hectáreas con proceso de restauración ecológica, es las localidades</a:t>
                      </a:r>
                      <a:r>
                        <a:rPr lang="es-CO" sz="16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Usme y </a:t>
                      </a:r>
                      <a:r>
                        <a:rPr lang="es-CO" sz="160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Sumapaz</a:t>
                      </a:r>
                      <a:r>
                        <a:rPr lang="es-CO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Para un total de 100% Ejecutado</a:t>
                      </a:r>
                      <a:r>
                        <a:rPr lang="es-CO" sz="16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verificado en sitio a la fecha.</a:t>
                      </a:r>
                      <a:r>
                        <a:rPr lang="es-CO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906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6831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55879" y="1508730"/>
            <a:ext cx="6858000" cy="2387600"/>
          </a:xfrm>
        </p:spPr>
        <p:txBody>
          <a:bodyPr>
            <a:normAutofit/>
          </a:bodyPr>
          <a:lstStyle/>
          <a:p>
            <a:r>
              <a:rPr lang="es-CO" sz="5400" dirty="0"/>
              <a:t>GRUPO RURALIDAD -SER </a:t>
            </a:r>
          </a:p>
        </p:txBody>
      </p:sp>
      <p:pic>
        <p:nvPicPr>
          <p:cNvPr id="4" name="Imagen 3" descr="logos-bogota-mejor-para-todos-pdf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473" y="4225936"/>
            <a:ext cx="3757538" cy="195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789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512740" y="1648497"/>
            <a:ext cx="7886700" cy="427578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sz="2600" dirty="0"/>
              <a:t>“PROMOCIÓN DE LA CONSERVACION DE BIENES Y SERVICIOS AMBIENTALES RURALES EN BOGOTA D.C”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CO" dirty="0"/>
          </a:p>
          <a:p>
            <a:pPr marL="0" indent="0" algn="just">
              <a:buNone/>
            </a:pPr>
            <a:r>
              <a:rPr lang="es-CO" dirty="0">
                <a:solidFill>
                  <a:srgbClr val="009FE3"/>
                </a:solidFill>
              </a:rPr>
              <a:t>META 1: </a:t>
            </a:r>
            <a:r>
              <a:rPr lang="es-CO" dirty="0"/>
              <a:t>Aumentar a 200ha en procesos de restauración, mantenimientos y/o áreas abastecedoras de acueductos veredales asociadas a ecosistemas de montaña, bosques, humedales, ríos, nacimientos, reservorios y lagos. </a:t>
            </a:r>
          </a:p>
          <a:p>
            <a:pPr marL="0" indent="0" algn="just">
              <a:buNone/>
            </a:pPr>
            <a:endParaRPr lang="es-CO" dirty="0"/>
          </a:p>
          <a:p>
            <a:pPr marL="0" indent="0" algn="just">
              <a:buNone/>
            </a:pPr>
            <a:r>
              <a:rPr lang="es-CO" dirty="0">
                <a:solidFill>
                  <a:srgbClr val="009FE3"/>
                </a:solidFill>
              </a:rPr>
              <a:t>META 2: </a:t>
            </a:r>
            <a:r>
              <a:rPr lang="es-CO" dirty="0"/>
              <a:t>Duplicar el número de predios en adopción de Buenas Prácticas productivas que contribuyan a la adaptación y reducción de la vulnerabilidad frente al cambio climático y la promoción del desarrollo sostenible.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29594" y="257577"/>
            <a:ext cx="7886700" cy="940158"/>
          </a:xfrm>
        </p:spPr>
        <p:txBody>
          <a:bodyPr>
            <a:normAutofit/>
          </a:bodyPr>
          <a:lstStyle/>
          <a:p>
            <a:pPr algn="ctr"/>
            <a:r>
              <a:rPr lang="es-ES" sz="4000" dirty="0"/>
              <a:t>PROYECTO 7517</a:t>
            </a:r>
          </a:p>
        </p:txBody>
      </p:sp>
    </p:spTree>
    <p:extLst>
      <p:ext uri="{BB962C8B-B14F-4D97-AF65-F5344CB8AC3E}">
        <p14:creationId xmlns:p14="http://schemas.microsoft.com/office/powerpoint/2010/main" val="3601873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A3B3A244-4CB8-41B1-8C4B-64750F933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562977"/>
              </p:ext>
            </p:extLst>
          </p:nvPr>
        </p:nvGraphicFramePr>
        <p:xfrm>
          <a:off x="358388" y="1210700"/>
          <a:ext cx="8785612" cy="5535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433">
                  <a:extLst>
                    <a:ext uri="{9D8B030D-6E8A-4147-A177-3AD203B41FA5}">
                      <a16:colId xmlns:a16="http://schemas.microsoft.com/office/drawing/2014/main" val="2991563238"/>
                    </a:ext>
                  </a:extLst>
                </a:gridCol>
                <a:gridCol w="7242179">
                  <a:extLst>
                    <a:ext uri="{9D8B030D-6E8A-4147-A177-3AD203B41FA5}">
                      <a16:colId xmlns:a16="http://schemas.microsoft.com/office/drawing/2014/main" val="2348448795"/>
                    </a:ext>
                  </a:extLst>
                </a:gridCol>
              </a:tblGrid>
              <a:tr h="15946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400" b="1" dirty="0"/>
                        <a:t>Objeto proyecto 7517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s-CO" sz="2000" dirty="0"/>
                        <a:t>Implementar herramientas de gestión ambiental para la conservación y preservación de bienes y servicios ambientales en los sistemas naturales y productivos rurales.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180329"/>
                  </a:ext>
                </a:extLst>
              </a:tr>
              <a:tr h="12687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000" b="1" dirty="0"/>
                        <a:t>Plazo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dirty="0"/>
                        <a:t>2016-2020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0045567"/>
                  </a:ext>
                </a:extLst>
              </a:tr>
              <a:tr h="12090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dirty="0"/>
                        <a:t>Valor total</a:t>
                      </a:r>
                    </a:p>
                    <a:p>
                      <a:pPr algn="ctr"/>
                      <a:r>
                        <a:rPr lang="es-CO" sz="1800" b="1" dirty="0"/>
                        <a:t>Avance Financiero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dirty="0">
                        <a:solidFill>
                          <a:srgbClr val="FF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</a:rPr>
                        <a:t>$ 1.763,875,000</a:t>
                      </a:r>
                      <a:r>
                        <a:rPr lang="es-CO" sz="18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CO" sz="1800" dirty="0"/>
                        <a:t>M/</a:t>
                      </a:r>
                      <a:r>
                        <a:rPr lang="es-CO" sz="1800" dirty="0" err="1"/>
                        <a:t>Cte</a:t>
                      </a:r>
                      <a:r>
                        <a:rPr lang="es-CO" sz="1800" dirty="0"/>
                        <a:t>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33800"/>
                  </a:ext>
                </a:extLst>
              </a:tr>
              <a:tr h="975977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/>
                        <a:t>Avance Físico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 1: </a:t>
                      </a: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180.3 hectáreas en procesos de restauración ecológica participativa.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</a:t>
                      </a:r>
                      <a:r>
                        <a:rPr lang="es-CO" sz="18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2: </a:t>
                      </a:r>
                      <a:r>
                        <a:rPr lang="es-CO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813 predios en adopción de Buenas Prácticas Productivas.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906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5257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12" y="486175"/>
            <a:ext cx="3400022" cy="26562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941" y="486176"/>
            <a:ext cx="3649519" cy="265626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556" y="3506272"/>
            <a:ext cx="3142444" cy="28043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007" y="3506272"/>
            <a:ext cx="2665926" cy="199944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6272"/>
            <a:ext cx="3082344" cy="280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2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alphaModFix amt="89000"/>
          </a:blip>
          <a:srcRect l="5294" t="3552" r="4870" b="1899"/>
          <a:stretch/>
        </p:blipFill>
        <p:spPr>
          <a:xfrm>
            <a:off x="0" y="857250"/>
            <a:ext cx="9144000" cy="5249318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0" y="857250"/>
            <a:ext cx="9144000" cy="5289363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srgbClr val="009FE3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663399" y="3426335"/>
            <a:ext cx="54266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altLang="es-CO" sz="6600" dirty="0">
                <a:solidFill>
                  <a:prstClr val="white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GRACIAS</a:t>
            </a:r>
            <a:endParaRPr lang="es-ES_tradnl" sz="6600" dirty="0">
              <a:solidFill>
                <a:prstClr val="white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6136372" y="4532461"/>
            <a:ext cx="61355" cy="61355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20" name="Elipse 19"/>
          <p:cNvSpPr/>
          <p:nvPr/>
        </p:nvSpPr>
        <p:spPr>
          <a:xfrm>
            <a:off x="5832230" y="4532461"/>
            <a:ext cx="61355" cy="61355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21" name="Elipse 20"/>
          <p:cNvSpPr/>
          <p:nvPr/>
        </p:nvSpPr>
        <p:spPr>
          <a:xfrm>
            <a:off x="5528088" y="4532461"/>
            <a:ext cx="61355" cy="61355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22" name="Elipse 21"/>
          <p:cNvSpPr/>
          <p:nvPr/>
        </p:nvSpPr>
        <p:spPr>
          <a:xfrm>
            <a:off x="5223946" y="4532461"/>
            <a:ext cx="61355" cy="61355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23" name="Elipse 22"/>
          <p:cNvSpPr/>
          <p:nvPr/>
        </p:nvSpPr>
        <p:spPr>
          <a:xfrm>
            <a:off x="4919803" y="4532461"/>
            <a:ext cx="61355" cy="61355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24" name="Elipse 23"/>
          <p:cNvSpPr/>
          <p:nvPr/>
        </p:nvSpPr>
        <p:spPr>
          <a:xfrm>
            <a:off x="4615661" y="4532461"/>
            <a:ext cx="61355" cy="61355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25" name="Elipse 24"/>
          <p:cNvSpPr/>
          <p:nvPr/>
        </p:nvSpPr>
        <p:spPr>
          <a:xfrm>
            <a:off x="4311519" y="4533859"/>
            <a:ext cx="61355" cy="61355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26" name="Elipse 25"/>
          <p:cNvSpPr/>
          <p:nvPr/>
        </p:nvSpPr>
        <p:spPr>
          <a:xfrm>
            <a:off x="4007377" y="4533859"/>
            <a:ext cx="61355" cy="61355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27" name="Elipse 26"/>
          <p:cNvSpPr/>
          <p:nvPr/>
        </p:nvSpPr>
        <p:spPr>
          <a:xfrm>
            <a:off x="3703234" y="4533859"/>
            <a:ext cx="61355" cy="61355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28" name="Elipse 27"/>
          <p:cNvSpPr/>
          <p:nvPr/>
        </p:nvSpPr>
        <p:spPr>
          <a:xfrm>
            <a:off x="3399092" y="4533859"/>
            <a:ext cx="61355" cy="61355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29" name="Elipse 28"/>
          <p:cNvSpPr/>
          <p:nvPr/>
        </p:nvSpPr>
        <p:spPr>
          <a:xfrm>
            <a:off x="3094950" y="4533859"/>
            <a:ext cx="61355" cy="61355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30" name="Elipse 29"/>
          <p:cNvSpPr/>
          <p:nvPr/>
        </p:nvSpPr>
        <p:spPr>
          <a:xfrm>
            <a:off x="2790808" y="4533859"/>
            <a:ext cx="61355" cy="61355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sp>
        <p:nvSpPr>
          <p:cNvPr id="31" name="Elipse 30"/>
          <p:cNvSpPr/>
          <p:nvPr/>
        </p:nvSpPr>
        <p:spPr>
          <a:xfrm>
            <a:off x="2486665" y="4533859"/>
            <a:ext cx="61355" cy="61355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>
              <a:solidFill>
                <a:prstClr val="white"/>
              </a:solidFill>
            </a:endParaRPr>
          </a:p>
        </p:txBody>
      </p:sp>
      <p:pic>
        <p:nvPicPr>
          <p:cNvPr id="32" name="Imagen 31" descr="logos-bogota-mejor-para-todos-pdf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509" y="1804708"/>
            <a:ext cx="3757538" cy="195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3965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Personalizar 4">
      <a:dk1>
        <a:srgbClr val="000080"/>
      </a:dk1>
      <a:lt1>
        <a:sysClr val="window" lastClr="FFFFFF"/>
      </a:lt1>
      <a:dk2>
        <a:srgbClr val="004080"/>
      </a:dk2>
      <a:lt2>
        <a:srgbClr val="FCFCF5"/>
      </a:lt2>
      <a:accent1>
        <a:srgbClr val="004080"/>
      </a:accent1>
      <a:accent2>
        <a:srgbClr val="66CCFF"/>
      </a:accent2>
      <a:accent3>
        <a:srgbClr val="00FFFF"/>
      </a:accent3>
      <a:accent4>
        <a:srgbClr val="66FFCC"/>
      </a:accent4>
      <a:accent5>
        <a:srgbClr val="FF6666"/>
      </a:accent5>
      <a:accent6>
        <a:srgbClr val="FF8000"/>
      </a:accent6>
      <a:hlink>
        <a:srgbClr val="0080FF"/>
      </a:hlink>
      <a:folHlink>
        <a:srgbClr val="FF80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de Office">
  <a:themeElements>
    <a:clrScheme name="Personalizar 4">
      <a:dk1>
        <a:srgbClr val="000080"/>
      </a:dk1>
      <a:lt1>
        <a:sysClr val="window" lastClr="FFFFFF"/>
      </a:lt1>
      <a:dk2>
        <a:srgbClr val="004080"/>
      </a:dk2>
      <a:lt2>
        <a:srgbClr val="FCFCF5"/>
      </a:lt2>
      <a:accent1>
        <a:srgbClr val="004080"/>
      </a:accent1>
      <a:accent2>
        <a:srgbClr val="66CCFF"/>
      </a:accent2>
      <a:accent3>
        <a:srgbClr val="00FFFF"/>
      </a:accent3>
      <a:accent4>
        <a:srgbClr val="66FFCC"/>
      </a:accent4>
      <a:accent5>
        <a:srgbClr val="FF6666"/>
      </a:accent5>
      <a:accent6>
        <a:srgbClr val="FF8000"/>
      </a:accent6>
      <a:hlink>
        <a:srgbClr val="0080FF"/>
      </a:hlink>
      <a:folHlink>
        <a:srgbClr val="FF80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e Office">
  <a:themeElements>
    <a:clrScheme name="Personalizar 4">
      <a:dk1>
        <a:srgbClr val="000080"/>
      </a:dk1>
      <a:lt1>
        <a:sysClr val="window" lastClr="FFFFFF"/>
      </a:lt1>
      <a:dk2>
        <a:srgbClr val="004080"/>
      </a:dk2>
      <a:lt2>
        <a:srgbClr val="FCFCF5"/>
      </a:lt2>
      <a:accent1>
        <a:srgbClr val="004080"/>
      </a:accent1>
      <a:accent2>
        <a:srgbClr val="66CCFF"/>
      </a:accent2>
      <a:accent3>
        <a:srgbClr val="00FFFF"/>
      </a:accent3>
      <a:accent4>
        <a:srgbClr val="66FFCC"/>
      </a:accent4>
      <a:accent5>
        <a:srgbClr val="FF6666"/>
      </a:accent5>
      <a:accent6>
        <a:srgbClr val="FF8000"/>
      </a:accent6>
      <a:hlink>
        <a:srgbClr val="0080FF"/>
      </a:hlink>
      <a:folHlink>
        <a:srgbClr val="FF80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635</TotalTime>
  <Words>307</Words>
  <Application>Microsoft Office PowerPoint</Application>
  <PresentationFormat>Presentación en pantalla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Arial Rounded MT Bold</vt:lpstr>
      <vt:lpstr>Calibri</vt:lpstr>
      <vt:lpstr>Calibri Light</vt:lpstr>
      <vt:lpstr>Tema de Office</vt:lpstr>
      <vt:lpstr>1_Tema de Office</vt:lpstr>
      <vt:lpstr>3_Tema de Office</vt:lpstr>
      <vt:lpstr>2_Tema de Office</vt:lpstr>
      <vt:lpstr>GRUPO RESTAURACIÓN -SER</vt:lpstr>
      <vt:lpstr>Presentación de PowerPoint</vt:lpstr>
      <vt:lpstr>Presentación de PowerPoint</vt:lpstr>
      <vt:lpstr>GRUPO RURALIDAD -SER </vt:lpstr>
      <vt:lpstr>PROYECTO 7517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MARCELA.REYES</cp:lastModifiedBy>
  <cp:revision>41</cp:revision>
  <dcterms:created xsi:type="dcterms:W3CDTF">2018-05-22T20:00:59Z</dcterms:created>
  <dcterms:modified xsi:type="dcterms:W3CDTF">2019-12-11T19:03:42Z</dcterms:modified>
</cp:coreProperties>
</file>