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80"/>
  </p:notesMasterIdLst>
  <p:handoutMasterIdLst>
    <p:handoutMasterId r:id="rId81"/>
  </p:handoutMasterIdLst>
  <p:sldIdLst>
    <p:sldId id="256" r:id="rId2"/>
    <p:sldId id="335" r:id="rId3"/>
    <p:sldId id="330" r:id="rId4"/>
    <p:sldId id="334" r:id="rId5"/>
    <p:sldId id="343" r:id="rId6"/>
    <p:sldId id="331" r:id="rId7"/>
    <p:sldId id="336" r:id="rId8"/>
    <p:sldId id="353" r:id="rId9"/>
    <p:sldId id="337" r:id="rId10"/>
    <p:sldId id="344" r:id="rId11"/>
    <p:sldId id="338" r:id="rId12"/>
    <p:sldId id="339" r:id="rId13"/>
    <p:sldId id="340" r:id="rId14"/>
    <p:sldId id="345" r:id="rId15"/>
    <p:sldId id="346" r:id="rId16"/>
    <p:sldId id="351" r:id="rId17"/>
    <p:sldId id="352" r:id="rId18"/>
    <p:sldId id="341" r:id="rId19"/>
    <p:sldId id="354" r:id="rId20"/>
    <p:sldId id="342" r:id="rId21"/>
    <p:sldId id="328" r:id="rId22"/>
    <p:sldId id="355" r:id="rId23"/>
    <p:sldId id="257" r:id="rId24"/>
    <p:sldId id="258" r:id="rId25"/>
    <p:sldId id="259" r:id="rId26"/>
    <p:sldId id="260" r:id="rId27"/>
    <p:sldId id="261" r:id="rId28"/>
    <p:sldId id="262" r:id="rId29"/>
    <p:sldId id="271" r:id="rId30"/>
    <p:sldId id="270" r:id="rId31"/>
    <p:sldId id="356" r:id="rId32"/>
    <p:sldId id="272" r:id="rId33"/>
    <p:sldId id="327" r:id="rId34"/>
    <p:sldId id="469" r:id="rId35"/>
    <p:sldId id="470" r:id="rId36"/>
    <p:sldId id="456" r:id="rId37"/>
    <p:sldId id="2267" r:id="rId38"/>
    <p:sldId id="293" r:id="rId39"/>
    <p:sldId id="322" r:id="rId40"/>
    <p:sldId id="471" r:id="rId41"/>
    <p:sldId id="472" r:id="rId42"/>
    <p:sldId id="273" r:id="rId43"/>
    <p:sldId id="486" r:id="rId44"/>
    <p:sldId id="301" r:id="rId45"/>
    <p:sldId id="474" r:id="rId46"/>
    <p:sldId id="475" r:id="rId47"/>
    <p:sldId id="476" r:id="rId48"/>
    <p:sldId id="477" r:id="rId49"/>
    <p:sldId id="478" r:id="rId50"/>
    <p:sldId id="479" r:id="rId51"/>
    <p:sldId id="480" r:id="rId52"/>
    <p:sldId id="481" r:id="rId53"/>
    <p:sldId id="482" r:id="rId54"/>
    <p:sldId id="483" r:id="rId55"/>
    <p:sldId id="484" r:id="rId56"/>
    <p:sldId id="485" r:id="rId57"/>
    <p:sldId id="464" r:id="rId58"/>
    <p:sldId id="323" r:id="rId59"/>
    <p:sldId id="2268" r:id="rId60"/>
    <p:sldId id="2269" r:id="rId61"/>
    <p:sldId id="461" r:id="rId62"/>
    <p:sldId id="2270" r:id="rId63"/>
    <p:sldId id="2271" r:id="rId64"/>
    <p:sldId id="2272" r:id="rId65"/>
    <p:sldId id="2273" r:id="rId66"/>
    <p:sldId id="2274" r:id="rId67"/>
    <p:sldId id="2275" r:id="rId68"/>
    <p:sldId id="2276" r:id="rId69"/>
    <p:sldId id="263" r:id="rId70"/>
    <p:sldId id="264" r:id="rId71"/>
    <p:sldId id="265" r:id="rId72"/>
    <p:sldId id="266" r:id="rId73"/>
    <p:sldId id="267" r:id="rId74"/>
    <p:sldId id="268" r:id="rId75"/>
    <p:sldId id="269" r:id="rId76"/>
    <p:sldId id="2277" r:id="rId77"/>
    <p:sldId id="2278" r:id="rId78"/>
    <p:sldId id="2279" r:id="rId79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82"/>
      <p:bold r:id="rId83"/>
      <p:italic r:id="rId84"/>
      <p:boldItalic r:id="rId85"/>
    </p:embeddedFont>
    <p:embeddedFont>
      <p:font typeface="Bebas Neue" panose="020B0604020202020204" charset="0"/>
      <p:regular r:id="rId86"/>
    </p:embeddedFont>
    <p:embeddedFont>
      <p:font typeface="Calibri" panose="020F0502020204030204" pitchFamily="34" charset="0"/>
      <p:regular r:id="rId87"/>
      <p:bold r:id="rId88"/>
      <p:italic r:id="rId89"/>
      <p:boldItalic r:id="rId90"/>
    </p:embeddedFont>
    <p:embeddedFont>
      <p:font typeface="Fira Sans Extra Condensed" panose="020B0503050000020004" pitchFamily="34" charset="0"/>
      <p:regular r:id="rId91"/>
      <p:bold r:id="rId92"/>
    </p:embeddedFont>
    <p:embeddedFont>
      <p:font typeface="Lato" panose="020F0502020204030203" pitchFamily="34" charset="0"/>
      <p:regular r:id="rId93"/>
      <p:bold r:id="rId94"/>
      <p:italic r:id="rId95"/>
      <p:boldItalic r:id="rId96"/>
    </p:embeddedFont>
    <p:embeddedFont>
      <p:font typeface="Livvic" panose="020B0604020202020204" charset="0"/>
      <p:regular r:id="rId97"/>
      <p:bold r:id="rId98"/>
      <p:italic r:id="rId99"/>
      <p:boldItalic r:id="rId100"/>
    </p:embeddedFont>
    <p:embeddedFont>
      <p:font typeface="Raleway" pitchFamily="2" charset="0"/>
      <p:regular r:id="rId101"/>
      <p:bold r:id="rId102"/>
      <p:italic r:id="rId103"/>
      <p:boldItalic r:id="rId104"/>
    </p:embeddedFont>
    <p:embeddedFont>
      <p:font typeface="Raleway ExtraBold" pitchFamily="2" charset="0"/>
      <p:bold r:id="rId105"/>
      <p:boldItalic r:id="rId106"/>
    </p:embeddedFont>
    <p:embeddedFont>
      <p:font typeface="Roboto" panose="02000000000000000000" pitchFamily="2" charset="0"/>
      <p:regular r:id="rId107"/>
      <p:bold r:id="rId108"/>
      <p:italic r:id="rId109"/>
      <p:boldItalic r:id="rId110"/>
    </p:embeddedFont>
    <p:embeddedFont>
      <p:font typeface="Roboto Slab" panose="020B0604020202020204" charset="0"/>
      <p:regular r:id="rId111"/>
      <p:bold r:id="rId112"/>
    </p:embeddedFont>
    <p:embeddedFont>
      <p:font typeface="Viga" panose="020B0604020202020204" charset="0"/>
      <p:regular r:id="rId1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win Edinson Gómez Lomban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E442D4C-DE04-4386-A669-2A146D15CA15}">
  <a:tblStyle styleId="{4E442D4C-DE04-4386-A669-2A146D15CA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112" Type="http://schemas.openxmlformats.org/officeDocument/2006/relationships/font" Target="fonts/font31.fntdata"/><Relationship Id="rId16" Type="http://schemas.openxmlformats.org/officeDocument/2006/relationships/slide" Target="slides/slide15.xml"/><Relationship Id="rId107" Type="http://schemas.openxmlformats.org/officeDocument/2006/relationships/font" Target="fonts/font26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21.fntdata"/><Relationship Id="rId5" Type="http://schemas.openxmlformats.org/officeDocument/2006/relationships/slide" Target="slides/slide4.xml"/><Relationship Id="rId90" Type="http://schemas.openxmlformats.org/officeDocument/2006/relationships/font" Target="fonts/font9.fntdata"/><Relationship Id="rId95" Type="http://schemas.openxmlformats.org/officeDocument/2006/relationships/font" Target="fonts/font14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32.fntdata"/><Relationship Id="rId118" Type="http://schemas.openxmlformats.org/officeDocument/2006/relationships/tableStyles" Target="tableStyles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4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22.fntdata"/><Relationship Id="rId108" Type="http://schemas.openxmlformats.org/officeDocument/2006/relationships/font" Target="fonts/font27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10.fntdata"/><Relationship Id="rId96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86" Type="http://schemas.openxmlformats.org/officeDocument/2006/relationships/font" Target="fonts/font5.fntdata"/><Relationship Id="rId94" Type="http://schemas.openxmlformats.org/officeDocument/2006/relationships/font" Target="fonts/font13.fntdata"/><Relationship Id="rId99" Type="http://schemas.openxmlformats.org/officeDocument/2006/relationships/font" Target="fonts/font18.fntdata"/><Relationship Id="rId10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8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6.fntdata"/><Relationship Id="rId104" Type="http://schemas.openxmlformats.org/officeDocument/2006/relationships/font" Target="fonts/font2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6.fntdata"/><Relationship Id="rId110" Type="http://schemas.openxmlformats.org/officeDocument/2006/relationships/font" Target="fonts/font29.fntdata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9.fntdata"/><Relationship Id="rId105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2.fntdata"/><Relationship Id="rId98" Type="http://schemas.openxmlformats.org/officeDocument/2006/relationships/font" Target="fonts/font17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111" Type="http://schemas.openxmlformats.org/officeDocument/2006/relationships/font" Target="fonts/font30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2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Hoja1!$A$2:$A$10</c:f>
              <c:strCache>
                <c:ptCount val="9"/>
                <c:pt idx="0">
                  <c:v>DGA* (2)</c:v>
                </c:pt>
                <c:pt idx="1">
                  <c:v>SRHS (2)</c:v>
                </c:pt>
                <c:pt idx="2">
                  <c:v>SCAAV (1)</c:v>
                </c:pt>
                <c:pt idx="3">
                  <c:v>SPPA (10)</c:v>
                </c:pt>
                <c:pt idx="4">
                  <c:v>SER (2)</c:v>
                </c:pt>
                <c:pt idx="5">
                  <c:v>SEGAE (1)</c:v>
                </c:pt>
                <c:pt idx="6">
                  <c:v>IDPYBA (1)</c:v>
                </c:pt>
                <c:pt idx="7">
                  <c:v>JBB (1)</c:v>
                </c:pt>
                <c:pt idx="8">
                  <c:v>IDIGER (1)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10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24-46A7-BE51-3EAE39E4AB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8877536"/>
        <c:axId val="23901776"/>
      </c:barChart>
      <c:catAx>
        <c:axId val="308877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3901776"/>
        <c:crosses val="autoZero"/>
        <c:auto val="1"/>
        <c:lblAlgn val="ctr"/>
        <c:lblOffset val="100"/>
        <c:noMultiLvlLbl val="0"/>
      </c:catAx>
      <c:valAx>
        <c:axId val="2390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08877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04T13:16:57.304" idx="1">
    <p:pos x="6000" y="0"/>
    <p:text>@rbustos@idiger.gov.co , esta diapositiva fue ajustada, tenía las definiciones invertidas.
_Assigned to Rodrigo Bustos_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4F2C7-FDC8-425F-AEFB-26CF065BB4C8}" type="datetimeFigureOut">
              <a:rPr lang="es-CO" smtClean="0"/>
              <a:t>17/07/2023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58BFB-17A0-4123-9F9A-189D2DB7359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4196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7f8ff978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7f8ff978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85dd61ce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85dd61ce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3666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85dd61ce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85dd61ce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6176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85dd61ce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85dd61ce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4847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85dd61ce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85dd61ce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5106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85dd61ce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85dd61ce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1123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85dd61ce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85dd61ce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2702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85dd61ce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85dd61ce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9421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4" name="Google Shape;110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9092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70960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f85dd61ce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f85dd61ced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23882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3518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9614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f790189b02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f790189b02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91948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60123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5317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f85dd61ced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f85dd61ced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f85dd61ced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f85dd61ced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8884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264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50178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3858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78369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03523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3721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f790189b02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f790189b02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1486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35029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15059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10567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28533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73793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58855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07336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1230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36421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91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85dd61ce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85dd61ce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16823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294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7" name="Google Shape;115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03244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209" name="Google Shape;2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69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85dd61ce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85dd61ce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88537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70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288" name="Google Shape;2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3" name="Google Shape;29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315" name="Google Shape;3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8" name="Google Shape;32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75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344" name="Google Shape;3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77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68" name="Google Shape;3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85dd61ce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85dd61ce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2834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85dd61ce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85dd61ce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0859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85dd61ce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85dd61ce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895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bg>
      <p:bgRef idx="1001">
        <a:schemeClr val="bg1"/>
      </p:bgRef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2"/>
          <p:cNvGrpSpPr/>
          <p:nvPr/>
        </p:nvGrpSpPr>
        <p:grpSpPr>
          <a:xfrm>
            <a:off x="-693414" y="-1594385"/>
            <a:ext cx="11374338" cy="6659312"/>
            <a:chOff x="-712464" y="-1441570"/>
            <a:chExt cx="11374338" cy="6659312"/>
          </a:xfrm>
        </p:grpSpPr>
        <p:sp>
          <p:nvSpPr>
            <p:cNvPr id="14" name="Google Shape;14;p2"/>
            <p:cNvSpPr/>
            <p:nvPr/>
          </p:nvSpPr>
          <p:spPr>
            <a:xfrm rot="9821796">
              <a:off x="-542023" y="3421849"/>
              <a:ext cx="2158734" cy="1523520"/>
            </a:xfrm>
            <a:custGeom>
              <a:avLst/>
              <a:gdLst/>
              <a:ahLst/>
              <a:cxnLst/>
              <a:rect l="l" t="t" r="r" b="b"/>
              <a:pathLst>
                <a:path w="122364" h="86358" fill="none" extrusionOk="0">
                  <a:moveTo>
                    <a:pt x="5147" y="63478"/>
                  </a:moveTo>
                  <a:cubicBezTo>
                    <a:pt x="5147" y="63478"/>
                    <a:pt x="80531" y="31098"/>
                    <a:pt x="71727" y="22611"/>
                  </a:cubicBezTo>
                  <a:cubicBezTo>
                    <a:pt x="66945" y="18019"/>
                    <a:pt x="1" y="86357"/>
                    <a:pt x="55007" y="63224"/>
                  </a:cubicBezTo>
                  <a:cubicBezTo>
                    <a:pt x="110013" y="40091"/>
                    <a:pt x="122363" y="1"/>
                    <a:pt x="122363" y="1"/>
                  </a:cubicBezTo>
                </a:path>
              </a:pathLst>
            </a:custGeom>
            <a:noFill/>
            <a:ln w="9525" cap="flat" cmpd="sng">
              <a:solidFill>
                <a:srgbClr val="00B050"/>
              </a:solidFill>
              <a:prstDash val="solid"/>
              <a:miter lim="158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 flipH="1">
              <a:off x="-230325" y="-1441570"/>
              <a:ext cx="2826900" cy="2826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5400000" flipH="1">
              <a:off x="7834974" y="824945"/>
              <a:ext cx="2826900" cy="2826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9899909">
              <a:off x="6686326" y="-425886"/>
              <a:ext cx="2343444" cy="880533"/>
            </a:xfrm>
            <a:custGeom>
              <a:avLst/>
              <a:gdLst/>
              <a:ahLst/>
              <a:cxnLst/>
              <a:rect l="l" t="t" r="r" b="b"/>
              <a:pathLst>
                <a:path w="66439" h="24964" extrusionOk="0">
                  <a:moveTo>
                    <a:pt x="0" y="23192"/>
                  </a:moveTo>
                  <a:cubicBezTo>
                    <a:pt x="7569" y="9737"/>
                    <a:pt x="25057" y="-2029"/>
                    <a:pt x="40306" y="381"/>
                  </a:cubicBezTo>
                  <a:cubicBezTo>
                    <a:pt x="43763" y="927"/>
                    <a:pt x="46878" y="6623"/>
                    <a:pt x="45178" y="9683"/>
                  </a:cubicBezTo>
                  <a:cubicBezTo>
                    <a:pt x="43350" y="12975"/>
                    <a:pt x="32354" y="13345"/>
                    <a:pt x="33884" y="9904"/>
                  </a:cubicBezTo>
                  <a:cubicBezTo>
                    <a:pt x="37095" y="2681"/>
                    <a:pt x="50142" y="1573"/>
                    <a:pt x="57137" y="5254"/>
                  </a:cubicBezTo>
                  <a:cubicBezTo>
                    <a:pt x="63566" y="8637"/>
                    <a:pt x="65714" y="17735"/>
                    <a:pt x="66439" y="24964"/>
                  </a:cubicBezTo>
                </a:path>
              </a:pathLst>
            </a:cu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pic>
        <p:nvPicPr>
          <p:cNvPr id="3" name="Imagen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12"/>
          <a:stretch/>
        </p:blipFill>
        <p:spPr>
          <a:xfrm>
            <a:off x="-47626" y="2085580"/>
            <a:ext cx="1337601" cy="348247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6"/>
          <a:stretch/>
        </p:blipFill>
        <p:spPr>
          <a:xfrm>
            <a:off x="6457773" y="-38101"/>
            <a:ext cx="2838650" cy="80837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25"/>
          <p:cNvPicPr preferRelativeResize="0"/>
          <p:nvPr/>
        </p:nvPicPr>
        <p:blipFill rotWithShape="1">
          <a:blip r:embed="rId2">
            <a:alphaModFix/>
          </a:blip>
          <a:srcRect l="23944" t="55268"/>
          <a:stretch/>
        </p:blipFill>
        <p:spPr>
          <a:xfrm>
            <a:off x="-28576" y="-9525"/>
            <a:ext cx="2772931" cy="15577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Google Shape;64;p25"/>
          <p:cNvGrpSpPr/>
          <p:nvPr/>
        </p:nvGrpSpPr>
        <p:grpSpPr>
          <a:xfrm>
            <a:off x="6612299" y="-714175"/>
            <a:ext cx="4218925" cy="5197705"/>
            <a:chOff x="6612299" y="-714175"/>
            <a:chExt cx="4218925" cy="5197705"/>
          </a:xfrm>
        </p:grpSpPr>
        <p:sp>
          <p:nvSpPr>
            <p:cNvPr id="65" name="Google Shape;65;p25"/>
            <p:cNvSpPr/>
            <p:nvPr/>
          </p:nvSpPr>
          <p:spPr>
            <a:xfrm rot="9899909">
              <a:off x="6686326" y="-425886"/>
              <a:ext cx="2343444" cy="880533"/>
            </a:xfrm>
            <a:custGeom>
              <a:avLst/>
              <a:gdLst/>
              <a:ahLst/>
              <a:cxnLst/>
              <a:rect l="l" t="t" r="r" b="b"/>
              <a:pathLst>
                <a:path w="66439" h="24964" extrusionOk="0">
                  <a:moveTo>
                    <a:pt x="0" y="23192"/>
                  </a:moveTo>
                  <a:cubicBezTo>
                    <a:pt x="7569" y="9737"/>
                    <a:pt x="25057" y="-2029"/>
                    <a:pt x="40306" y="381"/>
                  </a:cubicBezTo>
                  <a:cubicBezTo>
                    <a:pt x="43763" y="927"/>
                    <a:pt x="46878" y="6623"/>
                    <a:pt x="45178" y="9683"/>
                  </a:cubicBezTo>
                  <a:cubicBezTo>
                    <a:pt x="43350" y="12975"/>
                    <a:pt x="32354" y="13345"/>
                    <a:pt x="33884" y="9904"/>
                  </a:cubicBezTo>
                  <a:cubicBezTo>
                    <a:pt x="37095" y="2681"/>
                    <a:pt x="50142" y="1573"/>
                    <a:pt x="57137" y="5254"/>
                  </a:cubicBezTo>
                  <a:cubicBezTo>
                    <a:pt x="63566" y="8637"/>
                    <a:pt x="65714" y="17735"/>
                    <a:pt x="66439" y="24964"/>
                  </a:cubicBezTo>
                </a:path>
              </a:pathLst>
            </a:custGeom>
            <a:noFill/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5"/>
            <p:cNvSpPr/>
            <p:nvPr/>
          </p:nvSpPr>
          <p:spPr>
            <a:xfrm rot="-5400000">
              <a:off x="8004324" y="1656630"/>
              <a:ext cx="2826900" cy="2826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noFill/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67;p25"/>
          <p:cNvGrpSpPr/>
          <p:nvPr/>
        </p:nvGrpSpPr>
        <p:grpSpPr>
          <a:xfrm>
            <a:off x="401468" y="644012"/>
            <a:ext cx="205161" cy="3926597"/>
            <a:chOff x="401468" y="644012"/>
            <a:chExt cx="205161" cy="3926597"/>
          </a:xfrm>
        </p:grpSpPr>
        <p:sp>
          <p:nvSpPr>
            <p:cNvPr id="68" name="Google Shape;68;p25"/>
            <p:cNvSpPr/>
            <p:nvPr/>
          </p:nvSpPr>
          <p:spPr>
            <a:xfrm>
              <a:off x="401468" y="644012"/>
              <a:ext cx="205161" cy="327142"/>
            </a:xfrm>
            <a:custGeom>
              <a:avLst/>
              <a:gdLst/>
              <a:ahLst/>
              <a:cxnLst/>
              <a:rect l="l" t="t" r="r" b="b"/>
              <a:pathLst>
                <a:path w="9898" h="15783" extrusionOk="0">
                  <a:moveTo>
                    <a:pt x="1986" y="0"/>
                  </a:moveTo>
                  <a:cubicBezTo>
                    <a:pt x="1381" y="0"/>
                    <a:pt x="907" y="188"/>
                    <a:pt x="547" y="547"/>
                  </a:cubicBezTo>
                  <a:cubicBezTo>
                    <a:pt x="188" y="907"/>
                    <a:pt x="0" y="1381"/>
                    <a:pt x="0" y="1986"/>
                  </a:cubicBezTo>
                  <a:cubicBezTo>
                    <a:pt x="0" y="2576"/>
                    <a:pt x="188" y="3050"/>
                    <a:pt x="547" y="3410"/>
                  </a:cubicBezTo>
                  <a:cubicBezTo>
                    <a:pt x="907" y="3756"/>
                    <a:pt x="1381" y="3942"/>
                    <a:pt x="1986" y="3957"/>
                  </a:cubicBezTo>
                  <a:cubicBezTo>
                    <a:pt x="2576" y="3957"/>
                    <a:pt x="3050" y="3784"/>
                    <a:pt x="3410" y="3410"/>
                  </a:cubicBezTo>
                  <a:cubicBezTo>
                    <a:pt x="3769" y="3050"/>
                    <a:pt x="3957" y="2576"/>
                    <a:pt x="3957" y="1986"/>
                  </a:cubicBezTo>
                  <a:cubicBezTo>
                    <a:pt x="3957" y="1381"/>
                    <a:pt x="3769" y="907"/>
                    <a:pt x="3410" y="547"/>
                  </a:cubicBezTo>
                  <a:cubicBezTo>
                    <a:pt x="3050" y="188"/>
                    <a:pt x="2576" y="0"/>
                    <a:pt x="1986" y="0"/>
                  </a:cubicBezTo>
                  <a:close/>
                  <a:moveTo>
                    <a:pt x="7913" y="5942"/>
                  </a:moveTo>
                  <a:cubicBezTo>
                    <a:pt x="7323" y="5942"/>
                    <a:pt x="6848" y="6115"/>
                    <a:pt x="6474" y="6489"/>
                  </a:cubicBezTo>
                  <a:cubicBezTo>
                    <a:pt x="6115" y="6848"/>
                    <a:pt x="5942" y="7323"/>
                    <a:pt x="5942" y="7913"/>
                  </a:cubicBezTo>
                  <a:cubicBezTo>
                    <a:pt x="5942" y="8503"/>
                    <a:pt x="6115" y="8977"/>
                    <a:pt x="6474" y="9337"/>
                  </a:cubicBezTo>
                  <a:cubicBezTo>
                    <a:pt x="6848" y="9697"/>
                    <a:pt x="7323" y="9884"/>
                    <a:pt x="7913" y="9898"/>
                  </a:cubicBezTo>
                  <a:cubicBezTo>
                    <a:pt x="8503" y="9898"/>
                    <a:pt x="8977" y="9711"/>
                    <a:pt x="9351" y="9351"/>
                  </a:cubicBezTo>
                  <a:cubicBezTo>
                    <a:pt x="9712" y="8992"/>
                    <a:pt x="9898" y="8503"/>
                    <a:pt x="9898" y="7913"/>
                  </a:cubicBezTo>
                  <a:cubicBezTo>
                    <a:pt x="9898" y="7323"/>
                    <a:pt x="9712" y="6848"/>
                    <a:pt x="9351" y="6489"/>
                  </a:cubicBezTo>
                  <a:cubicBezTo>
                    <a:pt x="8977" y="6115"/>
                    <a:pt x="8503" y="5942"/>
                    <a:pt x="7913" y="5942"/>
                  </a:cubicBezTo>
                  <a:close/>
                  <a:moveTo>
                    <a:pt x="1986" y="11898"/>
                  </a:moveTo>
                  <a:cubicBezTo>
                    <a:pt x="1381" y="11898"/>
                    <a:pt x="907" y="12056"/>
                    <a:pt x="547" y="12401"/>
                  </a:cubicBezTo>
                  <a:cubicBezTo>
                    <a:pt x="188" y="12746"/>
                    <a:pt x="0" y="13222"/>
                    <a:pt x="0" y="13811"/>
                  </a:cubicBezTo>
                  <a:cubicBezTo>
                    <a:pt x="0" y="14401"/>
                    <a:pt x="188" y="14876"/>
                    <a:pt x="547" y="15236"/>
                  </a:cubicBezTo>
                  <a:cubicBezTo>
                    <a:pt x="907" y="15595"/>
                    <a:pt x="1381" y="15767"/>
                    <a:pt x="1986" y="15782"/>
                  </a:cubicBezTo>
                  <a:cubicBezTo>
                    <a:pt x="2576" y="15782"/>
                    <a:pt x="3050" y="15610"/>
                    <a:pt x="3410" y="15250"/>
                  </a:cubicBezTo>
                  <a:cubicBezTo>
                    <a:pt x="3769" y="14876"/>
                    <a:pt x="3957" y="14401"/>
                    <a:pt x="3957" y="13811"/>
                  </a:cubicBezTo>
                  <a:cubicBezTo>
                    <a:pt x="3957" y="13222"/>
                    <a:pt x="3769" y="12746"/>
                    <a:pt x="3410" y="12401"/>
                  </a:cubicBezTo>
                  <a:cubicBezTo>
                    <a:pt x="3050" y="12056"/>
                    <a:pt x="2576" y="11898"/>
                    <a:pt x="1986" y="1189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5"/>
            <p:cNvSpPr/>
            <p:nvPr/>
          </p:nvSpPr>
          <p:spPr>
            <a:xfrm>
              <a:off x="401468" y="4243757"/>
              <a:ext cx="205161" cy="326852"/>
            </a:xfrm>
            <a:custGeom>
              <a:avLst/>
              <a:gdLst/>
              <a:ahLst/>
              <a:cxnLst/>
              <a:rect l="l" t="t" r="r" b="b"/>
              <a:pathLst>
                <a:path w="9898" h="15769" extrusionOk="0">
                  <a:moveTo>
                    <a:pt x="1985" y="1"/>
                  </a:moveTo>
                  <a:cubicBezTo>
                    <a:pt x="1395" y="1"/>
                    <a:pt x="906" y="189"/>
                    <a:pt x="547" y="548"/>
                  </a:cubicBezTo>
                  <a:cubicBezTo>
                    <a:pt x="187" y="908"/>
                    <a:pt x="0" y="1382"/>
                    <a:pt x="0" y="1986"/>
                  </a:cubicBezTo>
                  <a:cubicBezTo>
                    <a:pt x="0" y="2577"/>
                    <a:pt x="187" y="3051"/>
                    <a:pt x="547" y="3411"/>
                  </a:cubicBezTo>
                  <a:cubicBezTo>
                    <a:pt x="906" y="3756"/>
                    <a:pt x="1395" y="3943"/>
                    <a:pt x="1985" y="3958"/>
                  </a:cubicBezTo>
                  <a:cubicBezTo>
                    <a:pt x="2575" y="3958"/>
                    <a:pt x="3050" y="3785"/>
                    <a:pt x="3409" y="3411"/>
                  </a:cubicBezTo>
                  <a:cubicBezTo>
                    <a:pt x="3783" y="3051"/>
                    <a:pt x="3956" y="2577"/>
                    <a:pt x="3956" y="1986"/>
                  </a:cubicBezTo>
                  <a:cubicBezTo>
                    <a:pt x="3956" y="1382"/>
                    <a:pt x="3783" y="908"/>
                    <a:pt x="3409" y="548"/>
                  </a:cubicBezTo>
                  <a:cubicBezTo>
                    <a:pt x="3050" y="189"/>
                    <a:pt x="2575" y="1"/>
                    <a:pt x="1985" y="1"/>
                  </a:cubicBezTo>
                  <a:close/>
                  <a:moveTo>
                    <a:pt x="7912" y="5943"/>
                  </a:moveTo>
                  <a:cubicBezTo>
                    <a:pt x="7322" y="5943"/>
                    <a:pt x="6848" y="6116"/>
                    <a:pt x="6488" y="6475"/>
                  </a:cubicBezTo>
                  <a:cubicBezTo>
                    <a:pt x="6114" y="6849"/>
                    <a:pt x="5941" y="7324"/>
                    <a:pt x="5941" y="7913"/>
                  </a:cubicBezTo>
                  <a:cubicBezTo>
                    <a:pt x="5941" y="8504"/>
                    <a:pt x="6114" y="8978"/>
                    <a:pt x="6488" y="9338"/>
                  </a:cubicBezTo>
                  <a:cubicBezTo>
                    <a:pt x="6848" y="9697"/>
                    <a:pt x="7322" y="9885"/>
                    <a:pt x="7912" y="9899"/>
                  </a:cubicBezTo>
                  <a:cubicBezTo>
                    <a:pt x="8517" y="9899"/>
                    <a:pt x="8991" y="9712"/>
                    <a:pt x="9351" y="9352"/>
                  </a:cubicBezTo>
                  <a:cubicBezTo>
                    <a:pt x="9710" y="8993"/>
                    <a:pt x="9898" y="8504"/>
                    <a:pt x="9898" y="7913"/>
                  </a:cubicBezTo>
                  <a:cubicBezTo>
                    <a:pt x="9898" y="7324"/>
                    <a:pt x="9710" y="6849"/>
                    <a:pt x="9351" y="6475"/>
                  </a:cubicBezTo>
                  <a:cubicBezTo>
                    <a:pt x="8991" y="6116"/>
                    <a:pt x="8517" y="5943"/>
                    <a:pt x="7912" y="5943"/>
                  </a:cubicBezTo>
                  <a:close/>
                  <a:moveTo>
                    <a:pt x="7912" y="11870"/>
                  </a:moveTo>
                  <a:cubicBezTo>
                    <a:pt x="7322" y="11870"/>
                    <a:pt x="6848" y="12043"/>
                    <a:pt x="6488" y="12388"/>
                  </a:cubicBezTo>
                  <a:cubicBezTo>
                    <a:pt x="6114" y="12733"/>
                    <a:pt x="5941" y="13194"/>
                    <a:pt x="5941" y="13798"/>
                  </a:cubicBezTo>
                  <a:cubicBezTo>
                    <a:pt x="5941" y="14387"/>
                    <a:pt x="6114" y="14862"/>
                    <a:pt x="6488" y="15208"/>
                  </a:cubicBezTo>
                  <a:cubicBezTo>
                    <a:pt x="6848" y="15553"/>
                    <a:pt x="7322" y="15739"/>
                    <a:pt x="7912" y="15754"/>
                  </a:cubicBezTo>
                  <a:cubicBezTo>
                    <a:pt x="8517" y="15754"/>
                    <a:pt x="8991" y="15567"/>
                    <a:pt x="9351" y="15222"/>
                  </a:cubicBezTo>
                  <a:cubicBezTo>
                    <a:pt x="9710" y="14862"/>
                    <a:pt x="9898" y="14387"/>
                    <a:pt x="9898" y="13798"/>
                  </a:cubicBezTo>
                  <a:cubicBezTo>
                    <a:pt x="9898" y="13194"/>
                    <a:pt x="9710" y="12733"/>
                    <a:pt x="9351" y="12388"/>
                  </a:cubicBezTo>
                  <a:cubicBezTo>
                    <a:pt x="8991" y="12043"/>
                    <a:pt x="8517" y="11870"/>
                    <a:pt x="7912" y="11870"/>
                  </a:cubicBezTo>
                  <a:close/>
                  <a:moveTo>
                    <a:pt x="1985" y="11899"/>
                  </a:moveTo>
                  <a:cubicBezTo>
                    <a:pt x="1395" y="11899"/>
                    <a:pt x="906" y="12057"/>
                    <a:pt x="547" y="12402"/>
                  </a:cubicBezTo>
                  <a:cubicBezTo>
                    <a:pt x="187" y="12747"/>
                    <a:pt x="0" y="13222"/>
                    <a:pt x="0" y="13812"/>
                  </a:cubicBezTo>
                  <a:cubicBezTo>
                    <a:pt x="0" y="14402"/>
                    <a:pt x="187" y="14876"/>
                    <a:pt x="547" y="15222"/>
                  </a:cubicBezTo>
                  <a:cubicBezTo>
                    <a:pt x="906" y="15567"/>
                    <a:pt x="1395" y="15754"/>
                    <a:pt x="1985" y="15768"/>
                  </a:cubicBezTo>
                  <a:cubicBezTo>
                    <a:pt x="2575" y="15768"/>
                    <a:pt x="3050" y="15596"/>
                    <a:pt x="3409" y="15236"/>
                  </a:cubicBezTo>
                  <a:cubicBezTo>
                    <a:pt x="3783" y="14876"/>
                    <a:pt x="3956" y="14402"/>
                    <a:pt x="3956" y="13812"/>
                  </a:cubicBezTo>
                  <a:cubicBezTo>
                    <a:pt x="3956" y="13222"/>
                    <a:pt x="3783" y="12747"/>
                    <a:pt x="3409" y="12402"/>
                  </a:cubicBezTo>
                  <a:cubicBezTo>
                    <a:pt x="3050" y="12057"/>
                    <a:pt x="2575" y="11899"/>
                    <a:pt x="1985" y="1189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54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5"/>
          <p:cNvSpPr txBox="1">
            <a:spLocks noGrp="1"/>
          </p:cNvSpPr>
          <p:nvPr>
            <p:ph type="title"/>
          </p:nvPr>
        </p:nvSpPr>
        <p:spPr>
          <a:xfrm>
            <a:off x="3195723" y="1420725"/>
            <a:ext cx="1842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title" idx="2"/>
          </p:nvPr>
        </p:nvSpPr>
        <p:spPr>
          <a:xfrm>
            <a:off x="2252480" y="1420725"/>
            <a:ext cx="807000" cy="52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rgbClr val="00B05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subTitle" idx="1"/>
          </p:nvPr>
        </p:nvSpPr>
        <p:spPr>
          <a:xfrm>
            <a:off x="5042590" y="1420725"/>
            <a:ext cx="2315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title" idx="3"/>
          </p:nvPr>
        </p:nvSpPr>
        <p:spPr>
          <a:xfrm>
            <a:off x="3191860" y="2987842"/>
            <a:ext cx="1842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title" idx="4"/>
          </p:nvPr>
        </p:nvSpPr>
        <p:spPr>
          <a:xfrm>
            <a:off x="2250410" y="2987837"/>
            <a:ext cx="807000" cy="52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rgbClr val="00B05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subTitle" idx="5"/>
          </p:nvPr>
        </p:nvSpPr>
        <p:spPr>
          <a:xfrm>
            <a:off x="5037735" y="2987843"/>
            <a:ext cx="2315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title" idx="6"/>
          </p:nvPr>
        </p:nvSpPr>
        <p:spPr>
          <a:xfrm>
            <a:off x="3195723" y="2204283"/>
            <a:ext cx="1842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title" idx="7"/>
          </p:nvPr>
        </p:nvSpPr>
        <p:spPr>
          <a:xfrm>
            <a:off x="2253525" y="2204271"/>
            <a:ext cx="807000" cy="52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rgbClr val="00B05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subTitle" idx="8"/>
          </p:nvPr>
        </p:nvSpPr>
        <p:spPr>
          <a:xfrm>
            <a:off x="5042590" y="2204284"/>
            <a:ext cx="2315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title" idx="9"/>
          </p:nvPr>
        </p:nvSpPr>
        <p:spPr>
          <a:xfrm>
            <a:off x="3195723" y="3771400"/>
            <a:ext cx="1842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title" idx="13"/>
          </p:nvPr>
        </p:nvSpPr>
        <p:spPr>
          <a:xfrm>
            <a:off x="2251455" y="3771400"/>
            <a:ext cx="807000" cy="52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 b="0">
                <a:solidFill>
                  <a:srgbClr val="00B05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ubTitle" idx="14"/>
          </p:nvPr>
        </p:nvSpPr>
        <p:spPr>
          <a:xfrm>
            <a:off x="5042590" y="3771402"/>
            <a:ext cx="2315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title" idx="15"/>
          </p:nvPr>
        </p:nvSpPr>
        <p:spPr>
          <a:xfrm>
            <a:off x="713225" y="521225"/>
            <a:ext cx="771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3983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>
            <a:spLocks noGrp="1"/>
          </p:cNvSpPr>
          <p:nvPr>
            <p:ph type="title"/>
          </p:nvPr>
        </p:nvSpPr>
        <p:spPr>
          <a:xfrm>
            <a:off x="2243400" y="2357988"/>
            <a:ext cx="4657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title" idx="2"/>
          </p:nvPr>
        </p:nvSpPr>
        <p:spPr>
          <a:xfrm>
            <a:off x="3860100" y="592274"/>
            <a:ext cx="1423800" cy="886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rgbClr val="00B0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ubTitle" idx="1"/>
          </p:nvPr>
        </p:nvSpPr>
        <p:spPr>
          <a:xfrm>
            <a:off x="2243400" y="3383900"/>
            <a:ext cx="4657200" cy="4095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872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2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0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090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4"/>
          <p:cNvSpPr txBox="1">
            <a:spLocks noGrp="1"/>
          </p:cNvSpPr>
          <p:nvPr>
            <p:ph type="subTitle" idx="1"/>
          </p:nvPr>
        </p:nvSpPr>
        <p:spPr>
          <a:xfrm>
            <a:off x="1308363" y="2451125"/>
            <a:ext cx="281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subTitle" idx="2"/>
          </p:nvPr>
        </p:nvSpPr>
        <p:spPr>
          <a:xfrm>
            <a:off x="5019238" y="2451125"/>
            <a:ext cx="281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subTitle" idx="3"/>
          </p:nvPr>
        </p:nvSpPr>
        <p:spPr>
          <a:xfrm>
            <a:off x="1308363" y="2947625"/>
            <a:ext cx="2816400" cy="11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subTitle" idx="4"/>
          </p:nvPr>
        </p:nvSpPr>
        <p:spPr>
          <a:xfrm>
            <a:off x="5019238" y="2947625"/>
            <a:ext cx="2816400" cy="11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0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6898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6"/>
          <p:cNvSpPr txBox="1">
            <a:spLocks noGrp="1"/>
          </p:cNvSpPr>
          <p:nvPr>
            <p:ph type="title"/>
          </p:nvPr>
        </p:nvSpPr>
        <p:spPr>
          <a:xfrm>
            <a:off x="2365782" y="1560250"/>
            <a:ext cx="2142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26"/>
          <p:cNvSpPr txBox="1">
            <a:spLocks noGrp="1"/>
          </p:cNvSpPr>
          <p:nvPr>
            <p:ph type="subTitle" idx="1"/>
          </p:nvPr>
        </p:nvSpPr>
        <p:spPr>
          <a:xfrm>
            <a:off x="2365781" y="2011750"/>
            <a:ext cx="2142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6"/>
          <p:cNvSpPr txBox="1">
            <a:spLocks noGrp="1"/>
          </p:cNvSpPr>
          <p:nvPr>
            <p:ph type="title" idx="2"/>
          </p:nvPr>
        </p:nvSpPr>
        <p:spPr>
          <a:xfrm>
            <a:off x="713225" y="521225"/>
            <a:ext cx="771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title" idx="3"/>
          </p:nvPr>
        </p:nvSpPr>
        <p:spPr>
          <a:xfrm>
            <a:off x="5693957" y="1560250"/>
            <a:ext cx="2142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26"/>
          <p:cNvSpPr txBox="1">
            <a:spLocks noGrp="1"/>
          </p:cNvSpPr>
          <p:nvPr>
            <p:ph type="subTitle" idx="4"/>
          </p:nvPr>
        </p:nvSpPr>
        <p:spPr>
          <a:xfrm>
            <a:off x="5693956" y="2011750"/>
            <a:ext cx="2142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6"/>
          <p:cNvSpPr txBox="1">
            <a:spLocks noGrp="1"/>
          </p:cNvSpPr>
          <p:nvPr>
            <p:ph type="title" idx="5"/>
          </p:nvPr>
        </p:nvSpPr>
        <p:spPr>
          <a:xfrm>
            <a:off x="2365782" y="3067700"/>
            <a:ext cx="2142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" name="Google Shape;89;p26"/>
          <p:cNvSpPr txBox="1">
            <a:spLocks noGrp="1"/>
          </p:cNvSpPr>
          <p:nvPr>
            <p:ph type="subTitle" idx="6"/>
          </p:nvPr>
        </p:nvSpPr>
        <p:spPr>
          <a:xfrm>
            <a:off x="2365781" y="3519200"/>
            <a:ext cx="2142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title" idx="7"/>
          </p:nvPr>
        </p:nvSpPr>
        <p:spPr>
          <a:xfrm>
            <a:off x="5693957" y="3067700"/>
            <a:ext cx="2142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" name="Google Shape;91;p26"/>
          <p:cNvSpPr txBox="1">
            <a:spLocks noGrp="1"/>
          </p:cNvSpPr>
          <p:nvPr>
            <p:ph type="subTitle" idx="8"/>
          </p:nvPr>
        </p:nvSpPr>
        <p:spPr>
          <a:xfrm>
            <a:off x="5693956" y="3519200"/>
            <a:ext cx="2142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845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7"/>
          <p:cNvSpPr/>
          <p:nvPr/>
        </p:nvSpPr>
        <p:spPr>
          <a:xfrm rot="-9761099">
            <a:off x="6871573" y="-189239"/>
            <a:ext cx="2343362" cy="880502"/>
          </a:xfrm>
          <a:custGeom>
            <a:avLst/>
            <a:gdLst/>
            <a:ahLst/>
            <a:cxnLst/>
            <a:rect l="l" t="t" r="r" b="b"/>
            <a:pathLst>
              <a:path w="66439" h="24964" extrusionOk="0">
                <a:moveTo>
                  <a:pt x="0" y="23192"/>
                </a:moveTo>
                <a:cubicBezTo>
                  <a:pt x="7569" y="9737"/>
                  <a:pt x="25057" y="-2029"/>
                  <a:pt x="40306" y="381"/>
                </a:cubicBezTo>
                <a:cubicBezTo>
                  <a:pt x="43763" y="927"/>
                  <a:pt x="46878" y="6623"/>
                  <a:pt x="45178" y="9683"/>
                </a:cubicBezTo>
                <a:cubicBezTo>
                  <a:pt x="43350" y="12975"/>
                  <a:pt x="32354" y="13345"/>
                  <a:pt x="33884" y="9904"/>
                </a:cubicBezTo>
                <a:cubicBezTo>
                  <a:pt x="37095" y="2681"/>
                  <a:pt x="50142" y="1573"/>
                  <a:pt x="57137" y="5254"/>
                </a:cubicBezTo>
                <a:cubicBezTo>
                  <a:pt x="63566" y="8637"/>
                  <a:pt x="65714" y="17735"/>
                  <a:pt x="66439" y="24964"/>
                </a:cubicBezTo>
              </a:path>
            </a:pathLst>
          </a:custGeom>
          <a:noFill/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7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0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95" name="Google Shape;95;p27"/>
          <p:cNvPicPr preferRelativeResize="0"/>
          <p:nvPr/>
        </p:nvPicPr>
        <p:blipFill rotWithShape="1">
          <a:blip r:embed="rId2">
            <a:alphaModFix/>
          </a:blip>
          <a:srcRect l="23682" t="54995"/>
          <a:stretch/>
        </p:blipFill>
        <p:spPr>
          <a:xfrm>
            <a:off x="-38100" y="-19050"/>
            <a:ext cx="2782456" cy="156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7"/>
          <p:cNvPicPr preferRelativeResize="0"/>
          <p:nvPr/>
        </p:nvPicPr>
        <p:blipFill rotWithShape="1">
          <a:blip r:embed="rId2">
            <a:alphaModFix/>
          </a:blip>
          <a:srcRect r="73719"/>
          <a:stretch/>
        </p:blipFill>
        <p:spPr>
          <a:xfrm>
            <a:off x="8195353" y="1093925"/>
            <a:ext cx="958172" cy="3482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123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921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654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28"/>
          <p:cNvGrpSpPr/>
          <p:nvPr/>
        </p:nvGrpSpPr>
        <p:grpSpPr>
          <a:xfrm>
            <a:off x="-281795" y="-313279"/>
            <a:ext cx="3620298" cy="7763146"/>
            <a:chOff x="-281795" y="-313279"/>
            <a:chExt cx="3620298" cy="7763146"/>
          </a:xfrm>
        </p:grpSpPr>
        <p:sp>
          <p:nvSpPr>
            <p:cNvPr id="298" name="Google Shape;298;p28"/>
            <p:cNvSpPr/>
            <p:nvPr/>
          </p:nvSpPr>
          <p:spPr>
            <a:xfrm rot="-5632519" flipH="1">
              <a:off x="-232320" y="-362754"/>
              <a:ext cx="1705573" cy="1804523"/>
            </a:xfrm>
            <a:custGeom>
              <a:avLst/>
              <a:gdLst/>
              <a:ahLst/>
              <a:cxnLst/>
              <a:rect l="l" t="t" r="r" b="b"/>
              <a:pathLst>
                <a:path w="83682" h="88526" fill="none" extrusionOk="0">
                  <a:moveTo>
                    <a:pt x="1" y="88526"/>
                  </a:moveTo>
                  <a:cubicBezTo>
                    <a:pt x="1" y="88526"/>
                    <a:pt x="32618" y="60373"/>
                    <a:pt x="63668" y="44271"/>
                  </a:cubicBezTo>
                  <a:cubicBezTo>
                    <a:pt x="73010" y="39410"/>
                    <a:pt x="78821" y="39616"/>
                    <a:pt x="72155" y="47263"/>
                  </a:cubicBezTo>
                  <a:cubicBezTo>
                    <a:pt x="68212" y="51807"/>
                    <a:pt x="59155" y="57207"/>
                    <a:pt x="45174" y="59423"/>
                  </a:cubicBezTo>
                  <a:cubicBezTo>
                    <a:pt x="5147" y="65789"/>
                    <a:pt x="60026" y="9088"/>
                    <a:pt x="83682" y="0"/>
                  </a:cubicBezTo>
                </a:path>
              </a:pathLst>
            </a:custGeom>
            <a:noFill/>
            <a:ln w="9525" cap="flat" cmpd="sng">
              <a:solidFill>
                <a:srgbClr val="92D050"/>
              </a:solidFill>
              <a:prstDash val="solid"/>
              <a:miter lim="158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511603" y="4622967"/>
              <a:ext cx="2826900" cy="2826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noFill/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28"/>
          <p:cNvGrpSpPr/>
          <p:nvPr/>
        </p:nvGrpSpPr>
        <p:grpSpPr>
          <a:xfrm>
            <a:off x="511603" y="482652"/>
            <a:ext cx="8124015" cy="4163802"/>
            <a:chOff x="511603" y="482652"/>
            <a:chExt cx="8124015" cy="4163802"/>
          </a:xfrm>
        </p:grpSpPr>
        <p:sp>
          <p:nvSpPr>
            <p:cNvPr id="301" name="Google Shape;301;p28"/>
            <p:cNvSpPr/>
            <p:nvPr/>
          </p:nvSpPr>
          <p:spPr>
            <a:xfrm>
              <a:off x="511603" y="4319913"/>
              <a:ext cx="82039" cy="326541"/>
            </a:xfrm>
            <a:custGeom>
              <a:avLst/>
              <a:gdLst/>
              <a:ahLst/>
              <a:cxnLst/>
              <a:rect l="l" t="t" r="r" b="b"/>
              <a:pathLst>
                <a:path w="3958" h="15754" extrusionOk="0">
                  <a:moveTo>
                    <a:pt x="1986" y="0"/>
                  </a:moveTo>
                  <a:cubicBezTo>
                    <a:pt x="1382" y="0"/>
                    <a:pt x="907" y="188"/>
                    <a:pt x="547" y="547"/>
                  </a:cubicBezTo>
                  <a:cubicBezTo>
                    <a:pt x="188" y="907"/>
                    <a:pt x="0" y="1381"/>
                    <a:pt x="0" y="1986"/>
                  </a:cubicBezTo>
                  <a:cubicBezTo>
                    <a:pt x="0" y="2576"/>
                    <a:pt x="188" y="3050"/>
                    <a:pt x="547" y="3410"/>
                  </a:cubicBezTo>
                  <a:cubicBezTo>
                    <a:pt x="907" y="3756"/>
                    <a:pt x="1382" y="3942"/>
                    <a:pt x="1986" y="3957"/>
                  </a:cubicBezTo>
                  <a:cubicBezTo>
                    <a:pt x="2576" y="3957"/>
                    <a:pt x="3050" y="3784"/>
                    <a:pt x="3411" y="3410"/>
                  </a:cubicBezTo>
                  <a:cubicBezTo>
                    <a:pt x="3785" y="3050"/>
                    <a:pt x="3957" y="2576"/>
                    <a:pt x="3957" y="1986"/>
                  </a:cubicBezTo>
                  <a:cubicBezTo>
                    <a:pt x="3957" y="1381"/>
                    <a:pt x="3785" y="907"/>
                    <a:pt x="3411" y="547"/>
                  </a:cubicBezTo>
                  <a:cubicBezTo>
                    <a:pt x="3050" y="188"/>
                    <a:pt x="2576" y="0"/>
                    <a:pt x="1986" y="0"/>
                  </a:cubicBezTo>
                  <a:close/>
                  <a:moveTo>
                    <a:pt x="1986" y="5942"/>
                  </a:moveTo>
                  <a:cubicBezTo>
                    <a:pt x="1382" y="5942"/>
                    <a:pt x="907" y="6115"/>
                    <a:pt x="547" y="6489"/>
                  </a:cubicBezTo>
                  <a:cubicBezTo>
                    <a:pt x="188" y="6848"/>
                    <a:pt x="0" y="7323"/>
                    <a:pt x="0" y="7913"/>
                  </a:cubicBezTo>
                  <a:cubicBezTo>
                    <a:pt x="0" y="8503"/>
                    <a:pt x="188" y="8977"/>
                    <a:pt x="547" y="9337"/>
                  </a:cubicBezTo>
                  <a:cubicBezTo>
                    <a:pt x="907" y="9697"/>
                    <a:pt x="1382" y="9884"/>
                    <a:pt x="1986" y="9898"/>
                  </a:cubicBezTo>
                  <a:cubicBezTo>
                    <a:pt x="2576" y="9898"/>
                    <a:pt x="3050" y="9711"/>
                    <a:pt x="3411" y="9351"/>
                  </a:cubicBezTo>
                  <a:cubicBezTo>
                    <a:pt x="3785" y="8992"/>
                    <a:pt x="3957" y="8503"/>
                    <a:pt x="3957" y="7913"/>
                  </a:cubicBezTo>
                  <a:cubicBezTo>
                    <a:pt x="3957" y="7323"/>
                    <a:pt x="3785" y="6848"/>
                    <a:pt x="3411" y="6489"/>
                  </a:cubicBezTo>
                  <a:cubicBezTo>
                    <a:pt x="3050" y="6115"/>
                    <a:pt x="2576" y="5942"/>
                    <a:pt x="1986" y="5942"/>
                  </a:cubicBezTo>
                  <a:close/>
                  <a:moveTo>
                    <a:pt x="1986" y="11898"/>
                  </a:moveTo>
                  <a:cubicBezTo>
                    <a:pt x="1382" y="11898"/>
                    <a:pt x="907" y="12056"/>
                    <a:pt x="547" y="12387"/>
                  </a:cubicBezTo>
                  <a:cubicBezTo>
                    <a:pt x="188" y="12718"/>
                    <a:pt x="0" y="13178"/>
                    <a:pt x="0" y="13768"/>
                  </a:cubicBezTo>
                  <a:cubicBezTo>
                    <a:pt x="0" y="14358"/>
                    <a:pt x="188" y="14833"/>
                    <a:pt x="547" y="15192"/>
                  </a:cubicBezTo>
                  <a:cubicBezTo>
                    <a:pt x="907" y="15552"/>
                    <a:pt x="1382" y="15739"/>
                    <a:pt x="1986" y="15754"/>
                  </a:cubicBezTo>
                  <a:cubicBezTo>
                    <a:pt x="2576" y="15754"/>
                    <a:pt x="3050" y="15566"/>
                    <a:pt x="3411" y="15207"/>
                  </a:cubicBezTo>
                  <a:cubicBezTo>
                    <a:pt x="3785" y="14847"/>
                    <a:pt x="3957" y="14358"/>
                    <a:pt x="3957" y="13768"/>
                  </a:cubicBezTo>
                  <a:cubicBezTo>
                    <a:pt x="3957" y="13178"/>
                    <a:pt x="3785" y="12718"/>
                    <a:pt x="3411" y="12387"/>
                  </a:cubicBezTo>
                  <a:cubicBezTo>
                    <a:pt x="3050" y="12056"/>
                    <a:pt x="2576" y="11898"/>
                    <a:pt x="1986" y="1189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8430728" y="482652"/>
              <a:ext cx="204891" cy="327163"/>
            </a:xfrm>
            <a:custGeom>
              <a:avLst/>
              <a:gdLst/>
              <a:ahLst/>
              <a:cxnLst/>
              <a:rect l="l" t="t" r="r" b="b"/>
              <a:pathLst>
                <a:path w="9885" h="15784" extrusionOk="0">
                  <a:moveTo>
                    <a:pt x="1972" y="1"/>
                  </a:moveTo>
                  <a:cubicBezTo>
                    <a:pt x="1382" y="1"/>
                    <a:pt x="908" y="188"/>
                    <a:pt x="547" y="548"/>
                  </a:cubicBezTo>
                  <a:cubicBezTo>
                    <a:pt x="173" y="908"/>
                    <a:pt x="1" y="1382"/>
                    <a:pt x="1" y="1972"/>
                  </a:cubicBezTo>
                  <a:cubicBezTo>
                    <a:pt x="1" y="2577"/>
                    <a:pt x="173" y="3051"/>
                    <a:pt x="547" y="3396"/>
                  </a:cubicBezTo>
                  <a:cubicBezTo>
                    <a:pt x="908" y="3756"/>
                    <a:pt x="1382" y="3943"/>
                    <a:pt x="1972" y="3958"/>
                  </a:cubicBezTo>
                  <a:cubicBezTo>
                    <a:pt x="2576" y="3958"/>
                    <a:pt x="3050" y="3770"/>
                    <a:pt x="3411" y="3411"/>
                  </a:cubicBezTo>
                  <a:cubicBezTo>
                    <a:pt x="3770" y="3051"/>
                    <a:pt x="3957" y="2577"/>
                    <a:pt x="3957" y="1972"/>
                  </a:cubicBezTo>
                  <a:cubicBezTo>
                    <a:pt x="3957" y="1382"/>
                    <a:pt x="3770" y="908"/>
                    <a:pt x="3411" y="548"/>
                  </a:cubicBezTo>
                  <a:cubicBezTo>
                    <a:pt x="3050" y="188"/>
                    <a:pt x="2576" y="1"/>
                    <a:pt x="1972" y="1"/>
                  </a:cubicBezTo>
                  <a:close/>
                  <a:moveTo>
                    <a:pt x="1972" y="5928"/>
                  </a:moveTo>
                  <a:cubicBezTo>
                    <a:pt x="1382" y="5928"/>
                    <a:pt x="908" y="6116"/>
                    <a:pt x="547" y="6475"/>
                  </a:cubicBezTo>
                  <a:cubicBezTo>
                    <a:pt x="173" y="6835"/>
                    <a:pt x="1" y="7324"/>
                    <a:pt x="1" y="7913"/>
                  </a:cubicBezTo>
                  <a:cubicBezTo>
                    <a:pt x="1" y="8504"/>
                    <a:pt x="173" y="8978"/>
                    <a:pt x="547" y="9338"/>
                  </a:cubicBezTo>
                  <a:cubicBezTo>
                    <a:pt x="908" y="9697"/>
                    <a:pt x="1382" y="9885"/>
                    <a:pt x="1972" y="9885"/>
                  </a:cubicBezTo>
                  <a:cubicBezTo>
                    <a:pt x="2576" y="9885"/>
                    <a:pt x="3050" y="9712"/>
                    <a:pt x="3411" y="9352"/>
                  </a:cubicBezTo>
                  <a:cubicBezTo>
                    <a:pt x="3770" y="8978"/>
                    <a:pt x="3957" y="8504"/>
                    <a:pt x="3957" y="7913"/>
                  </a:cubicBezTo>
                  <a:cubicBezTo>
                    <a:pt x="3957" y="7324"/>
                    <a:pt x="3770" y="6835"/>
                    <a:pt x="3411" y="6475"/>
                  </a:cubicBezTo>
                  <a:cubicBezTo>
                    <a:pt x="3050" y="6116"/>
                    <a:pt x="2576" y="5928"/>
                    <a:pt x="1972" y="5928"/>
                  </a:cubicBezTo>
                  <a:close/>
                  <a:moveTo>
                    <a:pt x="7913" y="11870"/>
                  </a:moveTo>
                  <a:cubicBezTo>
                    <a:pt x="7324" y="11870"/>
                    <a:pt x="6835" y="12043"/>
                    <a:pt x="6474" y="12388"/>
                  </a:cubicBezTo>
                  <a:cubicBezTo>
                    <a:pt x="6115" y="12718"/>
                    <a:pt x="5928" y="13194"/>
                    <a:pt x="5928" y="13783"/>
                  </a:cubicBezTo>
                  <a:cubicBezTo>
                    <a:pt x="5928" y="14387"/>
                    <a:pt x="6115" y="14862"/>
                    <a:pt x="6474" y="15208"/>
                  </a:cubicBezTo>
                  <a:cubicBezTo>
                    <a:pt x="6835" y="15567"/>
                    <a:pt x="7324" y="15754"/>
                    <a:pt x="7913" y="15768"/>
                  </a:cubicBezTo>
                  <a:cubicBezTo>
                    <a:pt x="8503" y="15768"/>
                    <a:pt x="8978" y="15582"/>
                    <a:pt x="9352" y="15221"/>
                  </a:cubicBezTo>
                  <a:cubicBezTo>
                    <a:pt x="9712" y="14862"/>
                    <a:pt x="9884" y="14387"/>
                    <a:pt x="9884" y="13783"/>
                  </a:cubicBezTo>
                  <a:cubicBezTo>
                    <a:pt x="9884" y="13194"/>
                    <a:pt x="9712" y="12718"/>
                    <a:pt x="9352" y="12388"/>
                  </a:cubicBezTo>
                  <a:cubicBezTo>
                    <a:pt x="8978" y="12043"/>
                    <a:pt x="8503" y="11870"/>
                    <a:pt x="7913" y="11870"/>
                  </a:cubicBezTo>
                  <a:close/>
                  <a:moveTo>
                    <a:pt x="1972" y="11884"/>
                  </a:moveTo>
                  <a:cubicBezTo>
                    <a:pt x="1382" y="11884"/>
                    <a:pt x="908" y="12056"/>
                    <a:pt x="547" y="12402"/>
                  </a:cubicBezTo>
                  <a:cubicBezTo>
                    <a:pt x="173" y="12747"/>
                    <a:pt x="1" y="13207"/>
                    <a:pt x="1" y="13812"/>
                  </a:cubicBezTo>
                  <a:cubicBezTo>
                    <a:pt x="1" y="14402"/>
                    <a:pt x="173" y="14876"/>
                    <a:pt x="547" y="15236"/>
                  </a:cubicBezTo>
                  <a:cubicBezTo>
                    <a:pt x="908" y="15582"/>
                    <a:pt x="1382" y="15768"/>
                    <a:pt x="1972" y="15783"/>
                  </a:cubicBezTo>
                  <a:cubicBezTo>
                    <a:pt x="2576" y="15783"/>
                    <a:pt x="3050" y="15610"/>
                    <a:pt x="3411" y="15236"/>
                  </a:cubicBezTo>
                  <a:cubicBezTo>
                    <a:pt x="3770" y="14876"/>
                    <a:pt x="3957" y="14402"/>
                    <a:pt x="3957" y="13812"/>
                  </a:cubicBezTo>
                  <a:cubicBezTo>
                    <a:pt x="3957" y="13207"/>
                    <a:pt x="3770" y="12747"/>
                    <a:pt x="3411" y="12402"/>
                  </a:cubicBezTo>
                  <a:cubicBezTo>
                    <a:pt x="3050" y="12056"/>
                    <a:pt x="2576" y="11884"/>
                    <a:pt x="1972" y="1188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pic>
        <p:nvPicPr>
          <p:cNvPr id="11" name="Imagen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77" r="17154"/>
          <a:stretch/>
        </p:blipFill>
        <p:spPr>
          <a:xfrm>
            <a:off x="6133033" y="-28575"/>
            <a:ext cx="3020492" cy="96892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E892F-2C6F-4A53-94C5-3800D1B53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41BCF98-39F1-4C8E-B1D9-E63F1D535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9730A4-A7C4-441D-9C15-E558E329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BFDC-16BA-42B0-96CC-F0C68EBA1C13}" type="datetimeFigureOut">
              <a:rPr lang="es-CO" smtClean="0"/>
              <a:t>17/07/2023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E4F086-A4E3-44CD-973C-BACF2FCD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4963FF-30D1-44F8-9C5A-472E8988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3704-0E22-4117-B389-177B01917DC7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42765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6"/>
          <p:cNvGrpSpPr/>
          <p:nvPr/>
        </p:nvGrpSpPr>
        <p:grpSpPr>
          <a:xfrm>
            <a:off x="508328" y="539512"/>
            <a:ext cx="8288621" cy="4273242"/>
            <a:chOff x="508328" y="539512"/>
            <a:chExt cx="8288621" cy="4273242"/>
          </a:xfrm>
        </p:grpSpPr>
        <p:sp>
          <p:nvSpPr>
            <p:cNvPr id="59" name="Google Shape;59;p6"/>
            <p:cNvSpPr/>
            <p:nvPr/>
          </p:nvSpPr>
          <p:spPr>
            <a:xfrm>
              <a:off x="8592098" y="4485011"/>
              <a:ext cx="204850" cy="327743"/>
            </a:xfrm>
            <a:custGeom>
              <a:avLst/>
              <a:gdLst/>
              <a:ahLst/>
              <a:cxnLst/>
              <a:rect l="l" t="t" r="r" b="b"/>
              <a:pathLst>
                <a:path w="9883" h="15812" extrusionOk="0">
                  <a:moveTo>
                    <a:pt x="1971" y="1"/>
                  </a:moveTo>
                  <a:cubicBezTo>
                    <a:pt x="1381" y="1"/>
                    <a:pt x="906" y="188"/>
                    <a:pt x="547" y="547"/>
                  </a:cubicBezTo>
                  <a:cubicBezTo>
                    <a:pt x="173" y="908"/>
                    <a:pt x="0" y="1382"/>
                    <a:pt x="0" y="1986"/>
                  </a:cubicBezTo>
                  <a:cubicBezTo>
                    <a:pt x="0" y="2576"/>
                    <a:pt x="173" y="3051"/>
                    <a:pt x="547" y="3411"/>
                  </a:cubicBezTo>
                  <a:cubicBezTo>
                    <a:pt x="906" y="3756"/>
                    <a:pt x="1381" y="3943"/>
                    <a:pt x="1971" y="3957"/>
                  </a:cubicBezTo>
                  <a:cubicBezTo>
                    <a:pt x="2575" y="3957"/>
                    <a:pt x="3050" y="3785"/>
                    <a:pt x="3409" y="3411"/>
                  </a:cubicBezTo>
                  <a:cubicBezTo>
                    <a:pt x="3769" y="3051"/>
                    <a:pt x="3956" y="2576"/>
                    <a:pt x="3956" y="1986"/>
                  </a:cubicBezTo>
                  <a:cubicBezTo>
                    <a:pt x="3956" y="1382"/>
                    <a:pt x="3769" y="908"/>
                    <a:pt x="3409" y="547"/>
                  </a:cubicBezTo>
                  <a:cubicBezTo>
                    <a:pt x="3050" y="188"/>
                    <a:pt x="2575" y="1"/>
                    <a:pt x="1971" y="1"/>
                  </a:cubicBezTo>
                  <a:close/>
                  <a:moveTo>
                    <a:pt x="7913" y="1"/>
                  </a:moveTo>
                  <a:cubicBezTo>
                    <a:pt x="7308" y="1"/>
                    <a:pt x="6833" y="188"/>
                    <a:pt x="6474" y="547"/>
                  </a:cubicBezTo>
                  <a:cubicBezTo>
                    <a:pt x="6114" y="908"/>
                    <a:pt x="5927" y="1382"/>
                    <a:pt x="5927" y="1986"/>
                  </a:cubicBezTo>
                  <a:cubicBezTo>
                    <a:pt x="5927" y="2576"/>
                    <a:pt x="6114" y="3051"/>
                    <a:pt x="6474" y="3411"/>
                  </a:cubicBezTo>
                  <a:cubicBezTo>
                    <a:pt x="6833" y="3756"/>
                    <a:pt x="7308" y="3943"/>
                    <a:pt x="7913" y="3957"/>
                  </a:cubicBezTo>
                  <a:cubicBezTo>
                    <a:pt x="8502" y="3957"/>
                    <a:pt x="8977" y="3785"/>
                    <a:pt x="9336" y="3411"/>
                  </a:cubicBezTo>
                  <a:cubicBezTo>
                    <a:pt x="9710" y="3051"/>
                    <a:pt x="9883" y="2576"/>
                    <a:pt x="9883" y="1986"/>
                  </a:cubicBezTo>
                  <a:cubicBezTo>
                    <a:pt x="9883" y="1382"/>
                    <a:pt x="9710" y="908"/>
                    <a:pt x="9336" y="547"/>
                  </a:cubicBezTo>
                  <a:cubicBezTo>
                    <a:pt x="8977" y="188"/>
                    <a:pt x="8502" y="1"/>
                    <a:pt x="7913" y="1"/>
                  </a:cubicBezTo>
                  <a:close/>
                  <a:moveTo>
                    <a:pt x="1971" y="11912"/>
                  </a:moveTo>
                  <a:cubicBezTo>
                    <a:pt x="1381" y="11912"/>
                    <a:pt x="906" y="12085"/>
                    <a:pt x="547" y="12430"/>
                  </a:cubicBezTo>
                  <a:cubicBezTo>
                    <a:pt x="173" y="12762"/>
                    <a:pt x="0" y="13236"/>
                    <a:pt x="0" y="13826"/>
                  </a:cubicBezTo>
                  <a:cubicBezTo>
                    <a:pt x="0" y="14416"/>
                    <a:pt x="173" y="14891"/>
                    <a:pt x="547" y="15250"/>
                  </a:cubicBezTo>
                  <a:cubicBezTo>
                    <a:pt x="906" y="15610"/>
                    <a:pt x="1381" y="15797"/>
                    <a:pt x="1971" y="15812"/>
                  </a:cubicBezTo>
                  <a:cubicBezTo>
                    <a:pt x="2575" y="15812"/>
                    <a:pt x="3050" y="15624"/>
                    <a:pt x="3409" y="15265"/>
                  </a:cubicBezTo>
                  <a:cubicBezTo>
                    <a:pt x="3769" y="14905"/>
                    <a:pt x="3956" y="14416"/>
                    <a:pt x="3956" y="13826"/>
                  </a:cubicBezTo>
                  <a:cubicBezTo>
                    <a:pt x="3956" y="13236"/>
                    <a:pt x="3769" y="12762"/>
                    <a:pt x="3409" y="12430"/>
                  </a:cubicBezTo>
                  <a:cubicBezTo>
                    <a:pt x="3050" y="12085"/>
                    <a:pt x="2575" y="11912"/>
                    <a:pt x="1971" y="1191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508328" y="539512"/>
              <a:ext cx="204891" cy="204891"/>
            </a:xfrm>
            <a:custGeom>
              <a:avLst/>
              <a:gdLst/>
              <a:ahLst/>
              <a:cxnLst/>
              <a:rect l="l" t="t" r="r" b="b"/>
              <a:pathLst>
                <a:path w="9885" h="9885" extrusionOk="0">
                  <a:moveTo>
                    <a:pt x="1972" y="0"/>
                  </a:moveTo>
                  <a:cubicBezTo>
                    <a:pt x="1382" y="0"/>
                    <a:pt x="908" y="188"/>
                    <a:pt x="547" y="547"/>
                  </a:cubicBezTo>
                  <a:cubicBezTo>
                    <a:pt x="188" y="907"/>
                    <a:pt x="1" y="1381"/>
                    <a:pt x="1" y="1972"/>
                  </a:cubicBezTo>
                  <a:cubicBezTo>
                    <a:pt x="1" y="2576"/>
                    <a:pt x="188" y="3050"/>
                    <a:pt x="547" y="3396"/>
                  </a:cubicBezTo>
                  <a:cubicBezTo>
                    <a:pt x="908" y="3756"/>
                    <a:pt x="1382" y="3942"/>
                    <a:pt x="1972" y="3957"/>
                  </a:cubicBezTo>
                  <a:cubicBezTo>
                    <a:pt x="2576" y="3957"/>
                    <a:pt x="3051" y="3770"/>
                    <a:pt x="3411" y="3411"/>
                  </a:cubicBezTo>
                  <a:cubicBezTo>
                    <a:pt x="3770" y="3050"/>
                    <a:pt x="3958" y="2576"/>
                    <a:pt x="3958" y="1972"/>
                  </a:cubicBezTo>
                  <a:cubicBezTo>
                    <a:pt x="3958" y="1381"/>
                    <a:pt x="3770" y="907"/>
                    <a:pt x="3411" y="547"/>
                  </a:cubicBezTo>
                  <a:cubicBezTo>
                    <a:pt x="3051" y="188"/>
                    <a:pt x="2576" y="0"/>
                    <a:pt x="1972" y="0"/>
                  </a:cubicBezTo>
                  <a:close/>
                  <a:moveTo>
                    <a:pt x="7913" y="0"/>
                  </a:moveTo>
                  <a:cubicBezTo>
                    <a:pt x="7324" y="0"/>
                    <a:pt x="6835" y="188"/>
                    <a:pt x="6475" y="547"/>
                  </a:cubicBezTo>
                  <a:cubicBezTo>
                    <a:pt x="6115" y="907"/>
                    <a:pt x="5928" y="1381"/>
                    <a:pt x="5928" y="1972"/>
                  </a:cubicBezTo>
                  <a:cubicBezTo>
                    <a:pt x="5928" y="2576"/>
                    <a:pt x="6115" y="3050"/>
                    <a:pt x="6475" y="3396"/>
                  </a:cubicBezTo>
                  <a:cubicBezTo>
                    <a:pt x="6835" y="3756"/>
                    <a:pt x="7324" y="3942"/>
                    <a:pt x="7913" y="3957"/>
                  </a:cubicBezTo>
                  <a:cubicBezTo>
                    <a:pt x="8504" y="3957"/>
                    <a:pt x="8978" y="3770"/>
                    <a:pt x="9352" y="3411"/>
                  </a:cubicBezTo>
                  <a:cubicBezTo>
                    <a:pt x="9712" y="3050"/>
                    <a:pt x="9885" y="2576"/>
                    <a:pt x="9885" y="1972"/>
                  </a:cubicBezTo>
                  <a:cubicBezTo>
                    <a:pt x="9885" y="1381"/>
                    <a:pt x="9712" y="907"/>
                    <a:pt x="9352" y="547"/>
                  </a:cubicBezTo>
                  <a:cubicBezTo>
                    <a:pt x="8978" y="188"/>
                    <a:pt x="8504" y="0"/>
                    <a:pt x="7913" y="0"/>
                  </a:cubicBezTo>
                  <a:close/>
                  <a:moveTo>
                    <a:pt x="1972" y="5928"/>
                  </a:moveTo>
                  <a:cubicBezTo>
                    <a:pt x="1382" y="5928"/>
                    <a:pt x="908" y="6115"/>
                    <a:pt x="547" y="6474"/>
                  </a:cubicBezTo>
                  <a:cubicBezTo>
                    <a:pt x="188" y="6834"/>
                    <a:pt x="1" y="7324"/>
                    <a:pt x="1" y="7913"/>
                  </a:cubicBezTo>
                  <a:cubicBezTo>
                    <a:pt x="1" y="8503"/>
                    <a:pt x="188" y="8977"/>
                    <a:pt x="547" y="9338"/>
                  </a:cubicBezTo>
                  <a:cubicBezTo>
                    <a:pt x="908" y="9697"/>
                    <a:pt x="1382" y="9869"/>
                    <a:pt x="1972" y="9884"/>
                  </a:cubicBezTo>
                  <a:cubicBezTo>
                    <a:pt x="2576" y="9884"/>
                    <a:pt x="3051" y="9712"/>
                    <a:pt x="3411" y="9351"/>
                  </a:cubicBezTo>
                  <a:cubicBezTo>
                    <a:pt x="3770" y="8977"/>
                    <a:pt x="3958" y="8503"/>
                    <a:pt x="3958" y="7913"/>
                  </a:cubicBezTo>
                  <a:cubicBezTo>
                    <a:pt x="3958" y="7324"/>
                    <a:pt x="3770" y="6834"/>
                    <a:pt x="3411" y="6474"/>
                  </a:cubicBezTo>
                  <a:cubicBezTo>
                    <a:pt x="3051" y="6115"/>
                    <a:pt x="2576" y="5928"/>
                    <a:pt x="1972" y="5928"/>
                  </a:cubicBezTo>
                  <a:close/>
                  <a:moveTo>
                    <a:pt x="7913" y="5928"/>
                  </a:moveTo>
                  <a:cubicBezTo>
                    <a:pt x="7324" y="5928"/>
                    <a:pt x="6835" y="6115"/>
                    <a:pt x="6475" y="6474"/>
                  </a:cubicBezTo>
                  <a:cubicBezTo>
                    <a:pt x="6115" y="6834"/>
                    <a:pt x="5928" y="7324"/>
                    <a:pt x="5928" y="7913"/>
                  </a:cubicBezTo>
                  <a:cubicBezTo>
                    <a:pt x="5928" y="8503"/>
                    <a:pt x="6115" y="8977"/>
                    <a:pt x="6475" y="9338"/>
                  </a:cubicBezTo>
                  <a:cubicBezTo>
                    <a:pt x="6835" y="9697"/>
                    <a:pt x="7324" y="9869"/>
                    <a:pt x="7913" y="9884"/>
                  </a:cubicBezTo>
                  <a:cubicBezTo>
                    <a:pt x="8504" y="9884"/>
                    <a:pt x="8978" y="9712"/>
                    <a:pt x="9352" y="9351"/>
                  </a:cubicBezTo>
                  <a:cubicBezTo>
                    <a:pt x="9712" y="8977"/>
                    <a:pt x="9885" y="8503"/>
                    <a:pt x="9885" y="7913"/>
                  </a:cubicBezTo>
                  <a:cubicBezTo>
                    <a:pt x="9885" y="7324"/>
                    <a:pt x="9712" y="6834"/>
                    <a:pt x="9352" y="6474"/>
                  </a:cubicBezTo>
                  <a:cubicBezTo>
                    <a:pt x="8978" y="6115"/>
                    <a:pt x="8504" y="5928"/>
                    <a:pt x="7913" y="592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372" y="-1859815"/>
            <a:ext cx="3645908" cy="348247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35" y="1535199"/>
            <a:ext cx="3645908" cy="348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64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50"/>
          <a:stretch/>
        </p:blipFill>
        <p:spPr>
          <a:xfrm>
            <a:off x="2816404" y="9525"/>
            <a:ext cx="3645908" cy="1405177"/>
          </a:xfrm>
          <a:prstGeom prst="rect">
            <a:avLst/>
          </a:prstGeom>
        </p:spPr>
      </p:pic>
      <p:grpSp>
        <p:nvGrpSpPr>
          <p:cNvPr id="80" name="Google Shape;80;p9"/>
          <p:cNvGrpSpPr/>
          <p:nvPr/>
        </p:nvGrpSpPr>
        <p:grpSpPr>
          <a:xfrm>
            <a:off x="-1746401" y="-1687107"/>
            <a:ext cx="6370976" cy="3976500"/>
            <a:chOff x="-1746401" y="-1687107"/>
            <a:chExt cx="6370976" cy="3976500"/>
          </a:xfrm>
        </p:grpSpPr>
        <p:sp>
          <p:nvSpPr>
            <p:cNvPr id="81" name="Google Shape;81;p9"/>
            <p:cNvSpPr/>
            <p:nvPr/>
          </p:nvSpPr>
          <p:spPr>
            <a:xfrm rot="8454315" flipH="1">
              <a:off x="-1171557" y="-1112263"/>
              <a:ext cx="2826811" cy="2826811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noFill/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9"/>
            <p:cNvSpPr/>
            <p:nvPr/>
          </p:nvSpPr>
          <p:spPr>
            <a:xfrm>
              <a:off x="2532525" y="-952950"/>
              <a:ext cx="2092050" cy="2213150"/>
            </a:xfrm>
            <a:custGeom>
              <a:avLst/>
              <a:gdLst/>
              <a:ahLst/>
              <a:cxnLst/>
              <a:rect l="l" t="t" r="r" b="b"/>
              <a:pathLst>
                <a:path w="83682" h="88526" fill="none" extrusionOk="0">
                  <a:moveTo>
                    <a:pt x="1" y="88526"/>
                  </a:moveTo>
                  <a:cubicBezTo>
                    <a:pt x="1" y="88526"/>
                    <a:pt x="32618" y="60373"/>
                    <a:pt x="63668" y="44271"/>
                  </a:cubicBezTo>
                  <a:cubicBezTo>
                    <a:pt x="73010" y="39410"/>
                    <a:pt x="78821" y="39616"/>
                    <a:pt x="72155" y="47263"/>
                  </a:cubicBezTo>
                  <a:cubicBezTo>
                    <a:pt x="68212" y="51807"/>
                    <a:pt x="59155" y="57207"/>
                    <a:pt x="45174" y="59423"/>
                  </a:cubicBezTo>
                  <a:cubicBezTo>
                    <a:pt x="5147" y="65789"/>
                    <a:pt x="60026" y="9088"/>
                    <a:pt x="83682" y="0"/>
                  </a:cubicBezTo>
                </a:path>
              </a:pathLst>
            </a:custGeom>
            <a:noFill/>
            <a:ln w="9525" cap="flat" cmpd="sng">
              <a:solidFill>
                <a:srgbClr val="92D050"/>
              </a:solidFill>
              <a:prstDash val="solid"/>
              <a:miter lim="158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9"/>
          <p:cNvGrpSpPr/>
          <p:nvPr/>
        </p:nvGrpSpPr>
        <p:grpSpPr>
          <a:xfrm>
            <a:off x="413853" y="651453"/>
            <a:ext cx="4195385" cy="4237051"/>
            <a:chOff x="413853" y="651453"/>
            <a:chExt cx="4195385" cy="4237051"/>
          </a:xfrm>
        </p:grpSpPr>
        <p:grpSp>
          <p:nvGrpSpPr>
            <p:cNvPr id="84" name="Google Shape;84;p9"/>
            <p:cNvGrpSpPr/>
            <p:nvPr/>
          </p:nvGrpSpPr>
          <p:grpSpPr>
            <a:xfrm>
              <a:off x="413853" y="2289388"/>
              <a:ext cx="4195375" cy="2599117"/>
              <a:chOff x="413853" y="2289388"/>
              <a:chExt cx="4195375" cy="2599117"/>
            </a:xfrm>
          </p:grpSpPr>
          <p:sp>
            <p:nvSpPr>
              <p:cNvPr id="85" name="Google Shape;85;p9"/>
              <p:cNvSpPr/>
              <p:nvPr/>
            </p:nvSpPr>
            <p:spPr>
              <a:xfrm>
                <a:off x="413853" y="2289388"/>
                <a:ext cx="82039" cy="326541"/>
              </a:xfrm>
              <a:custGeom>
                <a:avLst/>
                <a:gdLst/>
                <a:ahLst/>
                <a:cxnLst/>
                <a:rect l="l" t="t" r="r" b="b"/>
                <a:pathLst>
                  <a:path w="3958" h="15754" extrusionOk="0">
                    <a:moveTo>
                      <a:pt x="1986" y="0"/>
                    </a:moveTo>
                    <a:cubicBezTo>
                      <a:pt x="1382" y="0"/>
                      <a:pt x="907" y="188"/>
                      <a:pt x="547" y="547"/>
                    </a:cubicBezTo>
                    <a:cubicBezTo>
                      <a:pt x="188" y="907"/>
                      <a:pt x="0" y="1381"/>
                      <a:pt x="0" y="1986"/>
                    </a:cubicBezTo>
                    <a:cubicBezTo>
                      <a:pt x="0" y="2576"/>
                      <a:pt x="188" y="3050"/>
                      <a:pt x="547" y="3410"/>
                    </a:cubicBezTo>
                    <a:cubicBezTo>
                      <a:pt x="907" y="3756"/>
                      <a:pt x="1382" y="3942"/>
                      <a:pt x="1986" y="3957"/>
                    </a:cubicBezTo>
                    <a:cubicBezTo>
                      <a:pt x="2576" y="3957"/>
                      <a:pt x="3050" y="3784"/>
                      <a:pt x="3411" y="3410"/>
                    </a:cubicBezTo>
                    <a:cubicBezTo>
                      <a:pt x="3785" y="3050"/>
                      <a:pt x="3957" y="2576"/>
                      <a:pt x="3957" y="1986"/>
                    </a:cubicBezTo>
                    <a:cubicBezTo>
                      <a:pt x="3957" y="1381"/>
                      <a:pt x="3785" y="907"/>
                      <a:pt x="3411" y="547"/>
                    </a:cubicBezTo>
                    <a:cubicBezTo>
                      <a:pt x="3050" y="188"/>
                      <a:pt x="2576" y="0"/>
                      <a:pt x="1986" y="0"/>
                    </a:cubicBezTo>
                    <a:close/>
                    <a:moveTo>
                      <a:pt x="1986" y="5942"/>
                    </a:moveTo>
                    <a:cubicBezTo>
                      <a:pt x="1382" y="5942"/>
                      <a:pt x="907" y="6115"/>
                      <a:pt x="547" y="6489"/>
                    </a:cubicBezTo>
                    <a:cubicBezTo>
                      <a:pt x="188" y="6848"/>
                      <a:pt x="0" y="7323"/>
                      <a:pt x="0" y="7913"/>
                    </a:cubicBezTo>
                    <a:cubicBezTo>
                      <a:pt x="0" y="8503"/>
                      <a:pt x="188" y="8977"/>
                      <a:pt x="547" y="9337"/>
                    </a:cubicBezTo>
                    <a:cubicBezTo>
                      <a:pt x="907" y="9697"/>
                      <a:pt x="1382" y="9884"/>
                      <a:pt x="1986" y="9898"/>
                    </a:cubicBezTo>
                    <a:cubicBezTo>
                      <a:pt x="2576" y="9898"/>
                      <a:pt x="3050" y="9711"/>
                      <a:pt x="3411" y="9351"/>
                    </a:cubicBezTo>
                    <a:cubicBezTo>
                      <a:pt x="3785" y="8992"/>
                      <a:pt x="3957" y="8503"/>
                      <a:pt x="3957" y="7913"/>
                    </a:cubicBezTo>
                    <a:cubicBezTo>
                      <a:pt x="3957" y="7323"/>
                      <a:pt x="3785" y="6848"/>
                      <a:pt x="3411" y="6489"/>
                    </a:cubicBezTo>
                    <a:cubicBezTo>
                      <a:pt x="3050" y="6115"/>
                      <a:pt x="2576" y="5942"/>
                      <a:pt x="1986" y="5942"/>
                    </a:cubicBezTo>
                    <a:close/>
                    <a:moveTo>
                      <a:pt x="1986" y="11898"/>
                    </a:moveTo>
                    <a:cubicBezTo>
                      <a:pt x="1382" y="11898"/>
                      <a:pt x="907" y="12056"/>
                      <a:pt x="547" y="12387"/>
                    </a:cubicBezTo>
                    <a:cubicBezTo>
                      <a:pt x="188" y="12718"/>
                      <a:pt x="0" y="13178"/>
                      <a:pt x="0" y="13768"/>
                    </a:cubicBezTo>
                    <a:cubicBezTo>
                      <a:pt x="0" y="14358"/>
                      <a:pt x="188" y="14833"/>
                      <a:pt x="547" y="15192"/>
                    </a:cubicBezTo>
                    <a:cubicBezTo>
                      <a:pt x="907" y="15552"/>
                      <a:pt x="1382" y="15739"/>
                      <a:pt x="1986" y="15754"/>
                    </a:cubicBezTo>
                    <a:cubicBezTo>
                      <a:pt x="2576" y="15754"/>
                      <a:pt x="3050" y="15566"/>
                      <a:pt x="3411" y="15207"/>
                    </a:cubicBezTo>
                    <a:cubicBezTo>
                      <a:pt x="3785" y="14847"/>
                      <a:pt x="3957" y="14358"/>
                      <a:pt x="3957" y="13768"/>
                    </a:cubicBezTo>
                    <a:cubicBezTo>
                      <a:pt x="3957" y="13178"/>
                      <a:pt x="3785" y="12718"/>
                      <a:pt x="3411" y="12387"/>
                    </a:cubicBezTo>
                    <a:cubicBezTo>
                      <a:pt x="3050" y="12056"/>
                      <a:pt x="2576" y="11898"/>
                      <a:pt x="1986" y="118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92D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86" name="Google Shape;86;p9"/>
              <p:cNvSpPr/>
              <p:nvPr/>
            </p:nvSpPr>
            <p:spPr>
              <a:xfrm>
                <a:off x="4404068" y="4561362"/>
                <a:ext cx="205161" cy="327142"/>
              </a:xfrm>
              <a:custGeom>
                <a:avLst/>
                <a:gdLst/>
                <a:ahLst/>
                <a:cxnLst/>
                <a:rect l="l" t="t" r="r" b="b"/>
                <a:pathLst>
                  <a:path w="9898" h="15783" extrusionOk="0">
                    <a:moveTo>
                      <a:pt x="1986" y="0"/>
                    </a:moveTo>
                    <a:cubicBezTo>
                      <a:pt x="1381" y="0"/>
                      <a:pt x="907" y="188"/>
                      <a:pt x="547" y="547"/>
                    </a:cubicBezTo>
                    <a:cubicBezTo>
                      <a:pt x="188" y="907"/>
                      <a:pt x="0" y="1381"/>
                      <a:pt x="0" y="1986"/>
                    </a:cubicBezTo>
                    <a:cubicBezTo>
                      <a:pt x="0" y="2576"/>
                      <a:pt x="188" y="3050"/>
                      <a:pt x="547" y="3410"/>
                    </a:cubicBezTo>
                    <a:cubicBezTo>
                      <a:pt x="907" y="3756"/>
                      <a:pt x="1381" y="3942"/>
                      <a:pt x="1986" y="3957"/>
                    </a:cubicBezTo>
                    <a:cubicBezTo>
                      <a:pt x="2576" y="3957"/>
                      <a:pt x="3050" y="3784"/>
                      <a:pt x="3410" y="3410"/>
                    </a:cubicBezTo>
                    <a:cubicBezTo>
                      <a:pt x="3769" y="3050"/>
                      <a:pt x="3957" y="2576"/>
                      <a:pt x="3957" y="1986"/>
                    </a:cubicBezTo>
                    <a:cubicBezTo>
                      <a:pt x="3957" y="1381"/>
                      <a:pt x="3769" y="907"/>
                      <a:pt x="3410" y="547"/>
                    </a:cubicBezTo>
                    <a:cubicBezTo>
                      <a:pt x="3050" y="188"/>
                      <a:pt x="2576" y="0"/>
                      <a:pt x="1986" y="0"/>
                    </a:cubicBezTo>
                    <a:close/>
                    <a:moveTo>
                      <a:pt x="7913" y="5942"/>
                    </a:moveTo>
                    <a:cubicBezTo>
                      <a:pt x="7323" y="5942"/>
                      <a:pt x="6848" y="6115"/>
                      <a:pt x="6474" y="6489"/>
                    </a:cubicBezTo>
                    <a:cubicBezTo>
                      <a:pt x="6115" y="6848"/>
                      <a:pt x="5942" y="7323"/>
                      <a:pt x="5942" y="7913"/>
                    </a:cubicBezTo>
                    <a:cubicBezTo>
                      <a:pt x="5942" y="8503"/>
                      <a:pt x="6115" y="8977"/>
                      <a:pt x="6474" y="9337"/>
                    </a:cubicBezTo>
                    <a:cubicBezTo>
                      <a:pt x="6848" y="9697"/>
                      <a:pt x="7323" y="9884"/>
                      <a:pt x="7913" y="9898"/>
                    </a:cubicBezTo>
                    <a:cubicBezTo>
                      <a:pt x="8503" y="9898"/>
                      <a:pt x="8977" y="9711"/>
                      <a:pt x="9351" y="9351"/>
                    </a:cubicBezTo>
                    <a:cubicBezTo>
                      <a:pt x="9712" y="8992"/>
                      <a:pt x="9898" y="8503"/>
                      <a:pt x="9898" y="7913"/>
                    </a:cubicBezTo>
                    <a:cubicBezTo>
                      <a:pt x="9898" y="7323"/>
                      <a:pt x="9712" y="6848"/>
                      <a:pt x="9351" y="6489"/>
                    </a:cubicBezTo>
                    <a:cubicBezTo>
                      <a:pt x="8977" y="6115"/>
                      <a:pt x="8503" y="5942"/>
                      <a:pt x="7913" y="5942"/>
                    </a:cubicBezTo>
                    <a:close/>
                    <a:moveTo>
                      <a:pt x="1986" y="11898"/>
                    </a:moveTo>
                    <a:cubicBezTo>
                      <a:pt x="1381" y="11898"/>
                      <a:pt x="907" y="12056"/>
                      <a:pt x="547" y="12401"/>
                    </a:cubicBezTo>
                    <a:cubicBezTo>
                      <a:pt x="188" y="12746"/>
                      <a:pt x="0" y="13222"/>
                      <a:pt x="0" y="13811"/>
                    </a:cubicBezTo>
                    <a:cubicBezTo>
                      <a:pt x="0" y="14401"/>
                      <a:pt x="188" y="14876"/>
                      <a:pt x="547" y="15236"/>
                    </a:cubicBezTo>
                    <a:cubicBezTo>
                      <a:pt x="907" y="15595"/>
                      <a:pt x="1381" y="15767"/>
                      <a:pt x="1986" y="15782"/>
                    </a:cubicBezTo>
                    <a:cubicBezTo>
                      <a:pt x="2576" y="15782"/>
                      <a:pt x="3050" y="15610"/>
                      <a:pt x="3410" y="15250"/>
                    </a:cubicBezTo>
                    <a:cubicBezTo>
                      <a:pt x="3769" y="14876"/>
                      <a:pt x="3957" y="14401"/>
                      <a:pt x="3957" y="13811"/>
                    </a:cubicBezTo>
                    <a:cubicBezTo>
                      <a:pt x="3957" y="13222"/>
                      <a:pt x="3769" y="12746"/>
                      <a:pt x="3410" y="12401"/>
                    </a:cubicBezTo>
                    <a:cubicBezTo>
                      <a:pt x="3050" y="12056"/>
                      <a:pt x="2576" y="11898"/>
                      <a:pt x="1986" y="118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92D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87" name="Google Shape;87;p9"/>
            <p:cNvSpPr/>
            <p:nvPr/>
          </p:nvSpPr>
          <p:spPr>
            <a:xfrm>
              <a:off x="4404057" y="651453"/>
              <a:ext cx="205182" cy="205161"/>
            </a:xfrm>
            <a:custGeom>
              <a:avLst/>
              <a:gdLst/>
              <a:ahLst/>
              <a:cxnLst/>
              <a:rect l="l" t="t" r="r" b="b"/>
              <a:pathLst>
                <a:path w="9899" h="9898" extrusionOk="0">
                  <a:moveTo>
                    <a:pt x="1986" y="0"/>
                  </a:moveTo>
                  <a:cubicBezTo>
                    <a:pt x="1382" y="0"/>
                    <a:pt x="908" y="188"/>
                    <a:pt x="548" y="547"/>
                  </a:cubicBezTo>
                  <a:cubicBezTo>
                    <a:pt x="189" y="907"/>
                    <a:pt x="1" y="1396"/>
                    <a:pt x="1" y="1985"/>
                  </a:cubicBezTo>
                  <a:cubicBezTo>
                    <a:pt x="1" y="2576"/>
                    <a:pt x="189" y="3050"/>
                    <a:pt x="548" y="3410"/>
                  </a:cubicBezTo>
                  <a:cubicBezTo>
                    <a:pt x="908" y="3769"/>
                    <a:pt x="1382" y="3942"/>
                    <a:pt x="1986" y="3957"/>
                  </a:cubicBezTo>
                  <a:cubicBezTo>
                    <a:pt x="2577" y="3957"/>
                    <a:pt x="3051" y="3784"/>
                    <a:pt x="3411" y="3424"/>
                  </a:cubicBezTo>
                  <a:cubicBezTo>
                    <a:pt x="3785" y="3050"/>
                    <a:pt x="3958" y="2576"/>
                    <a:pt x="3958" y="1985"/>
                  </a:cubicBezTo>
                  <a:cubicBezTo>
                    <a:pt x="3958" y="1396"/>
                    <a:pt x="3785" y="907"/>
                    <a:pt x="3411" y="547"/>
                  </a:cubicBezTo>
                  <a:cubicBezTo>
                    <a:pt x="3051" y="188"/>
                    <a:pt x="2577" y="0"/>
                    <a:pt x="1986" y="0"/>
                  </a:cubicBezTo>
                  <a:close/>
                  <a:moveTo>
                    <a:pt x="7913" y="0"/>
                  </a:moveTo>
                  <a:cubicBezTo>
                    <a:pt x="7324" y="0"/>
                    <a:pt x="6849" y="188"/>
                    <a:pt x="6475" y="547"/>
                  </a:cubicBezTo>
                  <a:cubicBezTo>
                    <a:pt x="6116" y="907"/>
                    <a:pt x="5943" y="1396"/>
                    <a:pt x="5943" y="1985"/>
                  </a:cubicBezTo>
                  <a:cubicBezTo>
                    <a:pt x="5943" y="2576"/>
                    <a:pt x="6116" y="3050"/>
                    <a:pt x="6475" y="3410"/>
                  </a:cubicBezTo>
                  <a:cubicBezTo>
                    <a:pt x="6849" y="3769"/>
                    <a:pt x="7324" y="3942"/>
                    <a:pt x="7913" y="3957"/>
                  </a:cubicBezTo>
                  <a:cubicBezTo>
                    <a:pt x="8504" y="3957"/>
                    <a:pt x="8993" y="3784"/>
                    <a:pt x="9352" y="3424"/>
                  </a:cubicBezTo>
                  <a:cubicBezTo>
                    <a:pt x="9712" y="3050"/>
                    <a:pt x="9899" y="2576"/>
                    <a:pt x="9899" y="1985"/>
                  </a:cubicBezTo>
                  <a:cubicBezTo>
                    <a:pt x="9899" y="1396"/>
                    <a:pt x="9712" y="907"/>
                    <a:pt x="9352" y="547"/>
                  </a:cubicBezTo>
                  <a:cubicBezTo>
                    <a:pt x="8993" y="188"/>
                    <a:pt x="8504" y="0"/>
                    <a:pt x="7913" y="0"/>
                  </a:cubicBezTo>
                  <a:close/>
                  <a:moveTo>
                    <a:pt x="7913" y="5942"/>
                  </a:moveTo>
                  <a:cubicBezTo>
                    <a:pt x="7324" y="5942"/>
                    <a:pt x="6849" y="6115"/>
                    <a:pt x="6475" y="6489"/>
                  </a:cubicBezTo>
                  <a:cubicBezTo>
                    <a:pt x="6116" y="6848"/>
                    <a:pt x="5943" y="7323"/>
                    <a:pt x="5943" y="7912"/>
                  </a:cubicBezTo>
                  <a:cubicBezTo>
                    <a:pt x="5943" y="8517"/>
                    <a:pt x="6116" y="8992"/>
                    <a:pt x="6475" y="9337"/>
                  </a:cubicBezTo>
                  <a:cubicBezTo>
                    <a:pt x="6849" y="9696"/>
                    <a:pt x="7324" y="9884"/>
                    <a:pt x="7913" y="9898"/>
                  </a:cubicBezTo>
                  <a:cubicBezTo>
                    <a:pt x="8504" y="9898"/>
                    <a:pt x="8993" y="9711"/>
                    <a:pt x="9352" y="9351"/>
                  </a:cubicBezTo>
                  <a:cubicBezTo>
                    <a:pt x="9712" y="8992"/>
                    <a:pt x="9899" y="8517"/>
                    <a:pt x="9899" y="7912"/>
                  </a:cubicBezTo>
                  <a:cubicBezTo>
                    <a:pt x="9899" y="7323"/>
                    <a:pt x="9712" y="6848"/>
                    <a:pt x="9352" y="6489"/>
                  </a:cubicBezTo>
                  <a:cubicBezTo>
                    <a:pt x="8993" y="6115"/>
                    <a:pt x="8504" y="5942"/>
                    <a:pt x="7913" y="594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90" name="Google Shape;90;p9"/>
          <p:cNvSpPr>
            <a:spLocks noGrp="1"/>
          </p:cNvSpPr>
          <p:nvPr>
            <p:ph type="pic" idx="2"/>
          </p:nvPr>
        </p:nvSpPr>
        <p:spPr>
          <a:xfrm>
            <a:off x="5276225" y="0"/>
            <a:ext cx="3893400" cy="51435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767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22"/>
          <p:cNvGrpSpPr/>
          <p:nvPr/>
        </p:nvGrpSpPr>
        <p:grpSpPr>
          <a:xfrm>
            <a:off x="-1060950" y="-1664270"/>
            <a:ext cx="11409950" cy="8436225"/>
            <a:chOff x="-1060950" y="-1664270"/>
            <a:chExt cx="11409950" cy="8436225"/>
          </a:xfrm>
        </p:grpSpPr>
        <p:sp>
          <p:nvSpPr>
            <p:cNvPr id="38" name="Google Shape;38;p22"/>
            <p:cNvSpPr/>
            <p:nvPr/>
          </p:nvSpPr>
          <p:spPr>
            <a:xfrm rot="10800000" flipH="1">
              <a:off x="-1060950" y="-1664270"/>
              <a:ext cx="2826900" cy="2826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2"/>
            <p:cNvSpPr/>
            <p:nvPr/>
          </p:nvSpPr>
          <p:spPr>
            <a:xfrm flipH="1">
              <a:off x="7624600" y="-504750"/>
              <a:ext cx="2092050" cy="2213150"/>
            </a:xfrm>
            <a:custGeom>
              <a:avLst/>
              <a:gdLst/>
              <a:ahLst/>
              <a:cxnLst/>
              <a:rect l="l" t="t" r="r" b="b"/>
              <a:pathLst>
                <a:path w="83682" h="88526" fill="none" extrusionOk="0">
                  <a:moveTo>
                    <a:pt x="1" y="88526"/>
                  </a:moveTo>
                  <a:cubicBezTo>
                    <a:pt x="1" y="88526"/>
                    <a:pt x="32618" y="60373"/>
                    <a:pt x="63668" y="44271"/>
                  </a:cubicBezTo>
                  <a:cubicBezTo>
                    <a:pt x="73010" y="39410"/>
                    <a:pt x="78821" y="39616"/>
                    <a:pt x="72155" y="47263"/>
                  </a:cubicBezTo>
                  <a:cubicBezTo>
                    <a:pt x="68212" y="51807"/>
                    <a:pt x="59155" y="57207"/>
                    <a:pt x="45174" y="59423"/>
                  </a:cubicBezTo>
                  <a:cubicBezTo>
                    <a:pt x="5147" y="65789"/>
                    <a:pt x="60026" y="9088"/>
                    <a:pt x="83682" y="0"/>
                  </a:cubicBezTo>
                </a:path>
              </a:pathLst>
            </a:custGeom>
            <a:noFill/>
            <a:ln w="9525" cap="flat" cmpd="sng">
              <a:solidFill>
                <a:srgbClr val="00B050"/>
              </a:solidFill>
              <a:prstDash val="solid"/>
              <a:miter lim="158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2"/>
            <p:cNvSpPr/>
            <p:nvPr/>
          </p:nvSpPr>
          <p:spPr>
            <a:xfrm>
              <a:off x="7522100" y="3945055"/>
              <a:ext cx="2826900" cy="2826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41;p22"/>
          <p:cNvGrpSpPr/>
          <p:nvPr/>
        </p:nvGrpSpPr>
        <p:grpSpPr>
          <a:xfrm>
            <a:off x="201757" y="1364025"/>
            <a:ext cx="8571447" cy="3308389"/>
            <a:chOff x="201757" y="1364025"/>
            <a:chExt cx="8571447" cy="3308389"/>
          </a:xfrm>
        </p:grpSpPr>
        <p:sp>
          <p:nvSpPr>
            <p:cNvPr id="42" name="Google Shape;42;p22"/>
            <p:cNvSpPr/>
            <p:nvPr/>
          </p:nvSpPr>
          <p:spPr>
            <a:xfrm>
              <a:off x="201757" y="4467253"/>
              <a:ext cx="205182" cy="205161"/>
            </a:xfrm>
            <a:custGeom>
              <a:avLst/>
              <a:gdLst/>
              <a:ahLst/>
              <a:cxnLst/>
              <a:rect l="l" t="t" r="r" b="b"/>
              <a:pathLst>
                <a:path w="9899" h="9898" extrusionOk="0">
                  <a:moveTo>
                    <a:pt x="1986" y="0"/>
                  </a:moveTo>
                  <a:cubicBezTo>
                    <a:pt x="1382" y="0"/>
                    <a:pt x="908" y="188"/>
                    <a:pt x="548" y="547"/>
                  </a:cubicBezTo>
                  <a:cubicBezTo>
                    <a:pt x="189" y="907"/>
                    <a:pt x="1" y="1396"/>
                    <a:pt x="1" y="1985"/>
                  </a:cubicBezTo>
                  <a:cubicBezTo>
                    <a:pt x="1" y="2576"/>
                    <a:pt x="189" y="3050"/>
                    <a:pt x="548" y="3410"/>
                  </a:cubicBezTo>
                  <a:cubicBezTo>
                    <a:pt x="908" y="3769"/>
                    <a:pt x="1382" y="3942"/>
                    <a:pt x="1986" y="3957"/>
                  </a:cubicBezTo>
                  <a:cubicBezTo>
                    <a:pt x="2577" y="3957"/>
                    <a:pt x="3051" y="3784"/>
                    <a:pt x="3411" y="3424"/>
                  </a:cubicBezTo>
                  <a:cubicBezTo>
                    <a:pt x="3785" y="3050"/>
                    <a:pt x="3958" y="2576"/>
                    <a:pt x="3958" y="1985"/>
                  </a:cubicBezTo>
                  <a:cubicBezTo>
                    <a:pt x="3958" y="1396"/>
                    <a:pt x="3785" y="907"/>
                    <a:pt x="3411" y="547"/>
                  </a:cubicBezTo>
                  <a:cubicBezTo>
                    <a:pt x="3051" y="188"/>
                    <a:pt x="2577" y="0"/>
                    <a:pt x="1986" y="0"/>
                  </a:cubicBezTo>
                  <a:close/>
                  <a:moveTo>
                    <a:pt x="7913" y="0"/>
                  </a:moveTo>
                  <a:cubicBezTo>
                    <a:pt x="7324" y="0"/>
                    <a:pt x="6849" y="188"/>
                    <a:pt x="6475" y="547"/>
                  </a:cubicBezTo>
                  <a:cubicBezTo>
                    <a:pt x="6116" y="907"/>
                    <a:pt x="5943" y="1396"/>
                    <a:pt x="5943" y="1985"/>
                  </a:cubicBezTo>
                  <a:cubicBezTo>
                    <a:pt x="5943" y="2576"/>
                    <a:pt x="6116" y="3050"/>
                    <a:pt x="6475" y="3410"/>
                  </a:cubicBezTo>
                  <a:cubicBezTo>
                    <a:pt x="6849" y="3769"/>
                    <a:pt x="7324" y="3942"/>
                    <a:pt x="7913" y="3957"/>
                  </a:cubicBezTo>
                  <a:cubicBezTo>
                    <a:pt x="8504" y="3957"/>
                    <a:pt x="8993" y="3784"/>
                    <a:pt x="9352" y="3424"/>
                  </a:cubicBezTo>
                  <a:cubicBezTo>
                    <a:pt x="9712" y="3050"/>
                    <a:pt x="9899" y="2576"/>
                    <a:pt x="9899" y="1985"/>
                  </a:cubicBezTo>
                  <a:cubicBezTo>
                    <a:pt x="9899" y="1396"/>
                    <a:pt x="9712" y="907"/>
                    <a:pt x="9352" y="547"/>
                  </a:cubicBezTo>
                  <a:cubicBezTo>
                    <a:pt x="8993" y="188"/>
                    <a:pt x="8504" y="0"/>
                    <a:pt x="7913" y="0"/>
                  </a:cubicBezTo>
                  <a:close/>
                  <a:moveTo>
                    <a:pt x="7913" y="5942"/>
                  </a:moveTo>
                  <a:cubicBezTo>
                    <a:pt x="7324" y="5942"/>
                    <a:pt x="6849" y="6115"/>
                    <a:pt x="6475" y="6489"/>
                  </a:cubicBezTo>
                  <a:cubicBezTo>
                    <a:pt x="6116" y="6848"/>
                    <a:pt x="5943" y="7323"/>
                    <a:pt x="5943" y="7912"/>
                  </a:cubicBezTo>
                  <a:cubicBezTo>
                    <a:pt x="5943" y="8517"/>
                    <a:pt x="6116" y="8992"/>
                    <a:pt x="6475" y="9337"/>
                  </a:cubicBezTo>
                  <a:cubicBezTo>
                    <a:pt x="6849" y="9696"/>
                    <a:pt x="7324" y="9884"/>
                    <a:pt x="7913" y="9898"/>
                  </a:cubicBezTo>
                  <a:cubicBezTo>
                    <a:pt x="8504" y="9898"/>
                    <a:pt x="8993" y="9711"/>
                    <a:pt x="9352" y="9351"/>
                  </a:cubicBezTo>
                  <a:cubicBezTo>
                    <a:pt x="9712" y="8992"/>
                    <a:pt x="9899" y="8517"/>
                    <a:pt x="9899" y="7912"/>
                  </a:cubicBezTo>
                  <a:cubicBezTo>
                    <a:pt x="9899" y="7323"/>
                    <a:pt x="9712" y="6848"/>
                    <a:pt x="9352" y="6489"/>
                  </a:cubicBezTo>
                  <a:cubicBezTo>
                    <a:pt x="8993" y="6115"/>
                    <a:pt x="8504" y="5942"/>
                    <a:pt x="7913" y="594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2"/>
            <p:cNvSpPr/>
            <p:nvPr/>
          </p:nvSpPr>
          <p:spPr>
            <a:xfrm>
              <a:off x="8568043" y="1424992"/>
              <a:ext cx="205161" cy="205182"/>
            </a:xfrm>
            <a:custGeom>
              <a:avLst/>
              <a:gdLst/>
              <a:ahLst/>
              <a:cxnLst/>
              <a:rect l="l" t="t" r="r" b="b"/>
              <a:pathLst>
                <a:path w="9898" h="9899" extrusionOk="0">
                  <a:moveTo>
                    <a:pt x="7912" y="1"/>
                  </a:moveTo>
                  <a:cubicBezTo>
                    <a:pt x="7322" y="1"/>
                    <a:pt x="6848" y="188"/>
                    <a:pt x="6488" y="547"/>
                  </a:cubicBezTo>
                  <a:cubicBezTo>
                    <a:pt x="6129" y="907"/>
                    <a:pt x="5941" y="1397"/>
                    <a:pt x="5941" y="1986"/>
                  </a:cubicBezTo>
                  <a:cubicBezTo>
                    <a:pt x="5941" y="2576"/>
                    <a:pt x="6129" y="3050"/>
                    <a:pt x="6488" y="3411"/>
                  </a:cubicBezTo>
                  <a:cubicBezTo>
                    <a:pt x="6848" y="3770"/>
                    <a:pt x="7322" y="3942"/>
                    <a:pt x="7912" y="3957"/>
                  </a:cubicBezTo>
                  <a:cubicBezTo>
                    <a:pt x="8517" y="3957"/>
                    <a:pt x="8991" y="3785"/>
                    <a:pt x="9351" y="3411"/>
                  </a:cubicBezTo>
                  <a:cubicBezTo>
                    <a:pt x="9710" y="3050"/>
                    <a:pt x="9898" y="2576"/>
                    <a:pt x="9898" y="1986"/>
                  </a:cubicBezTo>
                  <a:cubicBezTo>
                    <a:pt x="9898" y="1397"/>
                    <a:pt x="9710" y="907"/>
                    <a:pt x="9351" y="547"/>
                  </a:cubicBezTo>
                  <a:cubicBezTo>
                    <a:pt x="8991" y="188"/>
                    <a:pt x="8517" y="1"/>
                    <a:pt x="7912" y="1"/>
                  </a:cubicBezTo>
                  <a:close/>
                  <a:moveTo>
                    <a:pt x="1985" y="5943"/>
                  </a:moveTo>
                  <a:cubicBezTo>
                    <a:pt x="1395" y="5943"/>
                    <a:pt x="906" y="6115"/>
                    <a:pt x="547" y="6489"/>
                  </a:cubicBezTo>
                  <a:cubicBezTo>
                    <a:pt x="187" y="6848"/>
                    <a:pt x="0" y="7324"/>
                    <a:pt x="0" y="7913"/>
                  </a:cubicBezTo>
                  <a:cubicBezTo>
                    <a:pt x="0" y="8503"/>
                    <a:pt x="187" y="8978"/>
                    <a:pt x="547" y="9338"/>
                  </a:cubicBezTo>
                  <a:cubicBezTo>
                    <a:pt x="906" y="9697"/>
                    <a:pt x="1395" y="9884"/>
                    <a:pt x="1985" y="9898"/>
                  </a:cubicBezTo>
                  <a:cubicBezTo>
                    <a:pt x="2575" y="9898"/>
                    <a:pt x="3050" y="9712"/>
                    <a:pt x="3424" y="9352"/>
                  </a:cubicBezTo>
                  <a:cubicBezTo>
                    <a:pt x="3783" y="8992"/>
                    <a:pt x="3956" y="8503"/>
                    <a:pt x="3956" y="7913"/>
                  </a:cubicBezTo>
                  <a:cubicBezTo>
                    <a:pt x="3956" y="7324"/>
                    <a:pt x="3783" y="6848"/>
                    <a:pt x="3424" y="6489"/>
                  </a:cubicBezTo>
                  <a:cubicBezTo>
                    <a:pt x="3050" y="6115"/>
                    <a:pt x="2575" y="5943"/>
                    <a:pt x="1985" y="594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2"/>
            <p:cNvSpPr/>
            <p:nvPr/>
          </p:nvSpPr>
          <p:spPr>
            <a:xfrm>
              <a:off x="570328" y="1364025"/>
              <a:ext cx="204891" cy="327142"/>
            </a:xfrm>
            <a:custGeom>
              <a:avLst/>
              <a:gdLst/>
              <a:ahLst/>
              <a:cxnLst/>
              <a:rect l="l" t="t" r="r" b="b"/>
              <a:pathLst>
                <a:path w="9885" h="15783" extrusionOk="0">
                  <a:moveTo>
                    <a:pt x="7913" y="1"/>
                  </a:moveTo>
                  <a:cubicBezTo>
                    <a:pt x="7324" y="1"/>
                    <a:pt x="6835" y="188"/>
                    <a:pt x="6475" y="547"/>
                  </a:cubicBezTo>
                  <a:cubicBezTo>
                    <a:pt x="6115" y="908"/>
                    <a:pt x="5928" y="1382"/>
                    <a:pt x="5928" y="1986"/>
                  </a:cubicBezTo>
                  <a:cubicBezTo>
                    <a:pt x="5928" y="2576"/>
                    <a:pt x="6115" y="3051"/>
                    <a:pt x="6475" y="3411"/>
                  </a:cubicBezTo>
                  <a:cubicBezTo>
                    <a:pt x="6835" y="3756"/>
                    <a:pt x="7324" y="3943"/>
                    <a:pt x="7913" y="3957"/>
                  </a:cubicBezTo>
                  <a:cubicBezTo>
                    <a:pt x="8504" y="3957"/>
                    <a:pt x="8978" y="3785"/>
                    <a:pt x="9352" y="3411"/>
                  </a:cubicBezTo>
                  <a:cubicBezTo>
                    <a:pt x="9712" y="3051"/>
                    <a:pt x="9885" y="2576"/>
                    <a:pt x="9885" y="1986"/>
                  </a:cubicBezTo>
                  <a:cubicBezTo>
                    <a:pt x="9885" y="1382"/>
                    <a:pt x="9712" y="908"/>
                    <a:pt x="9352" y="547"/>
                  </a:cubicBezTo>
                  <a:cubicBezTo>
                    <a:pt x="8978" y="188"/>
                    <a:pt x="8504" y="1"/>
                    <a:pt x="7913" y="1"/>
                  </a:cubicBezTo>
                  <a:close/>
                  <a:moveTo>
                    <a:pt x="1972" y="5943"/>
                  </a:moveTo>
                  <a:cubicBezTo>
                    <a:pt x="1382" y="5943"/>
                    <a:pt x="908" y="6115"/>
                    <a:pt x="547" y="6474"/>
                  </a:cubicBezTo>
                  <a:cubicBezTo>
                    <a:pt x="173" y="6849"/>
                    <a:pt x="1" y="7324"/>
                    <a:pt x="1" y="7913"/>
                  </a:cubicBezTo>
                  <a:cubicBezTo>
                    <a:pt x="1" y="8504"/>
                    <a:pt x="173" y="8978"/>
                    <a:pt x="547" y="9338"/>
                  </a:cubicBezTo>
                  <a:cubicBezTo>
                    <a:pt x="908" y="9697"/>
                    <a:pt x="1382" y="9885"/>
                    <a:pt x="1972" y="9898"/>
                  </a:cubicBezTo>
                  <a:cubicBezTo>
                    <a:pt x="2576" y="9898"/>
                    <a:pt x="3051" y="9712"/>
                    <a:pt x="3411" y="9352"/>
                  </a:cubicBezTo>
                  <a:cubicBezTo>
                    <a:pt x="3770" y="8993"/>
                    <a:pt x="3958" y="8504"/>
                    <a:pt x="3958" y="7913"/>
                  </a:cubicBezTo>
                  <a:cubicBezTo>
                    <a:pt x="3958" y="7324"/>
                    <a:pt x="3770" y="6849"/>
                    <a:pt x="3411" y="6474"/>
                  </a:cubicBezTo>
                  <a:cubicBezTo>
                    <a:pt x="3051" y="6115"/>
                    <a:pt x="2576" y="5943"/>
                    <a:pt x="1972" y="5943"/>
                  </a:cubicBezTo>
                  <a:close/>
                  <a:moveTo>
                    <a:pt x="1972" y="11884"/>
                  </a:moveTo>
                  <a:cubicBezTo>
                    <a:pt x="1382" y="11884"/>
                    <a:pt x="908" y="12056"/>
                    <a:pt x="547" y="12402"/>
                  </a:cubicBezTo>
                  <a:cubicBezTo>
                    <a:pt x="173" y="12747"/>
                    <a:pt x="1" y="13222"/>
                    <a:pt x="1" y="13811"/>
                  </a:cubicBezTo>
                  <a:cubicBezTo>
                    <a:pt x="1" y="14402"/>
                    <a:pt x="173" y="14876"/>
                    <a:pt x="547" y="15236"/>
                  </a:cubicBezTo>
                  <a:cubicBezTo>
                    <a:pt x="908" y="15595"/>
                    <a:pt x="1382" y="15768"/>
                    <a:pt x="1972" y="15783"/>
                  </a:cubicBezTo>
                  <a:cubicBezTo>
                    <a:pt x="2576" y="15783"/>
                    <a:pt x="3051" y="15610"/>
                    <a:pt x="3411" y="15236"/>
                  </a:cubicBezTo>
                  <a:cubicBezTo>
                    <a:pt x="3770" y="14876"/>
                    <a:pt x="3958" y="14402"/>
                    <a:pt x="3958" y="13811"/>
                  </a:cubicBezTo>
                  <a:cubicBezTo>
                    <a:pt x="3958" y="13222"/>
                    <a:pt x="3770" y="12747"/>
                    <a:pt x="3411" y="12402"/>
                  </a:cubicBezTo>
                  <a:cubicBezTo>
                    <a:pt x="3051" y="12056"/>
                    <a:pt x="2576" y="11884"/>
                    <a:pt x="1972" y="11884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" name="Google Shape;45;p22"/>
          <p:cNvPicPr preferRelativeResize="0"/>
          <p:nvPr/>
        </p:nvPicPr>
        <p:blipFill rotWithShape="1">
          <a:blip r:embed="rId2">
            <a:alphaModFix/>
          </a:blip>
          <a:srcRect l="43482"/>
          <a:stretch/>
        </p:blipFill>
        <p:spPr>
          <a:xfrm>
            <a:off x="-66676" y="1735271"/>
            <a:ext cx="2060575" cy="348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22"/>
          <p:cNvPicPr preferRelativeResize="0"/>
          <p:nvPr/>
        </p:nvPicPr>
        <p:blipFill rotWithShape="1">
          <a:blip r:embed="rId2">
            <a:alphaModFix/>
          </a:blip>
          <a:srcRect t="30804" r="48694"/>
          <a:stretch/>
        </p:blipFill>
        <p:spPr>
          <a:xfrm>
            <a:off x="7321046" y="-66675"/>
            <a:ext cx="1870579" cy="2409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95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23"/>
          <p:cNvGrpSpPr/>
          <p:nvPr/>
        </p:nvGrpSpPr>
        <p:grpSpPr>
          <a:xfrm>
            <a:off x="-1679641" y="-1884666"/>
            <a:ext cx="12341515" cy="8622611"/>
            <a:chOff x="-1679641" y="-1884666"/>
            <a:chExt cx="12341515" cy="8622611"/>
          </a:xfrm>
        </p:grpSpPr>
        <p:sp>
          <p:nvSpPr>
            <p:cNvPr id="49" name="Google Shape;49;p23"/>
            <p:cNvSpPr/>
            <p:nvPr/>
          </p:nvSpPr>
          <p:spPr>
            <a:xfrm>
              <a:off x="-230325" y="3911045"/>
              <a:ext cx="2826900" cy="2826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 rot="-5400000">
              <a:off x="7834974" y="-873945"/>
              <a:ext cx="2826900" cy="2826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3"/>
            <p:cNvSpPr/>
            <p:nvPr/>
          </p:nvSpPr>
          <p:spPr>
            <a:xfrm rot="8100000" flipH="1">
              <a:off x="-1094177" y="-1299202"/>
              <a:ext cx="2826871" cy="2826871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no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3"/>
            <p:cNvSpPr/>
            <p:nvPr/>
          </p:nvSpPr>
          <p:spPr>
            <a:xfrm rot="9821986">
              <a:off x="6994744" y="3469233"/>
              <a:ext cx="2680127" cy="1891491"/>
            </a:xfrm>
            <a:custGeom>
              <a:avLst/>
              <a:gdLst/>
              <a:ahLst/>
              <a:cxnLst/>
              <a:rect l="l" t="t" r="r" b="b"/>
              <a:pathLst>
                <a:path w="122364" h="86358" fill="none" extrusionOk="0">
                  <a:moveTo>
                    <a:pt x="5147" y="63478"/>
                  </a:moveTo>
                  <a:cubicBezTo>
                    <a:pt x="5147" y="63478"/>
                    <a:pt x="80531" y="31098"/>
                    <a:pt x="71727" y="22611"/>
                  </a:cubicBezTo>
                  <a:cubicBezTo>
                    <a:pt x="66945" y="18019"/>
                    <a:pt x="1" y="86357"/>
                    <a:pt x="55007" y="63224"/>
                  </a:cubicBezTo>
                  <a:cubicBezTo>
                    <a:pt x="110013" y="40091"/>
                    <a:pt x="122363" y="1"/>
                    <a:pt x="122363" y="1"/>
                  </a:cubicBezTo>
                </a:path>
              </a:pathLst>
            </a:custGeom>
            <a:noFill/>
            <a:ln w="9525" cap="flat" cmpd="sng">
              <a:solidFill>
                <a:srgbClr val="00B050"/>
              </a:solidFill>
              <a:prstDash val="solid"/>
              <a:miter lim="158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3" name="Google Shape;53;p23"/>
          <p:cNvPicPr preferRelativeResize="0"/>
          <p:nvPr/>
        </p:nvPicPr>
        <p:blipFill rotWithShape="1">
          <a:blip r:embed="rId2">
            <a:alphaModFix/>
          </a:blip>
          <a:srcRect l="56317"/>
          <a:stretch/>
        </p:blipFill>
        <p:spPr>
          <a:xfrm>
            <a:off x="-1" y="1847414"/>
            <a:ext cx="1592629" cy="348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3"/>
          <p:cNvPicPr preferRelativeResize="0"/>
          <p:nvPr/>
        </p:nvPicPr>
        <p:blipFill rotWithShape="1">
          <a:blip r:embed="rId2">
            <a:alphaModFix/>
          </a:blip>
          <a:srcRect t="66847"/>
          <a:stretch/>
        </p:blipFill>
        <p:spPr>
          <a:xfrm>
            <a:off x="5283900" y="-19051"/>
            <a:ext cx="2838650" cy="8989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27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24"/>
          <p:cNvGrpSpPr/>
          <p:nvPr/>
        </p:nvGrpSpPr>
        <p:grpSpPr>
          <a:xfrm>
            <a:off x="-1679641" y="-1884666"/>
            <a:ext cx="11527654" cy="10153767"/>
            <a:chOff x="-1679641" y="-1884666"/>
            <a:chExt cx="11527654" cy="10153767"/>
          </a:xfrm>
        </p:grpSpPr>
        <p:sp>
          <p:nvSpPr>
            <p:cNvPr id="57" name="Google Shape;57;p24"/>
            <p:cNvSpPr/>
            <p:nvPr/>
          </p:nvSpPr>
          <p:spPr>
            <a:xfrm rot="8100000" flipH="1">
              <a:off x="-1094177" y="-1299202"/>
              <a:ext cx="2826871" cy="2826871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noFill/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 rot="-7059556">
              <a:off x="7058837" y="519635"/>
              <a:ext cx="3425958" cy="634533"/>
            </a:xfrm>
            <a:custGeom>
              <a:avLst/>
              <a:gdLst/>
              <a:ahLst/>
              <a:cxnLst/>
              <a:rect l="l" t="t" r="r" b="b"/>
              <a:pathLst>
                <a:path w="137042" h="25382" fill="none" extrusionOk="0">
                  <a:moveTo>
                    <a:pt x="1" y="25382"/>
                  </a:moveTo>
                  <a:cubicBezTo>
                    <a:pt x="1" y="25382"/>
                    <a:pt x="53709" y="20996"/>
                    <a:pt x="87038" y="4402"/>
                  </a:cubicBezTo>
                  <a:cubicBezTo>
                    <a:pt x="92248" y="1821"/>
                    <a:pt x="90079" y="1"/>
                    <a:pt x="84378" y="1125"/>
                  </a:cubicBezTo>
                  <a:cubicBezTo>
                    <a:pt x="65441" y="4846"/>
                    <a:pt x="45871" y="12683"/>
                    <a:pt x="46488" y="14979"/>
                  </a:cubicBezTo>
                  <a:cubicBezTo>
                    <a:pt x="48103" y="20933"/>
                    <a:pt x="137041" y="4766"/>
                    <a:pt x="137041" y="4766"/>
                  </a:cubicBezTo>
                </a:path>
              </a:pathLst>
            </a:custGeom>
            <a:noFill/>
            <a:ln w="9525" cap="flat" cmpd="sng">
              <a:solidFill>
                <a:srgbClr val="92D050"/>
              </a:solidFill>
              <a:prstDash val="solid"/>
              <a:miter lim="158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 rot="-2844510" flipH="1">
              <a:off x="139324" y="4858589"/>
              <a:ext cx="2826823" cy="2826823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noFill/>
            <a:ln w="9525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" name="Google Shape;60;p24"/>
          <p:cNvPicPr preferRelativeResize="0"/>
          <p:nvPr/>
        </p:nvPicPr>
        <p:blipFill rotWithShape="1">
          <a:blip r:embed="rId2">
            <a:alphaModFix/>
          </a:blip>
          <a:srcRect t="68660" r="33783"/>
          <a:stretch/>
        </p:blipFill>
        <p:spPr>
          <a:xfrm>
            <a:off x="6729796" y="-9525"/>
            <a:ext cx="2414204" cy="109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24"/>
          <p:cNvPicPr preferRelativeResize="0"/>
          <p:nvPr/>
        </p:nvPicPr>
        <p:blipFill rotWithShape="1">
          <a:blip r:embed="rId2">
            <a:alphaModFix/>
          </a:blip>
          <a:srcRect l="68753" b="23488"/>
          <a:stretch/>
        </p:blipFill>
        <p:spPr>
          <a:xfrm>
            <a:off x="-9526" y="2488554"/>
            <a:ext cx="1139243" cy="2664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279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50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  <a:defRPr sz="35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4" r:id="rId3"/>
    <p:sldLayoutId id="2147483680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92D05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jpg"/><Relationship Id="rId9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43.tiff"/><Relationship Id="rId4" Type="http://schemas.openxmlformats.org/officeDocument/2006/relationships/image" Target="../media/image42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3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3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34.png"/><Relationship Id="rId3" Type="http://schemas.openxmlformats.org/officeDocument/2006/relationships/image" Target="../media/image50.png"/><Relationship Id="rId7" Type="http://schemas.openxmlformats.org/officeDocument/2006/relationships/image" Target="../media/image5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32.png"/><Relationship Id="rId5" Type="http://schemas.openxmlformats.org/officeDocument/2006/relationships/image" Target="../media/image52.png"/><Relationship Id="rId10" Type="http://schemas.openxmlformats.org/officeDocument/2006/relationships/image" Target="../media/image62.png"/><Relationship Id="rId4" Type="http://schemas.openxmlformats.org/officeDocument/2006/relationships/image" Target="../media/image51.png"/><Relationship Id="rId9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66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11" Type="http://schemas.openxmlformats.org/officeDocument/2006/relationships/image" Target="../media/image32.png"/><Relationship Id="rId5" Type="http://schemas.openxmlformats.org/officeDocument/2006/relationships/image" Target="../media/image64.png"/><Relationship Id="rId10" Type="http://schemas.openxmlformats.org/officeDocument/2006/relationships/image" Target="../media/image61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Relationship Id="rId9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9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60.png"/><Relationship Id="rId10" Type="http://schemas.openxmlformats.org/officeDocument/2006/relationships/image" Target="../media/image34.pn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F290F2A2-F31F-409B-A07A-F1AE8039A4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43"/>
          <a:stretch/>
        </p:blipFill>
        <p:spPr>
          <a:xfrm>
            <a:off x="0" y="-18540"/>
            <a:ext cx="3000375" cy="5162040"/>
          </a:xfrm>
          <a:prstGeom prst="rect">
            <a:avLst/>
          </a:prstGeom>
        </p:spPr>
      </p:pic>
      <p:sp>
        <p:nvSpPr>
          <p:cNvPr id="322" name="Google Shape;322;p33"/>
          <p:cNvSpPr txBox="1">
            <a:spLocks noGrp="1"/>
          </p:cNvSpPr>
          <p:nvPr>
            <p:ph type="ctrTitle" idx="4294967295"/>
          </p:nvPr>
        </p:nvSpPr>
        <p:spPr>
          <a:xfrm>
            <a:off x="3492100" y="1104522"/>
            <a:ext cx="5588400" cy="19566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s-CO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Comité Sectorial de</a:t>
            </a:r>
            <a:br>
              <a:rPr lang="es-CO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CO" sz="4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Gestión y Desempeño de Ambiente</a:t>
            </a:r>
            <a:endParaRPr sz="4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3" name="Google Shape;323;p33"/>
          <p:cNvSpPr txBox="1">
            <a:spLocks noGrp="1"/>
          </p:cNvSpPr>
          <p:nvPr>
            <p:ph type="subTitle" idx="4294967295"/>
          </p:nvPr>
        </p:nvSpPr>
        <p:spPr>
          <a:xfrm>
            <a:off x="3708073" y="3024588"/>
            <a:ext cx="4515325" cy="861612"/>
          </a:xfrm>
          <a:prstGeom prst="rect">
            <a:avLst/>
          </a:prstGeom>
          <a:solidFill>
            <a:srgbClr val="00B05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indent="0" algn="ctr">
              <a:buNone/>
            </a:pPr>
            <a:r>
              <a:rPr lang="es-CO" altLang="ko-K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Sesión Ordinaria</a:t>
            </a:r>
          </a:p>
          <a:p>
            <a:pPr marL="139700" indent="0" algn="ctr">
              <a:buNone/>
            </a:pPr>
            <a:r>
              <a:rPr lang="es-CO" altLang="ko-K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Bogotá D.C., Colombia. </a:t>
            </a:r>
          </a:p>
          <a:p>
            <a:pPr marL="139700" indent="0" algn="ctr">
              <a:buNone/>
            </a:pPr>
            <a:r>
              <a:rPr lang="es-CO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04-05-2023</a:t>
            </a:r>
            <a:endParaRPr lang="es-41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áfico 4">
            <a:extLst>
              <a:ext uri="{FF2B5EF4-FFF2-40B4-BE49-F238E27FC236}">
                <a16:creationId xmlns:a16="http://schemas.microsoft.com/office/drawing/2014/main" id="{09A2279A-7D9E-4D5F-99A4-D450AB4EF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21661" y="4522888"/>
            <a:ext cx="1991300" cy="4134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422C300-F143-C16E-81A1-C132E16487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55496"/>
            <a:ext cx="1523244" cy="51314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47C8A7B-775F-456A-BEFA-A07515F4F09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32" y="-138841"/>
            <a:ext cx="2995202" cy="54211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 txBox="1">
            <a:spLocks noGrp="1"/>
          </p:cNvSpPr>
          <p:nvPr>
            <p:ph type="title" idx="4294967295"/>
          </p:nvPr>
        </p:nvSpPr>
        <p:spPr>
          <a:xfrm>
            <a:off x="1647769" y="2146164"/>
            <a:ext cx="6734231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CO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4.1 Avance Plan Distrital de Gestión del Riesgo - IDIGER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610361F-9B40-4707-9947-0F92CF87E1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47" y="2708564"/>
            <a:ext cx="2434936" cy="24349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2" t="2202" r="-924" b="-2202"/>
          <a:stretch/>
        </p:blipFill>
        <p:spPr>
          <a:xfrm>
            <a:off x="-1" y="-31173"/>
            <a:ext cx="1647770" cy="4899274"/>
          </a:xfrm>
          <a:prstGeom prst="rect">
            <a:avLst/>
          </a:prstGeom>
        </p:spPr>
      </p:pic>
      <p:pic>
        <p:nvPicPr>
          <p:cNvPr id="2" name="Gráfico 4">
            <a:extLst>
              <a:ext uri="{FF2B5EF4-FFF2-40B4-BE49-F238E27FC236}">
                <a16:creationId xmlns:a16="http://schemas.microsoft.com/office/drawing/2014/main" id="{B9A5382E-D9E7-735D-E43E-6AAD4CFBE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983" y="4519225"/>
            <a:ext cx="1859357" cy="38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59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 txBox="1">
            <a:spLocks noGrp="1"/>
          </p:cNvSpPr>
          <p:nvPr>
            <p:ph type="title" idx="4294967295"/>
          </p:nvPr>
        </p:nvSpPr>
        <p:spPr>
          <a:xfrm>
            <a:off x="1673169" y="2175364"/>
            <a:ext cx="6658031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CO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4.2 Aprobación Política Distrital de Acción Climática – SDA.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610361F-9B40-4707-9947-0F92CF87E1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47" y="2708564"/>
            <a:ext cx="2434936" cy="24349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2" t="2202" r="-924" b="-2202"/>
          <a:stretch/>
        </p:blipFill>
        <p:spPr>
          <a:xfrm>
            <a:off x="-1" y="-31173"/>
            <a:ext cx="1647770" cy="4899274"/>
          </a:xfrm>
          <a:prstGeom prst="rect">
            <a:avLst/>
          </a:prstGeom>
        </p:spPr>
      </p:pic>
      <p:pic>
        <p:nvPicPr>
          <p:cNvPr id="2" name="Gráfico 4">
            <a:extLst>
              <a:ext uri="{FF2B5EF4-FFF2-40B4-BE49-F238E27FC236}">
                <a16:creationId xmlns:a16="http://schemas.microsoft.com/office/drawing/2014/main" id="{B9A5382E-D9E7-735D-E43E-6AAD4CFBE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983" y="4519225"/>
            <a:ext cx="1859357" cy="38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07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 txBox="1">
            <a:spLocks noGrp="1"/>
          </p:cNvSpPr>
          <p:nvPr>
            <p:ph type="title" idx="4294967295"/>
          </p:nvPr>
        </p:nvSpPr>
        <p:spPr>
          <a:xfrm>
            <a:off x="1802388" y="2173364"/>
            <a:ext cx="6239517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pt-BR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3 Agenda Regulatoria Sector Ambiente – SDA.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610361F-9B40-4707-9947-0F92CF87E1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47" y="2708564"/>
            <a:ext cx="2434936" cy="24349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2" t="2202" r="-924" b="-2202"/>
          <a:stretch/>
        </p:blipFill>
        <p:spPr>
          <a:xfrm>
            <a:off x="-1" y="-31173"/>
            <a:ext cx="1647770" cy="4899274"/>
          </a:xfrm>
          <a:prstGeom prst="rect">
            <a:avLst/>
          </a:prstGeom>
        </p:spPr>
      </p:pic>
      <p:pic>
        <p:nvPicPr>
          <p:cNvPr id="2" name="Gráfico 4">
            <a:extLst>
              <a:ext uri="{FF2B5EF4-FFF2-40B4-BE49-F238E27FC236}">
                <a16:creationId xmlns:a16="http://schemas.microsoft.com/office/drawing/2014/main" id="{B9A5382E-D9E7-735D-E43E-6AAD4CFBE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983" y="4519225"/>
            <a:ext cx="1859357" cy="38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52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 txBox="1">
            <a:spLocks noGrp="1"/>
          </p:cNvSpPr>
          <p:nvPr>
            <p:ph type="title" idx="4294967295"/>
          </p:nvPr>
        </p:nvSpPr>
        <p:spPr>
          <a:xfrm>
            <a:off x="1545583" y="2946165"/>
            <a:ext cx="6849117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CO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4 Informe de seguimiento vigencia 2022 – Veeduría Distrital Rad. 20233000028351 - SDA 2023ER77732</a:t>
            </a:r>
            <a:endParaRPr lang="pt-BR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610361F-9B40-4707-9947-0F92CF87E1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47" y="2708564"/>
            <a:ext cx="2434936" cy="24349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2" t="2202" r="-924" b="-2202"/>
          <a:stretch/>
        </p:blipFill>
        <p:spPr>
          <a:xfrm>
            <a:off x="-1" y="-31173"/>
            <a:ext cx="1647770" cy="4899274"/>
          </a:xfrm>
          <a:prstGeom prst="rect">
            <a:avLst/>
          </a:prstGeom>
        </p:spPr>
      </p:pic>
      <p:pic>
        <p:nvPicPr>
          <p:cNvPr id="2" name="Gráfico 4">
            <a:extLst>
              <a:ext uri="{FF2B5EF4-FFF2-40B4-BE49-F238E27FC236}">
                <a16:creationId xmlns:a16="http://schemas.microsoft.com/office/drawing/2014/main" id="{B9A5382E-D9E7-735D-E43E-6AAD4CFBE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983" y="4519225"/>
            <a:ext cx="1859357" cy="38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37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 txBox="1">
            <a:spLocks/>
          </p:cNvSpPr>
          <p:nvPr/>
        </p:nvSpPr>
        <p:spPr>
          <a:xfrm>
            <a:off x="713225" y="1152475"/>
            <a:ext cx="7717500" cy="34515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Actualización normativa. </a:t>
            </a:r>
          </a:p>
          <a:p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Requerimiento Acuerdo 01 de 2022 </a:t>
            </a:r>
          </a:p>
          <a:p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(2023IE93906 del 27 de abril  de 2023)</a:t>
            </a:r>
          </a:p>
          <a:p>
            <a:endParaRPr lang="es-CO" sz="18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Operación – Sesiones.</a:t>
            </a:r>
          </a:p>
          <a:p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Publicación en la página web de la SDA del acuerdo 02 de 2021</a:t>
            </a:r>
          </a:p>
          <a:p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Publicación actas e informes en febrero de 2023.</a:t>
            </a:r>
          </a:p>
          <a:p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Fe de erratas:</a:t>
            </a:r>
          </a:p>
          <a:p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Acta No. 08 del 21 de diciembre de 2022</a:t>
            </a:r>
          </a:p>
          <a:p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Acta No. 05 del 10 de agosto de 2022</a:t>
            </a:r>
          </a:p>
          <a:p>
            <a:endParaRPr lang="es-CO" dirty="0"/>
          </a:p>
        </p:txBody>
      </p:sp>
      <p:sp>
        <p:nvSpPr>
          <p:cNvPr id="5" name="Rectángulo 4"/>
          <p:cNvSpPr/>
          <p:nvPr/>
        </p:nvSpPr>
        <p:spPr>
          <a:xfrm>
            <a:off x="214455" y="112269"/>
            <a:ext cx="707277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Informe de seguimiento vigencia 2022 – </a:t>
            </a:r>
          </a:p>
          <a:p>
            <a:r>
              <a:rPr lang="es-CO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Veeduría Distrital </a:t>
            </a: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1348667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14455" y="112269"/>
            <a:ext cx="707277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Informe de seguimiento vigencia 2022 – </a:t>
            </a:r>
          </a:p>
          <a:p>
            <a:r>
              <a:rPr lang="es-CO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Veeduría Distrital </a:t>
            </a:r>
            <a:endParaRPr lang="es-CO" sz="3200" dirty="0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713225" y="1152475"/>
            <a:ext cx="7717500" cy="34515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Operación – Asistencia.</a:t>
            </a:r>
          </a:p>
          <a:p>
            <a:endParaRPr lang="es-CO" sz="18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asistencia de los invitados permanentes será convocada a las sesiones ordinarias y extraordinarias del comité atendiendo el marco normativo correspondiente.</a:t>
            </a:r>
          </a:p>
          <a:p>
            <a:pPr algn="just"/>
            <a:endParaRPr lang="es-CO" sz="18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desarrollo de mesas de trabajo para preparar los temas a presentar al comité por sus integrantes, no requiere de la citación de los invitados permanentes.</a:t>
            </a:r>
          </a:p>
        </p:txBody>
      </p:sp>
    </p:spTree>
    <p:extLst>
      <p:ext uri="{BB962C8B-B14F-4D97-AF65-F5344CB8AC3E}">
        <p14:creationId xmlns:p14="http://schemas.microsoft.com/office/powerpoint/2010/main" val="2066192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14455" y="112269"/>
            <a:ext cx="707277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Informe de seguimiento vigencia 2022 – </a:t>
            </a:r>
          </a:p>
          <a:p>
            <a:r>
              <a:rPr lang="es-CO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Veeduría Distrital </a:t>
            </a:r>
            <a:endParaRPr lang="es-CO" sz="3200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713225" y="1152475"/>
            <a:ext cx="7717500" cy="34515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Cumplimiento de las funciones establecidas.</a:t>
            </a:r>
          </a:p>
          <a:p>
            <a:pPr algn="just"/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Sin observaciones.</a:t>
            </a:r>
          </a:p>
          <a:p>
            <a:pPr algn="just"/>
            <a:endParaRPr lang="es-CO" sz="18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Prácticas en manera de transparencia.</a:t>
            </a:r>
          </a:p>
          <a:p>
            <a:pPr marL="342900" lvl="1" algn="just"/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Secretaría Técnica con radicado 2023IE89956 del 24-04-2023 remite para publicación el informe de gestión, acta y plan de trabajo según los formatos establecidos por la Secretaría General del año 2023 (Art. 5 Res. SDA 5543 de 2021 y Art. 9 Res. SDA 2951 de 2019).</a:t>
            </a:r>
          </a:p>
          <a:p>
            <a:pPr algn="just"/>
            <a:endParaRPr lang="es-CO" sz="18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Conclusiones</a:t>
            </a:r>
          </a:p>
          <a:p>
            <a:pPr marL="342900" lvl="1" algn="just"/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destaca el compromiso de los miembros del comité.</a:t>
            </a:r>
          </a:p>
        </p:txBody>
      </p:sp>
    </p:spTree>
    <p:extLst>
      <p:ext uri="{BB962C8B-B14F-4D97-AF65-F5344CB8AC3E}">
        <p14:creationId xmlns:p14="http://schemas.microsoft.com/office/powerpoint/2010/main" val="902503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14454" y="112269"/>
            <a:ext cx="85637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Informe de seguimiento vigencia 2022 – </a:t>
            </a:r>
          </a:p>
          <a:p>
            <a:r>
              <a:rPr lang="es-CO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Veeduría Distrital </a:t>
            </a:r>
            <a:endParaRPr lang="es-CO" sz="3200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713225" y="1152475"/>
            <a:ext cx="7717500" cy="34515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Recomendaciones</a:t>
            </a:r>
          </a:p>
          <a:p>
            <a:pPr marL="342900" lvl="1" algn="just">
              <a:spcAft>
                <a:spcPts val="600"/>
              </a:spcAft>
            </a:pPr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 Espacio de coordinación de acciones conjuntas, es necesario 	fomentar un rol activo de los invitados y atender recomendaciones </a:t>
            </a:r>
          </a:p>
          <a:p>
            <a:pPr marL="342900" lvl="1" algn="just">
              <a:spcAft>
                <a:spcPts val="600"/>
              </a:spcAft>
            </a:pPr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 Incluir compromisos</a:t>
            </a:r>
          </a:p>
          <a:p>
            <a:pPr marL="342900" lvl="1" algn="just">
              <a:spcAft>
                <a:spcPts val="600"/>
              </a:spcAft>
            </a:pPr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 Oportunidad de publicación</a:t>
            </a:r>
          </a:p>
          <a:p>
            <a:pPr marL="342900" lvl="1" algn="just">
              <a:spcAft>
                <a:spcPts val="600"/>
              </a:spcAft>
            </a:pPr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 Publicación Acuerdo 01 de 2022</a:t>
            </a:r>
          </a:p>
          <a:p>
            <a:pPr lvl="1" algn="just">
              <a:spcAft>
                <a:spcPts val="600"/>
              </a:spcAft>
            </a:pPr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 Socializar el informe presentado por la Veeduría Distrital</a:t>
            </a:r>
          </a:p>
          <a:p>
            <a:pPr lvl="1" algn="just">
              <a:spcAft>
                <a:spcPts val="600"/>
              </a:spcAft>
            </a:pPr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 Comunicar a la Veeduría la implementación de las 	recomendaciones.</a:t>
            </a:r>
          </a:p>
        </p:txBody>
      </p:sp>
    </p:spTree>
    <p:extLst>
      <p:ext uri="{BB962C8B-B14F-4D97-AF65-F5344CB8AC3E}">
        <p14:creationId xmlns:p14="http://schemas.microsoft.com/office/powerpoint/2010/main" val="273483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 txBox="1">
            <a:spLocks noGrp="1"/>
          </p:cNvSpPr>
          <p:nvPr>
            <p:ph type="title" idx="4294967295"/>
          </p:nvPr>
        </p:nvSpPr>
        <p:spPr>
          <a:xfrm>
            <a:off x="1802388" y="1866764"/>
            <a:ext cx="6239517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CO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Conclusiones.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610361F-9B40-4707-9947-0F92CF87E1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47" y="2708564"/>
            <a:ext cx="2434936" cy="24349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2" t="2202" r="-924" b="-2202"/>
          <a:stretch/>
        </p:blipFill>
        <p:spPr>
          <a:xfrm>
            <a:off x="-1" y="-31173"/>
            <a:ext cx="1647770" cy="4899274"/>
          </a:xfrm>
          <a:prstGeom prst="rect">
            <a:avLst/>
          </a:prstGeom>
        </p:spPr>
      </p:pic>
      <p:pic>
        <p:nvPicPr>
          <p:cNvPr id="2" name="Gráfico 4">
            <a:extLst>
              <a:ext uri="{FF2B5EF4-FFF2-40B4-BE49-F238E27FC236}">
                <a16:creationId xmlns:a16="http://schemas.microsoft.com/office/drawing/2014/main" id="{B9A5382E-D9E7-735D-E43E-6AAD4CFBE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983" y="4519225"/>
            <a:ext cx="1859357" cy="38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59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 txBox="1">
            <a:spLocks noGrp="1"/>
          </p:cNvSpPr>
          <p:nvPr>
            <p:ph type="title" idx="4294967295"/>
          </p:nvPr>
        </p:nvSpPr>
        <p:spPr>
          <a:xfrm>
            <a:off x="1730542" y="11843"/>
            <a:ext cx="6239517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CO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Conclusiones.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2" t="2202" r="-924" b="-2202"/>
          <a:stretch/>
        </p:blipFill>
        <p:spPr>
          <a:xfrm>
            <a:off x="-1" y="-31173"/>
            <a:ext cx="1647770" cy="4899274"/>
          </a:xfrm>
          <a:prstGeom prst="rect">
            <a:avLst/>
          </a:prstGeom>
        </p:spPr>
      </p:pic>
      <p:pic>
        <p:nvPicPr>
          <p:cNvPr id="2" name="Gráfico 4">
            <a:extLst>
              <a:ext uri="{FF2B5EF4-FFF2-40B4-BE49-F238E27FC236}">
                <a16:creationId xmlns:a16="http://schemas.microsoft.com/office/drawing/2014/main" id="{B9A5382E-D9E7-735D-E43E-6AAD4CFBE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983" y="4519225"/>
            <a:ext cx="1859357" cy="38609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497547" y="951437"/>
            <a:ext cx="727416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O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Apoyar la gestión y desarrollo del proceso de formulación del Plan Distrital de Gestión del Riesgo.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O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Aprobar la Política Distrital de Acción Climática y avanzar con su radicación ante la Secretaría Técnica del </a:t>
            </a:r>
            <a:r>
              <a:rPr lang="es-CO" sz="1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Conpes</a:t>
            </a:r>
            <a:r>
              <a:rPr lang="es-CO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O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Atender los procedimientos establecidos para la presentación y adopción de los actos administrativos descritos en la Agenda Regulatoria Sector Ambiente.</a:t>
            </a:r>
          </a:p>
          <a:p>
            <a:pPr marL="285750" lvl="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O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 vez socializado el Informe de seguimiento vigencia 2022 – Veeduría Distrital Rad. 20233000028351- SDA 2023ER77732, aprobar su contenido e implementar sus observaciones y recomendaciones.</a:t>
            </a:r>
          </a:p>
        </p:txBody>
      </p:sp>
    </p:spTree>
    <p:extLst>
      <p:ext uri="{BB962C8B-B14F-4D97-AF65-F5344CB8AC3E}">
        <p14:creationId xmlns:p14="http://schemas.microsoft.com/office/powerpoint/2010/main" val="1047843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 txBox="1">
            <a:spLocks noGrp="1"/>
          </p:cNvSpPr>
          <p:nvPr>
            <p:ph type="title" idx="4294967295"/>
          </p:nvPr>
        </p:nvSpPr>
        <p:spPr>
          <a:xfrm>
            <a:off x="1891228" y="1823126"/>
            <a:ext cx="5721684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Verificación del Quórum</a:t>
            </a:r>
            <a:endParaRPr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610361F-9B40-4707-9947-0F92CF87E1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47" y="2708564"/>
            <a:ext cx="2434936" cy="24349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2" t="2202" r="-924" b="-2202"/>
          <a:stretch/>
        </p:blipFill>
        <p:spPr>
          <a:xfrm>
            <a:off x="-1" y="-31173"/>
            <a:ext cx="1647770" cy="4899274"/>
          </a:xfrm>
          <a:prstGeom prst="rect">
            <a:avLst/>
          </a:prstGeom>
        </p:spPr>
      </p:pic>
      <p:pic>
        <p:nvPicPr>
          <p:cNvPr id="2" name="Gráfico 4">
            <a:extLst>
              <a:ext uri="{FF2B5EF4-FFF2-40B4-BE49-F238E27FC236}">
                <a16:creationId xmlns:a16="http://schemas.microsoft.com/office/drawing/2014/main" id="{B9A5382E-D9E7-735D-E43E-6AAD4CFBE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983" y="4519225"/>
            <a:ext cx="1859357" cy="38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56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 txBox="1">
            <a:spLocks noGrp="1"/>
          </p:cNvSpPr>
          <p:nvPr>
            <p:ph type="title" idx="4294967295"/>
          </p:nvPr>
        </p:nvSpPr>
        <p:spPr>
          <a:xfrm>
            <a:off x="1559009" y="1823126"/>
            <a:ext cx="56125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s-CO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Varios y Compromisos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610361F-9B40-4707-9947-0F92CF87E1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47" y="2708564"/>
            <a:ext cx="2434936" cy="24349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2" t="2202" r="-924" b="-2202"/>
          <a:stretch/>
        </p:blipFill>
        <p:spPr>
          <a:xfrm>
            <a:off x="-1" y="-31173"/>
            <a:ext cx="1647770" cy="4899274"/>
          </a:xfrm>
          <a:prstGeom prst="rect">
            <a:avLst/>
          </a:prstGeom>
        </p:spPr>
      </p:pic>
      <p:pic>
        <p:nvPicPr>
          <p:cNvPr id="2" name="Gráfico 4">
            <a:extLst>
              <a:ext uri="{FF2B5EF4-FFF2-40B4-BE49-F238E27FC236}">
                <a16:creationId xmlns:a16="http://schemas.microsoft.com/office/drawing/2014/main" id="{B9A5382E-D9E7-735D-E43E-6AAD4CFBE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983" y="4519225"/>
            <a:ext cx="1859357" cy="38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51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63F3426-109D-4843-8C0A-02A20C2456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5"/>
            <a:ext cx="9144000" cy="514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64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"/>
          <p:cNvPicPr preferRelativeResize="0"/>
          <p:nvPr/>
        </p:nvPicPr>
        <p:blipFill rotWithShape="1">
          <a:blip r:embed="rId3">
            <a:alphaModFix/>
          </a:blip>
          <a:srcRect b="1942"/>
          <a:stretch/>
        </p:blipFill>
        <p:spPr>
          <a:xfrm>
            <a:off x="0" y="-18540"/>
            <a:ext cx="3000375" cy="516204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"/>
          <p:cNvSpPr txBox="1">
            <a:spLocks noGrp="1"/>
          </p:cNvSpPr>
          <p:nvPr>
            <p:ph type="ctrTitle" idx="4294967295"/>
          </p:nvPr>
        </p:nvSpPr>
        <p:spPr>
          <a:xfrm>
            <a:off x="3708073" y="1210848"/>
            <a:ext cx="5588400" cy="1956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</a:pPr>
            <a:r>
              <a:rPr lang="es-CO" sz="4800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Agenda Regulatoria de la SDA – 2023</a:t>
            </a:r>
            <a:br>
              <a:rPr lang="es-CO" sz="4800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CO" sz="36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s-CO" sz="3600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ormas POT</a:t>
            </a:r>
            <a:endParaRPr sz="48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 txBox="1">
            <a:spLocks noGrp="1"/>
          </p:cNvSpPr>
          <p:nvPr>
            <p:ph type="subTitle" idx="4294967295"/>
          </p:nvPr>
        </p:nvSpPr>
        <p:spPr>
          <a:xfrm>
            <a:off x="3708073" y="3460821"/>
            <a:ext cx="4515325" cy="86161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</a:pPr>
            <a:r>
              <a:rPr lang="es-CO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Dirección Legal Ambiental</a:t>
            </a:r>
            <a:endParaRPr lang="es-CO" dirty="0"/>
          </a:p>
          <a:p>
            <a:pPr marL="1397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</a:pPr>
            <a:r>
              <a:rPr lang="es-CO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Bogotá D.C., Colombia. </a:t>
            </a:r>
            <a:endParaRPr dirty="0"/>
          </a:p>
          <a:p>
            <a:pPr marL="1397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</a:pPr>
            <a:r>
              <a:rPr lang="es-CO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04 de mayo de 2023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1661" y="4522888"/>
            <a:ext cx="1991300" cy="413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955496"/>
            <a:ext cx="1523244" cy="51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9332" y="-138841"/>
            <a:ext cx="2995202" cy="5421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"/>
          <p:cNvPicPr preferRelativeResize="0"/>
          <p:nvPr/>
        </p:nvPicPr>
        <p:blipFill rotWithShape="1">
          <a:blip r:embed="rId3">
            <a:alphaModFix/>
          </a:blip>
          <a:srcRect l="13867" r="37042"/>
          <a:stretch/>
        </p:blipFill>
        <p:spPr>
          <a:xfrm>
            <a:off x="-5311" y="0"/>
            <a:ext cx="349664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"/>
          <p:cNvSpPr/>
          <p:nvPr/>
        </p:nvSpPr>
        <p:spPr>
          <a:xfrm rot="10800000" flipH="1">
            <a:off x="7572375" y="-1858195"/>
            <a:ext cx="2826900" cy="2826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noFill/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"/>
          <p:cNvSpPr txBox="1"/>
          <p:nvPr/>
        </p:nvSpPr>
        <p:spPr>
          <a:xfrm>
            <a:off x="3614211" y="5788"/>
            <a:ext cx="5247861" cy="63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</a:pPr>
            <a:r>
              <a:rPr lang="es-CO" sz="3500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Agenda Regulatoria 2023</a:t>
            </a:r>
          </a:p>
        </p:txBody>
      </p:sp>
      <p:sp>
        <p:nvSpPr>
          <p:cNvPr id="119" name="Google Shape;119;p2"/>
          <p:cNvSpPr txBox="1"/>
          <p:nvPr/>
        </p:nvSpPr>
        <p:spPr>
          <a:xfrm>
            <a:off x="4030723" y="639166"/>
            <a:ext cx="4648275" cy="14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</a:pPr>
            <a:r>
              <a:rPr lang="es-CO" sz="1800" b="0" i="0" u="none" strike="noStrike" cap="none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1. Actos administrativos reglamentarios de asuntos POT: 21 (18 resoluciones y 3 Decretos)</a:t>
            </a:r>
          </a:p>
          <a:p>
            <a:pPr marL="457200" marR="0" lvl="0" indent="-45720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AutoNum type="arabicPeriod"/>
            </a:pPr>
            <a:endParaRPr lang="es-CO" sz="2000" b="0" i="0" u="none" strike="noStrike" cap="none" dirty="0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es-CO" sz="2000" dirty="0"/>
          </a:p>
        </p:txBody>
      </p:sp>
      <p:pic>
        <p:nvPicPr>
          <p:cNvPr id="120" name="Google Shape;12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4643" y="4681742"/>
            <a:ext cx="1859357" cy="38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63833" y="2421297"/>
            <a:ext cx="2722203" cy="272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6">
            <a:alphaModFix/>
          </a:blip>
          <a:srcRect l="59754"/>
          <a:stretch/>
        </p:blipFill>
        <p:spPr>
          <a:xfrm>
            <a:off x="-16951" y="368715"/>
            <a:ext cx="1621087" cy="44386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BE17F70-F08D-30E8-FCEA-261C47C072A5}"/>
              </a:ext>
            </a:extLst>
          </p:cNvPr>
          <p:cNvGraphicFramePr/>
          <p:nvPr/>
        </p:nvGraphicFramePr>
        <p:xfrm>
          <a:off x="4142140" y="1327036"/>
          <a:ext cx="4326785" cy="2182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3"/>
          <p:cNvPicPr preferRelativeResize="0"/>
          <p:nvPr/>
        </p:nvPicPr>
        <p:blipFill rotWithShape="1">
          <a:blip r:embed="rId3">
            <a:alphaModFix/>
          </a:blip>
          <a:srcRect l="9501" t="-185" r="54601" b="185"/>
          <a:stretch/>
        </p:blipFill>
        <p:spPr>
          <a:xfrm>
            <a:off x="6933468" y="0"/>
            <a:ext cx="221053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2734" y="2708564"/>
            <a:ext cx="2434936" cy="2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/>
          <p:cNvPicPr preferRelativeResize="0"/>
          <p:nvPr/>
        </p:nvPicPr>
        <p:blipFill rotWithShape="1">
          <a:blip r:embed="rId5">
            <a:alphaModFix/>
          </a:blip>
          <a:srcRect l="66762" t="2202" r="-924" b="-2201"/>
          <a:stretch/>
        </p:blipFill>
        <p:spPr>
          <a:xfrm>
            <a:off x="0" y="369651"/>
            <a:ext cx="1647770" cy="489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2983" y="4519225"/>
            <a:ext cx="1859357" cy="38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8;p2">
            <a:extLst>
              <a:ext uri="{FF2B5EF4-FFF2-40B4-BE49-F238E27FC236}">
                <a16:creationId xmlns:a16="http://schemas.microsoft.com/office/drawing/2014/main" id="{B87AAEA0-E226-0A97-7857-E8707FAA5F63}"/>
              </a:ext>
            </a:extLst>
          </p:cNvPr>
          <p:cNvSpPr txBox="1"/>
          <p:nvPr/>
        </p:nvSpPr>
        <p:spPr>
          <a:xfrm>
            <a:off x="518673" y="0"/>
            <a:ext cx="5247861" cy="797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</a:pPr>
            <a:r>
              <a:rPr lang="es-CO" sz="3500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Agenda Regulatoria 2023: </a:t>
            </a: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DECE7B8C-4C52-2C01-7195-A1EF06D95D0C}"/>
              </a:ext>
            </a:extLst>
          </p:cNvPr>
          <p:cNvGraphicFramePr>
            <a:graphicFrameLocks noGrp="1"/>
          </p:cNvGraphicFramePr>
          <p:nvPr/>
        </p:nvGraphicFramePr>
        <p:xfrm>
          <a:off x="434174" y="899344"/>
          <a:ext cx="6267586" cy="36576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52479">
                  <a:extLst>
                    <a:ext uri="{9D8B030D-6E8A-4147-A177-3AD203B41FA5}">
                      <a16:colId xmlns:a16="http://schemas.microsoft.com/office/drawing/2014/main" val="784396437"/>
                    </a:ext>
                  </a:extLst>
                </a:gridCol>
                <a:gridCol w="1331259">
                  <a:extLst>
                    <a:ext uri="{9D8B030D-6E8A-4147-A177-3AD203B41FA5}">
                      <a16:colId xmlns:a16="http://schemas.microsoft.com/office/drawing/2014/main" val="3081733074"/>
                    </a:ext>
                  </a:extLst>
                </a:gridCol>
                <a:gridCol w="3113260">
                  <a:extLst>
                    <a:ext uri="{9D8B030D-6E8A-4147-A177-3AD203B41FA5}">
                      <a16:colId xmlns:a16="http://schemas.microsoft.com/office/drawing/2014/main" val="1700039178"/>
                    </a:ext>
                  </a:extLst>
                </a:gridCol>
                <a:gridCol w="1470588">
                  <a:extLst>
                    <a:ext uri="{9D8B030D-6E8A-4147-A177-3AD203B41FA5}">
                      <a16:colId xmlns:a16="http://schemas.microsoft.com/office/drawing/2014/main" val="233215602"/>
                    </a:ext>
                  </a:extLst>
                </a:gridCol>
              </a:tblGrid>
              <a:tr h="156250">
                <a:tc>
                  <a:txBody>
                    <a:bodyPr/>
                    <a:lstStyle/>
                    <a:p>
                      <a:r>
                        <a:rPr lang="es-MX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N.</a:t>
                      </a:r>
                      <a:endParaRPr lang="es-CO" sz="105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Acto administrativo</a:t>
                      </a:r>
                      <a:endParaRPr lang="es-CO" sz="105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O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Objeto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Estado</a:t>
                      </a:r>
                      <a:endParaRPr lang="es-CO" sz="105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605568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 (IDIGER)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71 Decreto 555 de 2021.  Establecer los términos de referencia de los Planes de Mitigación de Impacto.</a:t>
                      </a:r>
                      <a:endParaRPr lang="es-MX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Revisión DLA: 03 de abril de 2023</a:t>
                      </a:r>
                      <a:endParaRPr lang="es-CO" sz="105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825378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 (SDA)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247 Decreto 555 de 2021. Gestión de sitios contaminados</a:t>
                      </a:r>
                      <a:endParaRPr lang="es-MX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 formulación por parte del área técnica (SRHS)</a:t>
                      </a:r>
                      <a:endParaRPr lang="es-CO" sz="105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053053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 (SDA-SDP)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Artículos 37, 38 y 39 Decreto 555 de 2021. Resolución por la cual se armonizan las decisiones administrativas para la presentación y ejecución de los proyectos de cierre minero encaminados a la restauración, recuperación y habilitación de las zonas afectadas por actividades mineras en el perímetro urbano del distrito Capital y que estén destinadas al desarrollo del suelo</a:t>
                      </a:r>
                      <a:endParaRPr lang="es-MX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Pendiente de firma SDP</a:t>
                      </a:r>
                      <a:endParaRPr lang="es-CO" sz="105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627658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05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Decreto (</a:t>
                      </a:r>
                      <a:r>
                        <a:rPr lang="es-CO" sz="105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SDM, SDP y SDA</a:t>
                      </a:r>
                      <a:r>
                        <a:rPr lang="es-CO" sz="105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120 Decreto 555 de 2021. Adoptar y reglamentar las Zonas Urbanas por un Mejor Aire (ZUMA) en el Distrito Capital, definidas por el Artículo 120 del Decreto 555 de 2021 - Plan de Ordenamiento Territorial (POT) de Bogotá D.C. 2022-2035</a:t>
                      </a:r>
                      <a:endParaRPr lang="es-MX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 ajustes del área técnica de la SDA (SCAAV)</a:t>
                      </a:r>
                      <a:endParaRPr lang="es-CO" sz="105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915573"/>
                  </a:ext>
                </a:extLst>
              </a:tr>
            </a:tbl>
          </a:graphicData>
        </a:graphic>
      </p:graphicFrame>
      <p:pic>
        <p:nvPicPr>
          <p:cNvPr id="6" name="Google Shape;222;p8">
            <a:extLst>
              <a:ext uri="{FF2B5EF4-FFF2-40B4-BE49-F238E27FC236}">
                <a16:creationId xmlns:a16="http://schemas.microsoft.com/office/drawing/2014/main" id="{D20B034A-7634-3EE7-113F-D7111EF0D35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51523" y="4133128"/>
            <a:ext cx="1012268" cy="386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67;p10">
            <a:extLst>
              <a:ext uri="{FF2B5EF4-FFF2-40B4-BE49-F238E27FC236}">
                <a16:creationId xmlns:a16="http://schemas.microsoft.com/office/drawing/2014/main" id="{166FFC42-5763-175E-1894-D3773370F66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255" y="312788"/>
            <a:ext cx="846836" cy="984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4"/>
          <p:cNvPicPr preferRelativeResize="0"/>
          <p:nvPr/>
        </p:nvPicPr>
        <p:blipFill rotWithShape="1">
          <a:blip r:embed="rId3">
            <a:alphaModFix/>
          </a:blip>
          <a:srcRect r="19484"/>
          <a:stretch/>
        </p:blipFill>
        <p:spPr>
          <a:xfrm>
            <a:off x="6994187" y="2622719"/>
            <a:ext cx="2135065" cy="17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/>
          <p:cNvPicPr preferRelativeResize="0"/>
          <p:nvPr/>
        </p:nvPicPr>
        <p:blipFill rotWithShape="1">
          <a:blip r:embed="rId4">
            <a:alphaModFix/>
          </a:blip>
          <a:srcRect r="18629"/>
          <a:stretch/>
        </p:blipFill>
        <p:spPr>
          <a:xfrm>
            <a:off x="6821443" y="323340"/>
            <a:ext cx="2322557" cy="150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5">
            <a:alphaModFix/>
          </a:blip>
          <a:srcRect l="61403"/>
          <a:stretch/>
        </p:blipFill>
        <p:spPr>
          <a:xfrm>
            <a:off x="-6999" y="323340"/>
            <a:ext cx="1742677" cy="451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90442" y="4475487"/>
            <a:ext cx="1859357" cy="38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2;p3">
            <a:extLst>
              <a:ext uri="{FF2B5EF4-FFF2-40B4-BE49-F238E27FC236}">
                <a16:creationId xmlns:a16="http://schemas.microsoft.com/office/drawing/2014/main" id="{170A6291-D707-63C5-DCA8-254C08644FC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2983" y="4519225"/>
            <a:ext cx="1859357" cy="38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18;p2">
            <a:extLst>
              <a:ext uri="{FF2B5EF4-FFF2-40B4-BE49-F238E27FC236}">
                <a16:creationId xmlns:a16="http://schemas.microsoft.com/office/drawing/2014/main" id="{4A4908B9-565C-A16D-524B-ED6E08D19CDF}"/>
              </a:ext>
            </a:extLst>
          </p:cNvPr>
          <p:cNvSpPr txBox="1"/>
          <p:nvPr/>
        </p:nvSpPr>
        <p:spPr>
          <a:xfrm>
            <a:off x="518673" y="0"/>
            <a:ext cx="5247861" cy="797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</a:pPr>
            <a:r>
              <a:rPr lang="es-CO" sz="3500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Agenda Regulatoria 2023: </a:t>
            </a:r>
          </a:p>
        </p:txBody>
      </p:sp>
      <p:graphicFrame>
        <p:nvGraphicFramePr>
          <p:cNvPr id="4" name="Tabla 5">
            <a:extLst>
              <a:ext uri="{FF2B5EF4-FFF2-40B4-BE49-F238E27FC236}">
                <a16:creationId xmlns:a16="http://schemas.microsoft.com/office/drawing/2014/main" id="{11349C82-64E7-79AF-5DDA-02A994769CD4}"/>
              </a:ext>
            </a:extLst>
          </p:cNvPr>
          <p:cNvGraphicFramePr>
            <a:graphicFrameLocks noGrp="1"/>
          </p:cNvGraphicFramePr>
          <p:nvPr/>
        </p:nvGraphicFramePr>
        <p:xfrm>
          <a:off x="408561" y="737379"/>
          <a:ext cx="6273743" cy="34290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06459">
                  <a:extLst>
                    <a:ext uri="{9D8B030D-6E8A-4147-A177-3AD203B41FA5}">
                      <a16:colId xmlns:a16="http://schemas.microsoft.com/office/drawing/2014/main" val="1265067639"/>
                    </a:ext>
                  </a:extLst>
                </a:gridCol>
                <a:gridCol w="1375037">
                  <a:extLst>
                    <a:ext uri="{9D8B030D-6E8A-4147-A177-3AD203B41FA5}">
                      <a16:colId xmlns:a16="http://schemas.microsoft.com/office/drawing/2014/main" val="3081733074"/>
                    </a:ext>
                  </a:extLst>
                </a:gridCol>
                <a:gridCol w="3118277">
                  <a:extLst>
                    <a:ext uri="{9D8B030D-6E8A-4147-A177-3AD203B41FA5}">
                      <a16:colId xmlns:a16="http://schemas.microsoft.com/office/drawing/2014/main" val="1700039178"/>
                    </a:ext>
                  </a:extLst>
                </a:gridCol>
                <a:gridCol w="1473970">
                  <a:extLst>
                    <a:ext uri="{9D8B030D-6E8A-4147-A177-3AD203B41FA5}">
                      <a16:colId xmlns:a16="http://schemas.microsoft.com/office/drawing/2014/main" val="2332156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CO" sz="105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Acto administrativo</a:t>
                      </a:r>
                      <a:endParaRPr lang="es-CO" sz="105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O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Objeto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Estado</a:t>
                      </a:r>
                      <a:endParaRPr lang="es-CO" sz="105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605568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 SDA (SPPA)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54 Decreto 555 de 2021. Por medio del cual se adopta el Plan de Manejo Ambiental - PMA del Parque Distrital Ecológico de Montaña Cerro de Torca.</a:t>
                      </a:r>
                      <a:endParaRPr lang="es-MX" sz="105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Pendiente formulación del área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825378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 SDA (SPPA)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54 Decreto 555 de 2021. Por medio del cual se adopta el Plan de Manejo Ambiental - PMA del Parque Distrital Ecológico de Montaña Cerro de La Conejera.</a:t>
                      </a:r>
                      <a:endParaRPr lang="es-MX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Pendiente formulación del área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053053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 SDA (SPPA)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55 Decreto 555 de 2021. Por medio del cual se adopta la actualización del Plan de Manejo Ambiental - PMA de la Reserva Distrital de Humedal de Techo.</a:t>
                      </a:r>
                      <a:endParaRPr lang="es-MX" sz="105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Pendiente formulación del área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627658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 SDA (SPPA)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55 Decreto 555 de 2021. Por medio del cual se adopta la actualización del Plan de Manejo Ambiental - PMA de la Reserva Distrital de Humedal Santa María del Lago.</a:t>
                      </a:r>
                      <a:endParaRPr lang="es-MX" sz="105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Pendiente formulación del área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915573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 SDA (SPPA)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55 Decreto 555 de 2021. Por medio del cual se adopta la actualización del Plan de Manejo Ambiental - PMA de la Reserva Distrital de Humedal Chiguasuque - La Isla.</a:t>
                      </a:r>
                      <a:endParaRPr lang="es-MX" sz="105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Pendiente formulación del área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230324"/>
                  </a:ext>
                </a:extLst>
              </a:tr>
            </a:tbl>
          </a:graphicData>
        </a:graphic>
      </p:graphicFrame>
      <p:pic>
        <p:nvPicPr>
          <p:cNvPr id="5" name="Google Shape;273;p10">
            <a:extLst>
              <a:ext uri="{FF2B5EF4-FFF2-40B4-BE49-F238E27FC236}">
                <a16:creationId xmlns:a16="http://schemas.microsoft.com/office/drawing/2014/main" id="{8089FF03-25B1-CBD6-AA35-B8222A3B80E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9748" y="341067"/>
            <a:ext cx="957703" cy="87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5"/>
          <p:cNvPicPr preferRelativeResize="0"/>
          <p:nvPr/>
        </p:nvPicPr>
        <p:blipFill rotWithShape="1">
          <a:blip r:embed="rId3">
            <a:alphaModFix/>
          </a:blip>
          <a:srcRect l="66762" t="2202" r="-924" b="-2201"/>
          <a:stretch/>
        </p:blipFill>
        <p:spPr>
          <a:xfrm>
            <a:off x="0" y="231555"/>
            <a:ext cx="1570704" cy="4670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1396" y="4521981"/>
            <a:ext cx="1859357" cy="38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43;p4">
            <a:extLst>
              <a:ext uri="{FF2B5EF4-FFF2-40B4-BE49-F238E27FC236}">
                <a16:creationId xmlns:a16="http://schemas.microsoft.com/office/drawing/2014/main" id="{406EC78D-EABE-67BB-5783-CFD84321915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0520" y="4475487"/>
            <a:ext cx="1859357" cy="38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2;p3">
            <a:extLst>
              <a:ext uri="{FF2B5EF4-FFF2-40B4-BE49-F238E27FC236}">
                <a16:creationId xmlns:a16="http://schemas.microsoft.com/office/drawing/2014/main" id="{6D0EF8E6-6EAF-5C25-10E6-2E75292CE3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3061" y="4519225"/>
            <a:ext cx="1859357" cy="3860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8;p2">
            <a:extLst>
              <a:ext uri="{FF2B5EF4-FFF2-40B4-BE49-F238E27FC236}">
                <a16:creationId xmlns:a16="http://schemas.microsoft.com/office/drawing/2014/main" id="{E491A6F2-30F0-BD71-5AA5-6478D42AA3E4}"/>
              </a:ext>
            </a:extLst>
          </p:cNvPr>
          <p:cNvSpPr txBox="1"/>
          <p:nvPr/>
        </p:nvSpPr>
        <p:spPr>
          <a:xfrm>
            <a:off x="1398751" y="0"/>
            <a:ext cx="5247861" cy="797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</a:pPr>
            <a:r>
              <a:rPr lang="es-CO" sz="3500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Agenda Regulatoria 2023: </a:t>
            </a:r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DC655DB8-0AE0-BDF0-3794-FE0F48C2D8CA}"/>
              </a:ext>
            </a:extLst>
          </p:cNvPr>
          <p:cNvGraphicFramePr>
            <a:graphicFrameLocks noGrp="1"/>
          </p:cNvGraphicFramePr>
          <p:nvPr/>
        </p:nvGraphicFramePr>
        <p:xfrm>
          <a:off x="1288638" y="737379"/>
          <a:ext cx="6931232" cy="346213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38456">
                  <a:extLst>
                    <a:ext uri="{9D8B030D-6E8A-4147-A177-3AD203B41FA5}">
                      <a16:colId xmlns:a16="http://schemas.microsoft.com/office/drawing/2014/main" val="3878709938"/>
                    </a:ext>
                  </a:extLst>
                </a:gridCol>
                <a:gridCol w="1465730">
                  <a:extLst>
                    <a:ext uri="{9D8B030D-6E8A-4147-A177-3AD203B41FA5}">
                      <a16:colId xmlns:a16="http://schemas.microsoft.com/office/drawing/2014/main" val="3081733074"/>
                    </a:ext>
                  </a:extLst>
                </a:gridCol>
                <a:gridCol w="3498603">
                  <a:extLst>
                    <a:ext uri="{9D8B030D-6E8A-4147-A177-3AD203B41FA5}">
                      <a16:colId xmlns:a16="http://schemas.microsoft.com/office/drawing/2014/main" val="1700039178"/>
                    </a:ext>
                  </a:extLst>
                </a:gridCol>
                <a:gridCol w="1628443">
                  <a:extLst>
                    <a:ext uri="{9D8B030D-6E8A-4147-A177-3AD203B41FA5}">
                      <a16:colId xmlns:a16="http://schemas.microsoft.com/office/drawing/2014/main" val="233215602"/>
                    </a:ext>
                  </a:extLst>
                </a:gridCol>
              </a:tblGrid>
              <a:tr h="284597">
                <a:tc>
                  <a:txBody>
                    <a:bodyPr/>
                    <a:lstStyle/>
                    <a:p>
                      <a:endParaRPr lang="es-CO" sz="105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Acto administrativo</a:t>
                      </a:r>
                      <a:endParaRPr lang="es-CO" sz="105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O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Objeto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Estado</a:t>
                      </a:r>
                      <a:endParaRPr lang="es-CO" sz="105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605568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 SDA (SPPA)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55 Decreto 555 de 2021. Por medio del cual se adopta la actualización del Plan de Manejo Ambiental - PMA de la Reserva Distrital de Humedal del Burro.</a:t>
                      </a:r>
                      <a:endParaRPr lang="es-MX" sz="105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Pendiente formulación del área técnica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825378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 SDA  (SPPA)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55 Decreto 555 de 2021. Por medio del cual se adopta la actualización del Plan de Manejo Ambiental - PMA de la Reserva Distrital de Humedal de La Vaca.</a:t>
                      </a:r>
                      <a:endParaRPr lang="es-MX" sz="105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Pendiente formulación del área técnica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053053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 SDA  (SPPA)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55 Decreto 555 de 2021. Por medio del cual se adopta la actualización del Plan de Manejo Ambiental - PMA de la Reserva Distrital de Humedal de Capellania.</a:t>
                      </a:r>
                      <a:endParaRPr lang="es-MX" sz="105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Pendiente formulación del área técnica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627658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 SDA  (SPPA)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55 Decreto 555 de 2021. Por medio del cual se adopta la actualización del Plan de Manejo Ambiental - PMA de la Reserva Distrital de Humedal de Tibanica.</a:t>
                      </a:r>
                      <a:endParaRPr lang="es-MX" sz="105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Pendiente formulación del área técnica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915573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 SDA  (SPPA)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54 Decreto 555 de 2021. Por la cual se define el alcance de los Planes de Manejo Ambiental - PMA para los Parques Distritales Ecológicos de Montaña PDEM del Distrito Capital con jurisdicción compartida y se dictan otras disposiciones</a:t>
                      </a:r>
                      <a:endParaRPr lang="es-MX" sz="105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s-CO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endiente SPPA remita acto administrativo definitivo en aplicativo FOREST</a:t>
                      </a:r>
                      <a:endParaRPr lang="es-CO" sz="105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230324"/>
                  </a:ext>
                </a:extLst>
              </a:tr>
            </a:tbl>
          </a:graphicData>
        </a:graphic>
      </p:graphicFrame>
      <p:pic>
        <p:nvPicPr>
          <p:cNvPr id="155" name="Google Shape;15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990939" y="3899647"/>
            <a:ext cx="978476" cy="1119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6"/>
          <p:cNvPicPr preferRelativeResize="0"/>
          <p:nvPr/>
        </p:nvPicPr>
        <p:blipFill rotWithShape="1">
          <a:blip r:embed="rId3">
            <a:alphaModFix/>
          </a:blip>
          <a:srcRect l="52191"/>
          <a:stretch/>
        </p:blipFill>
        <p:spPr>
          <a:xfrm>
            <a:off x="-37255" y="462146"/>
            <a:ext cx="2094521" cy="447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1933" y="3496548"/>
            <a:ext cx="975255" cy="167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0;p5">
            <a:extLst>
              <a:ext uri="{FF2B5EF4-FFF2-40B4-BE49-F238E27FC236}">
                <a16:creationId xmlns:a16="http://schemas.microsoft.com/office/drawing/2014/main" id="{B42594CE-C1B4-00AC-D044-263AAC7E007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64691" y="4640716"/>
            <a:ext cx="1859357" cy="38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43;p4">
            <a:extLst>
              <a:ext uri="{FF2B5EF4-FFF2-40B4-BE49-F238E27FC236}">
                <a16:creationId xmlns:a16="http://schemas.microsoft.com/office/drawing/2014/main" id="{FCC26D5C-B23C-A215-F821-B5AC588DFCC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3815" y="4594222"/>
            <a:ext cx="1859357" cy="38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2;p3">
            <a:extLst>
              <a:ext uri="{FF2B5EF4-FFF2-40B4-BE49-F238E27FC236}">
                <a16:creationId xmlns:a16="http://schemas.microsoft.com/office/drawing/2014/main" id="{81DC77A2-162E-B43D-7942-DE15FD7C96D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6356" y="4637960"/>
            <a:ext cx="1859357" cy="3860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18;p2">
            <a:extLst>
              <a:ext uri="{FF2B5EF4-FFF2-40B4-BE49-F238E27FC236}">
                <a16:creationId xmlns:a16="http://schemas.microsoft.com/office/drawing/2014/main" id="{B2C068EE-480F-A039-F389-4DC91E96BAF5}"/>
              </a:ext>
            </a:extLst>
          </p:cNvPr>
          <p:cNvSpPr txBox="1"/>
          <p:nvPr/>
        </p:nvSpPr>
        <p:spPr>
          <a:xfrm>
            <a:off x="1669884" y="38867"/>
            <a:ext cx="5247861" cy="797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</a:pPr>
            <a:r>
              <a:rPr lang="es-CO" sz="3500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Agenda Regulatoria 2023: 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D57A7BD-6A5F-CCF8-001E-6E34D446061E}"/>
              </a:ext>
            </a:extLst>
          </p:cNvPr>
          <p:cNvGraphicFramePr>
            <a:graphicFrameLocks noGrp="1"/>
          </p:cNvGraphicFramePr>
          <p:nvPr/>
        </p:nvGraphicFramePr>
        <p:xfrm>
          <a:off x="1228752" y="848850"/>
          <a:ext cx="7263495" cy="37338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31916">
                  <a:extLst>
                    <a:ext uri="{9D8B030D-6E8A-4147-A177-3AD203B41FA5}">
                      <a16:colId xmlns:a16="http://schemas.microsoft.com/office/drawing/2014/main" val="2391691940"/>
                    </a:ext>
                  </a:extLst>
                </a:gridCol>
                <a:gridCol w="1519416">
                  <a:extLst>
                    <a:ext uri="{9D8B030D-6E8A-4147-A177-3AD203B41FA5}">
                      <a16:colId xmlns:a16="http://schemas.microsoft.com/office/drawing/2014/main" val="3081733074"/>
                    </a:ext>
                  </a:extLst>
                </a:gridCol>
                <a:gridCol w="3764912">
                  <a:extLst>
                    <a:ext uri="{9D8B030D-6E8A-4147-A177-3AD203B41FA5}">
                      <a16:colId xmlns:a16="http://schemas.microsoft.com/office/drawing/2014/main" val="1700039178"/>
                    </a:ext>
                  </a:extLst>
                </a:gridCol>
                <a:gridCol w="1647251">
                  <a:extLst>
                    <a:ext uri="{9D8B030D-6E8A-4147-A177-3AD203B41FA5}">
                      <a16:colId xmlns:a16="http://schemas.microsoft.com/office/drawing/2014/main" val="233215602"/>
                    </a:ext>
                  </a:extLst>
                </a:gridCol>
              </a:tblGrid>
              <a:tr h="168678">
                <a:tc>
                  <a:txBody>
                    <a:bodyPr/>
                    <a:lstStyle/>
                    <a:p>
                      <a:endParaRPr lang="es-CO" sz="11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1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Acto administrativo</a:t>
                      </a:r>
                      <a:endParaRPr lang="es-CO" sz="11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O" sz="11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Objeto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1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Estado</a:t>
                      </a:r>
                      <a:endParaRPr lang="es-CO" sz="11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605568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s-CO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Decreto SDA (DGA) y SDP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326 Decreto 555 de 2021. Por medio del cual se reglamenta la transferencia de los derechos de construcción y desarrollo para la adquisición de suelo de protección en el distrito capital </a:t>
                      </a:r>
                      <a:endParaRPr lang="es-MX" sz="11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 encuentra en ajustes de María Mercedes Maldonado</a:t>
                      </a:r>
                      <a:endParaRPr lang="es-CO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825378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s-CO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 SDA (DGA) / IDIGER Y JBB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114 Decreto 555 de 2021. Por medio del cual se definen los lineamientos para silvicultural preventiva de incendios forestales en el distrito capital </a:t>
                      </a:r>
                      <a:endParaRPr lang="es-MX" sz="11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Está en revisión de DLA</a:t>
                      </a: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 enviará a SSFFS para revisión técnica</a:t>
                      </a:r>
                      <a:endParaRPr lang="es-CO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053053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  <a:endParaRPr lang="es-CO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 SDA (SER)</a:t>
                      </a: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65 Decreto 555 de 2021. Priorización e identificación de cuerpos hídricos respecto de los cuales se debe realizar el acotamiento conforme a lo definido en el Decreto 1076 de 2015 adicionado por el Decreto 2245 de 2017 o la norma que lo modifique o sustituya. </a:t>
                      </a:r>
                      <a:endParaRPr lang="es-MX" sz="11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Pendiente formulación del área técnica (SER)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627658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es-CO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 SDA (SER)</a:t>
                      </a: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65 Decreto 555 de 2021. Acotamiento de quebradas. Quebrada Delicias, Zanjón de la Estrella, Drenaje Afluente 2 quebrada Limas, Quebrada Callejas. Canal Sucre</a:t>
                      </a:r>
                      <a:endParaRPr lang="es-MX" sz="110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Pendiente formulación del área técnica (SER)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915573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s-CO" sz="1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Decreto SDA (SEGAE)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117 Decreto 555 de 2021. Reglamentación disposiciones del Capítulo 3. Ecourbanismo y Construcción sostenible - Nuevo Plan de Ordenamiento Territorial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Pendiente formulación del área técnica (SER)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230324"/>
                  </a:ext>
                </a:extLst>
              </a:tr>
            </a:tbl>
          </a:graphicData>
        </a:graphic>
      </p:graphicFrame>
      <p:pic>
        <p:nvPicPr>
          <p:cNvPr id="9" name="Google Shape;275;p10">
            <a:extLst>
              <a:ext uri="{FF2B5EF4-FFF2-40B4-BE49-F238E27FC236}">
                <a16:creationId xmlns:a16="http://schemas.microsoft.com/office/drawing/2014/main" id="{5DB41173-042E-ECCB-2BD7-D36CA685536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10993" y="497401"/>
            <a:ext cx="1133007" cy="917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7"/>
          <p:cNvPicPr preferRelativeResize="0"/>
          <p:nvPr/>
        </p:nvPicPr>
        <p:blipFill rotWithShape="1">
          <a:blip r:embed="rId3">
            <a:alphaModFix/>
          </a:blip>
          <a:srcRect l="38021" r="38541"/>
          <a:stretch/>
        </p:blipFill>
        <p:spPr>
          <a:xfrm>
            <a:off x="0" y="4396"/>
            <a:ext cx="2143125" cy="5134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3644" y="4143816"/>
            <a:ext cx="1124539" cy="102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7"/>
          <p:cNvPicPr preferRelativeResize="0"/>
          <p:nvPr/>
        </p:nvPicPr>
        <p:blipFill rotWithShape="1">
          <a:blip r:embed="rId5">
            <a:alphaModFix/>
          </a:blip>
          <a:srcRect l="49482" r="7033"/>
          <a:stretch/>
        </p:blipFill>
        <p:spPr>
          <a:xfrm>
            <a:off x="-9371" y="58992"/>
            <a:ext cx="2003629" cy="521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56378" y="4475487"/>
            <a:ext cx="1859357" cy="38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4;p6">
            <a:extLst>
              <a:ext uri="{FF2B5EF4-FFF2-40B4-BE49-F238E27FC236}">
                <a16:creationId xmlns:a16="http://schemas.microsoft.com/office/drawing/2014/main" id="{72683BF7-9347-42E9-87C7-7DF38978394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1933" y="3496548"/>
            <a:ext cx="975255" cy="167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0;p5">
            <a:extLst>
              <a:ext uri="{FF2B5EF4-FFF2-40B4-BE49-F238E27FC236}">
                <a16:creationId xmlns:a16="http://schemas.microsoft.com/office/drawing/2014/main" id="{052581EF-4E00-534B-C08E-FD59E6DE028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64691" y="4640716"/>
            <a:ext cx="1859357" cy="38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43;p4">
            <a:extLst>
              <a:ext uri="{FF2B5EF4-FFF2-40B4-BE49-F238E27FC236}">
                <a16:creationId xmlns:a16="http://schemas.microsoft.com/office/drawing/2014/main" id="{47E42307-F337-7811-6B9F-4F5B8975E39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3815" y="4594222"/>
            <a:ext cx="1859357" cy="38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2;p3">
            <a:extLst>
              <a:ext uri="{FF2B5EF4-FFF2-40B4-BE49-F238E27FC236}">
                <a16:creationId xmlns:a16="http://schemas.microsoft.com/office/drawing/2014/main" id="{7350E8EC-A39B-F365-9164-0529373A512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6356" y="4637960"/>
            <a:ext cx="1859357" cy="3860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8;p2">
            <a:extLst>
              <a:ext uri="{FF2B5EF4-FFF2-40B4-BE49-F238E27FC236}">
                <a16:creationId xmlns:a16="http://schemas.microsoft.com/office/drawing/2014/main" id="{5CDC3C6B-3DA6-C52F-5743-A39D711737BD}"/>
              </a:ext>
            </a:extLst>
          </p:cNvPr>
          <p:cNvSpPr txBox="1"/>
          <p:nvPr/>
        </p:nvSpPr>
        <p:spPr>
          <a:xfrm>
            <a:off x="1669884" y="38867"/>
            <a:ext cx="5247861" cy="797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</a:pPr>
            <a:r>
              <a:rPr lang="es-CO" sz="3500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Agenda Regulatoria 2023: 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006D6146-F008-2153-C79F-559846C6977D}"/>
              </a:ext>
            </a:extLst>
          </p:cNvPr>
          <p:cNvGraphicFramePr>
            <a:graphicFrameLocks noGrp="1"/>
          </p:cNvGraphicFramePr>
          <p:nvPr/>
        </p:nvGraphicFramePr>
        <p:xfrm>
          <a:off x="1228752" y="848850"/>
          <a:ext cx="7263495" cy="26060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44554">
                  <a:extLst>
                    <a:ext uri="{9D8B030D-6E8A-4147-A177-3AD203B41FA5}">
                      <a16:colId xmlns:a16="http://schemas.microsoft.com/office/drawing/2014/main" val="2485614933"/>
                    </a:ext>
                  </a:extLst>
                </a:gridCol>
                <a:gridCol w="2355726">
                  <a:extLst>
                    <a:ext uri="{9D8B030D-6E8A-4147-A177-3AD203B41FA5}">
                      <a16:colId xmlns:a16="http://schemas.microsoft.com/office/drawing/2014/main" val="3081733074"/>
                    </a:ext>
                  </a:extLst>
                </a:gridCol>
                <a:gridCol w="2915964">
                  <a:extLst>
                    <a:ext uri="{9D8B030D-6E8A-4147-A177-3AD203B41FA5}">
                      <a16:colId xmlns:a16="http://schemas.microsoft.com/office/drawing/2014/main" val="1700039178"/>
                    </a:ext>
                  </a:extLst>
                </a:gridCol>
                <a:gridCol w="1647251">
                  <a:extLst>
                    <a:ext uri="{9D8B030D-6E8A-4147-A177-3AD203B41FA5}">
                      <a16:colId xmlns:a16="http://schemas.microsoft.com/office/drawing/2014/main" val="233215602"/>
                    </a:ext>
                  </a:extLst>
                </a:gridCol>
              </a:tblGrid>
              <a:tr h="233638">
                <a:tc>
                  <a:txBody>
                    <a:bodyPr/>
                    <a:lstStyle/>
                    <a:p>
                      <a:endParaRPr lang="es-CO" sz="105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Acto administrativo</a:t>
                      </a:r>
                      <a:endParaRPr lang="es-CO" sz="105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O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Objeto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Estado</a:t>
                      </a:r>
                      <a:endParaRPr lang="es-CO" sz="105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605568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05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 (SDA / IDPYBA)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94 Decreto 555 de 2021. Establecer los estándares de calidad espacial de la Unidad de Cuidado Animal (UCA)</a:t>
                      </a:r>
                      <a:endParaRPr lang="es-MX" sz="105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 se expidió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825378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105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 SDA (DGA)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544 Decreto 555 de 2021. “Por cual se establece el procedimiento para la adquisición de inmuebles para la conformación de áreas protegidas o de la estructura ecológica principal de Bogotá D.C.”</a:t>
                      </a:r>
                      <a:endParaRPr lang="es-MX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 revisión de DLA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053053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 SDA (JBB)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b="0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56 Decreto 555 de 2021. </a:t>
                      </a:r>
                      <a:r>
                        <a:rPr lang="es-MX" sz="1050" b="0" i="0" u="none" strike="noStrike" cap="non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“Lineamientos para el seguimiento de las compensaciones definidas por la ejecución de proyectos, obras o actividades de malla vial arterial en reservas distritales de humedal”</a:t>
                      </a:r>
                      <a:endParaRPr lang="es-MX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 revisión de DLA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627658"/>
                  </a:ext>
                </a:extLst>
              </a:tr>
            </a:tbl>
          </a:graphicData>
        </a:graphic>
      </p:graphicFrame>
      <p:pic>
        <p:nvPicPr>
          <p:cNvPr id="8" name="Google Shape;263;p10">
            <a:extLst>
              <a:ext uri="{FF2B5EF4-FFF2-40B4-BE49-F238E27FC236}">
                <a16:creationId xmlns:a16="http://schemas.microsoft.com/office/drawing/2014/main" id="{FF628BE0-7A96-FBA1-F066-2DD67B1E420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1180" y="3174053"/>
            <a:ext cx="756740" cy="696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E815461-E8FB-7126-D3D8-AB544BB73742}"/>
              </a:ext>
            </a:extLst>
          </p:cNvPr>
          <p:cNvGraphicFramePr>
            <a:graphicFrameLocks noGrp="1"/>
          </p:cNvGraphicFramePr>
          <p:nvPr/>
        </p:nvGraphicFramePr>
        <p:xfrm>
          <a:off x="1188411" y="1680210"/>
          <a:ext cx="6918941" cy="17830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312742">
                  <a:extLst>
                    <a:ext uri="{9D8B030D-6E8A-4147-A177-3AD203B41FA5}">
                      <a16:colId xmlns:a16="http://schemas.microsoft.com/office/drawing/2014/main" val="3081733074"/>
                    </a:ext>
                  </a:extLst>
                </a:gridCol>
                <a:gridCol w="3260912">
                  <a:extLst>
                    <a:ext uri="{9D8B030D-6E8A-4147-A177-3AD203B41FA5}">
                      <a16:colId xmlns:a16="http://schemas.microsoft.com/office/drawing/2014/main" val="1700039178"/>
                    </a:ext>
                  </a:extLst>
                </a:gridCol>
                <a:gridCol w="2345287">
                  <a:extLst>
                    <a:ext uri="{9D8B030D-6E8A-4147-A177-3AD203B41FA5}">
                      <a16:colId xmlns:a16="http://schemas.microsoft.com/office/drawing/2014/main" val="233215602"/>
                    </a:ext>
                  </a:extLst>
                </a:gridCol>
              </a:tblGrid>
              <a:tr h="233638">
                <a:tc>
                  <a:txBody>
                    <a:bodyPr/>
                    <a:lstStyle/>
                    <a:p>
                      <a:r>
                        <a:rPr lang="es-MX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Acto administrativo</a:t>
                      </a:r>
                      <a:endParaRPr lang="es-CO" sz="105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O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Objeto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105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Estado</a:t>
                      </a:r>
                      <a:endParaRPr lang="es-CO" sz="105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605568"/>
                  </a:ext>
                </a:extLst>
              </a:tr>
              <a:tr h="396428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Resolución (IDIGER)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Artículo 115 del Decreto Distrital 555 de 2021 “Por la cual se adoptan los lineamientos, condicionamientos y restricciones que en materia de riesgo de origen tecnológico deben ser tenidos en cuenta para desarrollo, construcción u operación de proyectos urbanísticos o de infraestructura localizados en cercanía a sistemas de transporte de hidrocarburos por los ductos denominados “</a:t>
                      </a:r>
                      <a:r>
                        <a:rPr lang="es-MX" sz="105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Jetducto</a:t>
                      </a: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Puente Aranda – El Dorado” y “Poliducto Mansilla-Puente Aranda”. y se dictan otras disposiciones”</a:t>
                      </a: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Remitido a la SJD sin remisión previa a la SDA</a:t>
                      </a: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MX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5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 remitió informalmente a la DLA en abril</a:t>
                      </a:r>
                      <a:endParaRPr lang="es-CO" sz="105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825378"/>
                  </a:ext>
                </a:extLst>
              </a:tr>
            </a:tbl>
          </a:graphicData>
        </a:graphic>
      </p:graphicFrame>
      <p:sp>
        <p:nvSpPr>
          <p:cNvPr id="3" name="Google Shape;118;p2">
            <a:extLst>
              <a:ext uri="{FF2B5EF4-FFF2-40B4-BE49-F238E27FC236}">
                <a16:creationId xmlns:a16="http://schemas.microsoft.com/office/drawing/2014/main" id="{36051CED-01B1-47A0-D353-6D8333B70F93}"/>
              </a:ext>
            </a:extLst>
          </p:cNvPr>
          <p:cNvSpPr txBox="1"/>
          <p:nvPr/>
        </p:nvSpPr>
        <p:spPr>
          <a:xfrm>
            <a:off x="1710225" y="603644"/>
            <a:ext cx="5247861" cy="797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</a:pPr>
            <a:r>
              <a:rPr lang="es-CO" sz="3500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Otros: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C6A02C-5A2F-3AFF-8059-AF309F1FB20F}"/>
              </a:ext>
            </a:extLst>
          </p:cNvPr>
          <p:cNvSpPr txBox="1"/>
          <p:nvPr/>
        </p:nvSpPr>
        <p:spPr>
          <a:xfrm>
            <a:off x="2099326" y="3543107"/>
            <a:ext cx="446965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1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Acuerdo 257 de 2006. Artículo 103. Naturaleza, objeto y funciones básicas de la Secretaría Distrital de Ambiente</a:t>
            </a:r>
            <a:r>
              <a:rPr lang="es-MX" sz="110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s-MX" sz="110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u. Trazar los lineamientos de conformidad con el plan de desarrollo, el plan de ordenamiento territorial y el plan de gestión ambiental, en las siguientes materias:</a:t>
            </a:r>
          </a:p>
          <a:p>
            <a:r>
              <a:rPr lang="es-MX" sz="110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La elaboración de normas referidas al ordenamiento territorial y las regulaciones en el uso del suelo urbano y rural.</a:t>
            </a:r>
            <a:endParaRPr lang="es-CO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98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37042"/>
          <a:stretch/>
        </p:blipFill>
        <p:spPr>
          <a:xfrm>
            <a:off x="-5311" y="0"/>
            <a:ext cx="2850111" cy="5143500"/>
          </a:xfrm>
          <a:prstGeom prst="rect">
            <a:avLst/>
          </a:prstGeom>
        </p:spPr>
      </p:pic>
      <p:sp>
        <p:nvSpPr>
          <p:cNvPr id="339" name="Google Shape;339;p34"/>
          <p:cNvSpPr/>
          <p:nvPr/>
        </p:nvSpPr>
        <p:spPr>
          <a:xfrm rot="10800000" flipH="1">
            <a:off x="7572375" y="-1858195"/>
            <a:ext cx="2826900" cy="2826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noFill/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66;p36"/>
          <p:cNvSpPr txBox="1">
            <a:spLocks/>
          </p:cNvSpPr>
          <p:nvPr/>
        </p:nvSpPr>
        <p:spPr>
          <a:xfrm>
            <a:off x="4542180" y="48595"/>
            <a:ext cx="3958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  <a:defRPr sz="3500" b="0" i="0" u="none" strike="noStrike" cap="none">
                <a:solidFill>
                  <a:srgbClr val="00B050"/>
                </a:solidFill>
                <a:latin typeface="+mj-lt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algn="r"/>
            <a:r>
              <a:rPr lang="es-CO" b="1" dirty="0">
                <a:latin typeface="Calibri" panose="020F0502020204030204" pitchFamily="34" charset="0"/>
                <a:cs typeface="Calibri" panose="020F0502020204030204" pitchFamily="34" charset="0"/>
              </a:rPr>
              <a:t>Integrantes</a:t>
            </a:r>
          </a:p>
        </p:txBody>
      </p:sp>
      <p:sp>
        <p:nvSpPr>
          <p:cNvPr id="11" name="Google Shape;367;p36"/>
          <p:cNvSpPr txBox="1">
            <a:spLocks/>
          </p:cNvSpPr>
          <p:nvPr/>
        </p:nvSpPr>
        <p:spPr>
          <a:xfrm>
            <a:off x="3073400" y="1075807"/>
            <a:ext cx="5798581" cy="14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1600"/>
              </a:spcAft>
            </a:pPr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Secretaria Distrital de Ambiente, quien lo presidirá.</a:t>
            </a:r>
          </a:p>
          <a:p>
            <a:pPr algn="just">
              <a:spcAft>
                <a:spcPts val="1600"/>
              </a:spcAft>
            </a:pPr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Directora del Jardín Botánico José Celestino Mutis.</a:t>
            </a:r>
          </a:p>
          <a:p>
            <a:pPr algn="just">
              <a:spcAft>
                <a:spcPts val="1600"/>
              </a:spcAft>
            </a:pPr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 del Instituto Distrital de Gestión de Riesgos y Cambio Climático – IDIGER</a:t>
            </a:r>
          </a:p>
          <a:p>
            <a:pPr algn="just">
              <a:spcAft>
                <a:spcPts val="1600"/>
              </a:spcAft>
            </a:pPr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Directora del Instituto Distrital de Protección y Bienestar animal – IDPYBA.</a:t>
            </a:r>
            <a:endParaRPr lang="en-US" sz="1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Gráfico 4">
            <a:extLst>
              <a:ext uri="{FF2B5EF4-FFF2-40B4-BE49-F238E27FC236}">
                <a16:creationId xmlns:a16="http://schemas.microsoft.com/office/drawing/2014/main" id="{09A2279A-7D9E-4D5F-99A4-D450AB4EF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1023" y="4475487"/>
            <a:ext cx="1859357" cy="38609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610361F-9B40-4707-9947-0F92CF87E1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287" y="2421297"/>
            <a:ext cx="2722203" cy="272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81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15"/>
          <p:cNvSpPr/>
          <p:nvPr/>
        </p:nvSpPr>
        <p:spPr>
          <a:xfrm>
            <a:off x="0" y="4138047"/>
            <a:ext cx="9329980" cy="100545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7" name="Google Shape;110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77" y="3844925"/>
            <a:ext cx="9343295" cy="67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1396" y="4621440"/>
            <a:ext cx="1859357" cy="38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109" name="Google Shape;1109;p15"/>
          <p:cNvSpPr txBox="1"/>
          <p:nvPr/>
        </p:nvSpPr>
        <p:spPr>
          <a:xfrm>
            <a:off x="1812758" y="338328"/>
            <a:ext cx="5401858" cy="737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5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Gracias</a:t>
            </a:r>
            <a:endParaRPr dirty="0"/>
          </a:p>
        </p:txBody>
      </p:sp>
      <p:pic>
        <p:nvPicPr>
          <p:cNvPr id="1110" name="Google Shape;111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9296" y="2951772"/>
            <a:ext cx="1781063" cy="163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"/>
          <p:cNvPicPr preferRelativeResize="0"/>
          <p:nvPr/>
        </p:nvPicPr>
        <p:blipFill rotWithShape="1">
          <a:blip r:embed="rId3">
            <a:alphaModFix/>
          </a:blip>
          <a:srcRect b="1942"/>
          <a:stretch/>
        </p:blipFill>
        <p:spPr>
          <a:xfrm>
            <a:off x="0" y="-18540"/>
            <a:ext cx="3000375" cy="516204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"/>
          <p:cNvSpPr txBox="1">
            <a:spLocks noGrp="1"/>
          </p:cNvSpPr>
          <p:nvPr>
            <p:ph type="ctrTitle"/>
          </p:nvPr>
        </p:nvSpPr>
        <p:spPr>
          <a:xfrm>
            <a:off x="3349427" y="833156"/>
            <a:ext cx="5588400" cy="2158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s-CO" sz="3600" b="1" dirty="0">
                <a:solidFill>
                  <a:srgbClr val="00B050"/>
                </a:solidFill>
                <a:latin typeface="Raleway" pitchFamily="2" charset="0"/>
              </a:rPr>
              <a:t>Política Pública Distrital de Acción Climática Bogotá 2050</a:t>
            </a:r>
            <a:endParaRPr sz="3600" b="1" dirty="0">
              <a:solidFill>
                <a:srgbClr val="00B050"/>
              </a:solidFill>
              <a:latin typeface="Raleway" pitchFamily="2" charset="0"/>
            </a:endParaRPr>
          </a:p>
        </p:txBody>
      </p:sp>
      <p:sp>
        <p:nvSpPr>
          <p:cNvPr id="165" name="Google Shape;165;p2"/>
          <p:cNvSpPr txBox="1">
            <a:spLocks noGrp="1"/>
          </p:cNvSpPr>
          <p:nvPr>
            <p:ph type="subTitle" idx="1"/>
          </p:nvPr>
        </p:nvSpPr>
        <p:spPr>
          <a:xfrm>
            <a:off x="3452351" y="3024588"/>
            <a:ext cx="4515325" cy="51000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CO" sz="18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4 de mayo de 2023</a:t>
            </a:r>
            <a:endParaRPr sz="1800" dirty="0"/>
          </a:p>
        </p:txBody>
      </p:sp>
      <p:pic>
        <p:nvPicPr>
          <p:cNvPr id="166" name="Google Shape;16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674" y="-1275374"/>
            <a:ext cx="37890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4566C04-B0C2-516B-26F4-7FA02D1062B1}"/>
              </a:ext>
            </a:extLst>
          </p:cNvPr>
          <p:cNvSpPr txBox="1"/>
          <p:nvPr/>
        </p:nvSpPr>
        <p:spPr>
          <a:xfrm>
            <a:off x="2842591" y="3785338"/>
            <a:ext cx="59550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700" b="1" i="0" dirty="0">
                <a:solidFill>
                  <a:srgbClr val="00B050"/>
                </a:solidFill>
                <a:effectLst/>
                <a:latin typeface="Roboto Slab" panose="020B0604020202020204" pitchFamily="2" charset="0"/>
              </a:rPr>
              <a:t>Comité Sectorial de Gestión y Desempeño de Ambiente</a:t>
            </a:r>
          </a:p>
          <a:p>
            <a:pPr algn="ctr"/>
            <a:endParaRPr lang="es-CO" sz="1700" dirty="0"/>
          </a:p>
        </p:txBody>
      </p:sp>
      <p:grpSp>
        <p:nvGrpSpPr>
          <p:cNvPr id="2" name="Grupo 2">
            <a:extLst>
              <a:ext uri="{FF2B5EF4-FFF2-40B4-BE49-F238E27FC236}">
                <a16:creationId xmlns:a16="http://schemas.microsoft.com/office/drawing/2014/main" id="{C2B9B4CF-5893-C4D1-A05C-D4798688507B}"/>
              </a:ext>
            </a:extLst>
          </p:cNvPr>
          <p:cNvGrpSpPr/>
          <p:nvPr/>
        </p:nvGrpSpPr>
        <p:grpSpPr>
          <a:xfrm>
            <a:off x="3149425" y="4200617"/>
            <a:ext cx="5606192" cy="902032"/>
            <a:chOff x="2358539" y="5649788"/>
            <a:chExt cx="7474922" cy="1202709"/>
          </a:xfrm>
        </p:grpSpPr>
        <p:grpSp>
          <p:nvGrpSpPr>
            <p:cNvPr id="8" name="Grupo 5">
              <a:extLst>
                <a:ext uri="{FF2B5EF4-FFF2-40B4-BE49-F238E27FC236}">
                  <a16:creationId xmlns:a16="http://schemas.microsoft.com/office/drawing/2014/main" id="{21314198-9835-F46A-2EFD-CFF12ACB9549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10" name="Google Shape;99;p14">
                <a:extLst>
                  <a:ext uri="{FF2B5EF4-FFF2-40B4-BE49-F238E27FC236}">
                    <a16:creationId xmlns:a16="http://schemas.microsoft.com/office/drawing/2014/main" id="{7A8F8E6A-87F8-1FDD-0962-DDA072E1704D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Imagen 8">
                <a:extLst>
                  <a:ext uri="{FF2B5EF4-FFF2-40B4-BE49-F238E27FC236}">
                    <a16:creationId xmlns:a16="http://schemas.microsoft.com/office/drawing/2014/main" id="{18581A5C-0451-16EF-FF1A-8818512A7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9" name="Imagen 10">
              <a:extLst>
                <a:ext uri="{FF2B5EF4-FFF2-40B4-BE49-F238E27FC236}">
                  <a16:creationId xmlns:a16="http://schemas.microsoft.com/office/drawing/2014/main" id="{5C5F12CF-BB9A-E403-DE86-75EC0B151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"/>
          <p:cNvSpPr txBox="1">
            <a:spLocks noGrp="1"/>
          </p:cNvSpPr>
          <p:nvPr>
            <p:ph type="title"/>
          </p:nvPr>
        </p:nvSpPr>
        <p:spPr>
          <a:xfrm>
            <a:off x="4103446" y="1626256"/>
            <a:ext cx="556157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CO" sz="1800" b="1" dirty="0">
                <a:latin typeface="Raleway" pitchFamily="2" charset="0"/>
              </a:rPr>
              <a:t>Diagnóstico de la Política Pública</a:t>
            </a:r>
          </a:p>
        </p:txBody>
      </p:sp>
      <p:sp>
        <p:nvSpPr>
          <p:cNvPr id="220" name="Google Shape;220;p7"/>
          <p:cNvSpPr txBox="1">
            <a:spLocks noGrp="1"/>
          </p:cNvSpPr>
          <p:nvPr>
            <p:ph type="title" idx="2"/>
          </p:nvPr>
        </p:nvSpPr>
        <p:spPr>
          <a:xfrm>
            <a:off x="3392821" y="1044419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-CO" dirty="0"/>
              <a:t>1</a:t>
            </a:r>
            <a:endParaRPr dirty="0"/>
          </a:p>
        </p:txBody>
      </p:sp>
      <p:sp>
        <p:nvSpPr>
          <p:cNvPr id="12" name="Subtítulo 11">
            <a:extLst>
              <a:ext uri="{FF2B5EF4-FFF2-40B4-BE49-F238E27FC236}">
                <a16:creationId xmlns:a16="http://schemas.microsoft.com/office/drawing/2014/main" id="{8EEF139C-1CDE-7425-EC26-B4E182F5C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7982" y="1986978"/>
            <a:ext cx="3881859" cy="804487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latin typeface="Raleway" pitchFamily="2" charset="0"/>
              </a:rPr>
              <a:t>Contexto Distrital de Cambio Climático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latin typeface="Raleway" pitchFamily="2" charset="0"/>
              </a:rPr>
              <a:t>Fase de Agenda Pública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latin typeface="Raleway" pitchFamily="2" charset="0"/>
              </a:rPr>
              <a:t>Factores estratégicos</a:t>
            </a:r>
            <a:endParaRPr lang="es-CO" dirty="0">
              <a:latin typeface="Raleway" pitchFamily="2" charset="0"/>
            </a:endParaRPr>
          </a:p>
        </p:txBody>
      </p:sp>
      <p:sp>
        <p:nvSpPr>
          <p:cNvPr id="225" name="Google Shape;225;p7"/>
          <p:cNvSpPr txBox="1">
            <a:spLocks noGrp="1"/>
          </p:cNvSpPr>
          <p:nvPr>
            <p:ph type="title" idx="3"/>
          </p:nvPr>
        </p:nvSpPr>
        <p:spPr>
          <a:xfrm>
            <a:off x="4117485" y="1032018"/>
            <a:ext cx="2150206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CO" sz="1800" b="1" dirty="0">
                <a:latin typeface="Raleway" pitchFamily="2" charset="0"/>
              </a:rPr>
              <a:t>Antecedentes </a:t>
            </a:r>
            <a:endParaRPr sz="1800" b="1" dirty="0">
              <a:latin typeface="Raleway" pitchFamily="2" charset="0"/>
            </a:endParaRPr>
          </a:p>
        </p:txBody>
      </p:sp>
      <p:sp>
        <p:nvSpPr>
          <p:cNvPr id="228" name="Google Shape;228;p7"/>
          <p:cNvSpPr txBox="1">
            <a:spLocks noGrp="1"/>
          </p:cNvSpPr>
          <p:nvPr>
            <p:ph type="title" idx="4"/>
          </p:nvPr>
        </p:nvSpPr>
        <p:spPr>
          <a:xfrm>
            <a:off x="4095037" y="3743931"/>
            <a:ext cx="486438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CO" sz="1800" b="1" dirty="0">
                <a:latin typeface="Raleway" pitchFamily="2" charset="0"/>
              </a:rPr>
              <a:t>Importancia de la Política Pública</a:t>
            </a:r>
            <a:endParaRPr sz="1800" b="1" dirty="0">
              <a:latin typeface="Raleway" pitchFamily="2" charset="0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2717285" y="1635121"/>
            <a:ext cx="98575" cy="98925"/>
          </a:xfrm>
          <a:custGeom>
            <a:avLst/>
            <a:gdLst/>
            <a:ahLst/>
            <a:cxnLst/>
            <a:rect l="l" t="t" r="r" b="b"/>
            <a:pathLst>
              <a:path w="3943" h="3957" extrusionOk="0">
                <a:moveTo>
                  <a:pt x="1972" y="1"/>
                </a:moveTo>
                <a:cubicBezTo>
                  <a:pt x="1382" y="1"/>
                  <a:pt x="908" y="187"/>
                  <a:pt x="534" y="548"/>
                </a:cubicBezTo>
                <a:cubicBezTo>
                  <a:pt x="174" y="922"/>
                  <a:pt x="1" y="1396"/>
                  <a:pt x="1" y="1986"/>
                </a:cubicBezTo>
                <a:cubicBezTo>
                  <a:pt x="1" y="2575"/>
                  <a:pt x="174" y="3051"/>
                  <a:pt x="534" y="3410"/>
                </a:cubicBezTo>
                <a:cubicBezTo>
                  <a:pt x="908" y="3770"/>
                  <a:pt x="1382" y="3956"/>
                  <a:pt x="1972" y="3956"/>
                </a:cubicBezTo>
                <a:cubicBezTo>
                  <a:pt x="2562" y="3956"/>
                  <a:pt x="3037" y="3784"/>
                  <a:pt x="3411" y="3425"/>
                </a:cubicBezTo>
                <a:cubicBezTo>
                  <a:pt x="3770" y="3051"/>
                  <a:pt x="3943" y="2575"/>
                  <a:pt x="3943" y="1986"/>
                </a:cubicBezTo>
                <a:cubicBezTo>
                  <a:pt x="3943" y="1396"/>
                  <a:pt x="3770" y="922"/>
                  <a:pt x="3411" y="548"/>
                </a:cubicBezTo>
                <a:cubicBezTo>
                  <a:pt x="3037" y="187"/>
                  <a:pt x="2562" y="1"/>
                  <a:pt x="1972" y="1"/>
                </a:cubicBezTo>
                <a:close/>
              </a:path>
            </a:pathLst>
          </a:custGeom>
          <a:noFill/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2717110" y="2344596"/>
            <a:ext cx="98950" cy="247075"/>
          </a:xfrm>
          <a:custGeom>
            <a:avLst/>
            <a:gdLst/>
            <a:ahLst/>
            <a:cxnLst/>
            <a:rect l="l" t="t" r="r" b="b"/>
            <a:pathLst>
              <a:path w="3958" h="9883" extrusionOk="0">
                <a:moveTo>
                  <a:pt x="1986" y="0"/>
                </a:moveTo>
                <a:cubicBezTo>
                  <a:pt x="1397" y="0"/>
                  <a:pt x="908" y="187"/>
                  <a:pt x="548" y="547"/>
                </a:cubicBezTo>
                <a:cubicBezTo>
                  <a:pt x="188" y="906"/>
                  <a:pt x="1" y="1381"/>
                  <a:pt x="1" y="1971"/>
                </a:cubicBezTo>
                <a:cubicBezTo>
                  <a:pt x="1" y="2575"/>
                  <a:pt x="188" y="3050"/>
                  <a:pt x="548" y="3395"/>
                </a:cubicBezTo>
                <a:cubicBezTo>
                  <a:pt x="908" y="3754"/>
                  <a:pt x="1397" y="3942"/>
                  <a:pt x="1986" y="3956"/>
                </a:cubicBezTo>
                <a:cubicBezTo>
                  <a:pt x="2577" y="3956"/>
                  <a:pt x="3051" y="3769"/>
                  <a:pt x="3425" y="3409"/>
                </a:cubicBezTo>
                <a:cubicBezTo>
                  <a:pt x="3785" y="3050"/>
                  <a:pt x="3958" y="2575"/>
                  <a:pt x="3958" y="1971"/>
                </a:cubicBezTo>
                <a:cubicBezTo>
                  <a:pt x="3958" y="1381"/>
                  <a:pt x="3785" y="906"/>
                  <a:pt x="3425" y="547"/>
                </a:cubicBezTo>
                <a:cubicBezTo>
                  <a:pt x="3051" y="187"/>
                  <a:pt x="2577" y="0"/>
                  <a:pt x="1986" y="0"/>
                </a:cubicBezTo>
                <a:close/>
                <a:moveTo>
                  <a:pt x="1986" y="5927"/>
                </a:moveTo>
                <a:cubicBezTo>
                  <a:pt x="1397" y="5927"/>
                  <a:pt x="908" y="6114"/>
                  <a:pt x="548" y="6474"/>
                </a:cubicBezTo>
                <a:cubicBezTo>
                  <a:pt x="188" y="6833"/>
                  <a:pt x="1" y="7322"/>
                  <a:pt x="1" y="7913"/>
                </a:cubicBezTo>
                <a:cubicBezTo>
                  <a:pt x="1" y="8502"/>
                  <a:pt x="188" y="8977"/>
                  <a:pt x="548" y="9336"/>
                </a:cubicBezTo>
                <a:cubicBezTo>
                  <a:pt x="908" y="9696"/>
                  <a:pt x="1397" y="9883"/>
                  <a:pt x="1986" y="9883"/>
                </a:cubicBezTo>
                <a:cubicBezTo>
                  <a:pt x="2577" y="9883"/>
                  <a:pt x="3051" y="9710"/>
                  <a:pt x="3425" y="9351"/>
                </a:cubicBezTo>
                <a:cubicBezTo>
                  <a:pt x="3785" y="8977"/>
                  <a:pt x="3958" y="8502"/>
                  <a:pt x="3958" y="7913"/>
                </a:cubicBezTo>
                <a:cubicBezTo>
                  <a:pt x="3958" y="7322"/>
                  <a:pt x="3785" y="6833"/>
                  <a:pt x="3425" y="6474"/>
                </a:cubicBezTo>
                <a:cubicBezTo>
                  <a:pt x="3051" y="6114"/>
                  <a:pt x="2577" y="5927"/>
                  <a:pt x="1986" y="5927"/>
                </a:cubicBezTo>
                <a:close/>
              </a:path>
            </a:pathLst>
          </a:custGeom>
          <a:noFill/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2643022" y="3255584"/>
            <a:ext cx="247125" cy="98925"/>
          </a:xfrm>
          <a:custGeom>
            <a:avLst/>
            <a:gdLst/>
            <a:ahLst/>
            <a:cxnLst/>
            <a:rect l="l" t="t" r="r" b="b"/>
            <a:pathLst>
              <a:path w="9885" h="3957" extrusionOk="0">
                <a:moveTo>
                  <a:pt x="1972" y="0"/>
                </a:moveTo>
                <a:cubicBezTo>
                  <a:pt x="1382" y="0"/>
                  <a:pt x="908" y="173"/>
                  <a:pt x="534" y="533"/>
                </a:cubicBezTo>
                <a:cubicBezTo>
                  <a:pt x="173" y="907"/>
                  <a:pt x="1" y="1381"/>
                  <a:pt x="1" y="1972"/>
                </a:cubicBezTo>
                <a:cubicBezTo>
                  <a:pt x="1" y="2561"/>
                  <a:pt x="173" y="3036"/>
                  <a:pt x="534" y="3395"/>
                </a:cubicBezTo>
                <a:cubicBezTo>
                  <a:pt x="908" y="3756"/>
                  <a:pt x="1382" y="3942"/>
                  <a:pt x="1972" y="3957"/>
                </a:cubicBezTo>
                <a:cubicBezTo>
                  <a:pt x="2561" y="3957"/>
                  <a:pt x="3051" y="3769"/>
                  <a:pt x="3411" y="3410"/>
                </a:cubicBezTo>
                <a:cubicBezTo>
                  <a:pt x="3770" y="3050"/>
                  <a:pt x="3957" y="2561"/>
                  <a:pt x="3957" y="1972"/>
                </a:cubicBezTo>
                <a:cubicBezTo>
                  <a:pt x="3957" y="1381"/>
                  <a:pt x="3770" y="907"/>
                  <a:pt x="3411" y="533"/>
                </a:cubicBezTo>
                <a:cubicBezTo>
                  <a:pt x="3051" y="173"/>
                  <a:pt x="2561" y="0"/>
                  <a:pt x="1972" y="0"/>
                </a:cubicBezTo>
                <a:close/>
                <a:moveTo>
                  <a:pt x="7913" y="0"/>
                </a:moveTo>
                <a:cubicBezTo>
                  <a:pt x="7309" y="0"/>
                  <a:pt x="6835" y="173"/>
                  <a:pt x="6474" y="533"/>
                </a:cubicBezTo>
                <a:cubicBezTo>
                  <a:pt x="6115" y="907"/>
                  <a:pt x="5928" y="1381"/>
                  <a:pt x="5928" y="1972"/>
                </a:cubicBezTo>
                <a:cubicBezTo>
                  <a:pt x="5928" y="2561"/>
                  <a:pt x="6115" y="3036"/>
                  <a:pt x="6474" y="3395"/>
                </a:cubicBezTo>
                <a:cubicBezTo>
                  <a:pt x="6835" y="3756"/>
                  <a:pt x="7309" y="3942"/>
                  <a:pt x="7913" y="3957"/>
                </a:cubicBezTo>
                <a:cubicBezTo>
                  <a:pt x="8503" y="3957"/>
                  <a:pt x="8978" y="3769"/>
                  <a:pt x="9338" y="3410"/>
                </a:cubicBezTo>
                <a:cubicBezTo>
                  <a:pt x="9697" y="3050"/>
                  <a:pt x="9885" y="2561"/>
                  <a:pt x="9885" y="1972"/>
                </a:cubicBezTo>
                <a:cubicBezTo>
                  <a:pt x="9885" y="1381"/>
                  <a:pt x="9697" y="907"/>
                  <a:pt x="9338" y="533"/>
                </a:cubicBezTo>
                <a:cubicBezTo>
                  <a:pt x="8978" y="173"/>
                  <a:pt x="8503" y="0"/>
                  <a:pt x="7913" y="0"/>
                </a:cubicBezTo>
                <a:close/>
              </a:path>
            </a:pathLst>
          </a:custGeom>
          <a:noFill/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7"/>
          <p:cNvSpPr/>
          <p:nvPr/>
        </p:nvSpPr>
        <p:spPr>
          <a:xfrm>
            <a:off x="2642860" y="3911521"/>
            <a:ext cx="247450" cy="247475"/>
          </a:xfrm>
          <a:custGeom>
            <a:avLst/>
            <a:gdLst/>
            <a:ahLst/>
            <a:cxnLst/>
            <a:rect l="l" t="t" r="r" b="b"/>
            <a:pathLst>
              <a:path w="9898" h="9899" extrusionOk="0">
                <a:moveTo>
                  <a:pt x="1985" y="1"/>
                </a:moveTo>
                <a:cubicBezTo>
                  <a:pt x="1396" y="1"/>
                  <a:pt x="907" y="187"/>
                  <a:pt x="547" y="548"/>
                </a:cubicBezTo>
                <a:cubicBezTo>
                  <a:pt x="188" y="922"/>
                  <a:pt x="0" y="1396"/>
                  <a:pt x="0" y="1986"/>
                </a:cubicBezTo>
                <a:cubicBezTo>
                  <a:pt x="0" y="2575"/>
                  <a:pt x="188" y="3051"/>
                  <a:pt x="547" y="3410"/>
                </a:cubicBezTo>
                <a:cubicBezTo>
                  <a:pt x="907" y="3770"/>
                  <a:pt x="1396" y="3956"/>
                  <a:pt x="1985" y="3956"/>
                </a:cubicBezTo>
                <a:cubicBezTo>
                  <a:pt x="2576" y="3956"/>
                  <a:pt x="3050" y="3784"/>
                  <a:pt x="3410" y="3425"/>
                </a:cubicBezTo>
                <a:cubicBezTo>
                  <a:pt x="3784" y="3051"/>
                  <a:pt x="3957" y="2575"/>
                  <a:pt x="3957" y="1986"/>
                </a:cubicBezTo>
                <a:cubicBezTo>
                  <a:pt x="3957" y="1396"/>
                  <a:pt x="3784" y="922"/>
                  <a:pt x="3410" y="548"/>
                </a:cubicBezTo>
                <a:cubicBezTo>
                  <a:pt x="3050" y="187"/>
                  <a:pt x="2576" y="1"/>
                  <a:pt x="1985" y="1"/>
                </a:cubicBezTo>
                <a:close/>
                <a:moveTo>
                  <a:pt x="7912" y="1"/>
                </a:moveTo>
                <a:cubicBezTo>
                  <a:pt x="7323" y="1"/>
                  <a:pt x="6848" y="187"/>
                  <a:pt x="6489" y="548"/>
                </a:cubicBezTo>
                <a:cubicBezTo>
                  <a:pt x="6115" y="922"/>
                  <a:pt x="5942" y="1396"/>
                  <a:pt x="5942" y="1986"/>
                </a:cubicBezTo>
                <a:cubicBezTo>
                  <a:pt x="5942" y="2575"/>
                  <a:pt x="6115" y="3051"/>
                  <a:pt x="6489" y="3410"/>
                </a:cubicBezTo>
                <a:cubicBezTo>
                  <a:pt x="6848" y="3770"/>
                  <a:pt x="7323" y="3956"/>
                  <a:pt x="7912" y="3956"/>
                </a:cubicBezTo>
                <a:cubicBezTo>
                  <a:pt x="8503" y="3956"/>
                  <a:pt x="8992" y="3784"/>
                  <a:pt x="9351" y="3425"/>
                </a:cubicBezTo>
                <a:cubicBezTo>
                  <a:pt x="9711" y="3051"/>
                  <a:pt x="9898" y="2575"/>
                  <a:pt x="9898" y="1986"/>
                </a:cubicBezTo>
                <a:cubicBezTo>
                  <a:pt x="9898" y="1396"/>
                  <a:pt x="9711" y="922"/>
                  <a:pt x="9351" y="548"/>
                </a:cubicBezTo>
                <a:cubicBezTo>
                  <a:pt x="8992" y="187"/>
                  <a:pt x="8503" y="1"/>
                  <a:pt x="7912" y="1"/>
                </a:cubicBezTo>
                <a:close/>
                <a:moveTo>
                  <a:pt x="7912" y="5942"/>
                </a:moveTo>
                <a:cubicBezTo>
                  <a:pt x="7323" y="5942"/>
                  <a:pt x="6848" y="6129"/>
                  <a:pt x="6489" y="6488"/>
                </a:cubicBezTo>
                <a:cubicBezTo>
                  <a:pt x="6115" y="6849"/>
                  <a:pt x="5942" y="7323"/>
                  <a:pt x="5942" y="7913"/>
                </a:cubicBezTo>
                <a:cubicBezTo>
                  <a:pt x="5942" y="8517"/>
                  <a:pt x="6115" y="8992"/>
                  <a:pt x="6489" y="9337"/>
                </a:cubicBezTo>
                <a:cubicBezTo>
                  <a:pt x="6848" y="9697"/>
                  <a:pt x="7323" y="9884"/>
                  <a:pt x="7912" y="9899"/>
                </a:cubicBezTo>
                <a:cubicBezTo>
                  <a:pt x="8503" y="9899"/>
                  <a:pt x="8992" y="9711"/>
                  <a:pt x="9351" y="9352"/>
                </a:cubicBezTo>
                <a:cubicBezTo>
                  <a:pt x="9711" y="8992"/>
                  <a:pt x="9898" y="8517"/>
                  <a:pt x="9898" y="7913"/>
                </a:cubicBezTo>
                <a:cubicBezTo>
                  <a:pt x="9898" y="7323"/>
                  <a:pt x="9711" y="6849"/>
                  <a:pt x="9351" y="6488"/>
                </a:cubicBezTo>
                <a:cubicBezTo>
                  <a:pt x="8992" y="6129"/>
                  <a:pt x="8503" y="5942"/>
                  <a:pt x="7912" y="5942"/>
                </a:cubicBezTo>
                <a:close/>
              </a:path>
            </a:pathLst>
          </a:custGeom>
          <a:noFill/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8017" y="3496548"/>
            <a:ext cx="975255" cy="167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73;p3">
            <a:extLst>
              <a:ext uri="{FF2B5EF4-FFF2-40B4-BE49-F238E27FC236}">
                <a16:creationId xmlns:a16="http://schemas.microsoft.com/office/drawing/2014/main" id="{4D7131C3-397E-4548-4750-E27B64EF782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8368" r="37042"/>
          <a:stretch/>
        </p:blipFill>
        <p:spPr>
          <a:xfrm>
            <a:off x="-2899" y="0"/>
            <a:ext cx="294442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78;p3">
            <a:extLst>
              <a:ext uri="{FF2B5EF4-FFF2-40B4-BE49-F238E27FC236}">
                <a16:creationId xmlns:a16="http://schemas.microsoft.com/office/drawing/2014/main" id="{3F6C043C-9245-B9C6-FE48-0368C396166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6794" y="2879054"/>
            <a:ext cx="2349324" cy="226181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86;p4">
            <a:extLst>
              <a:ext uri="{FF2B5EF4-FFF2-40B4-BE49-F238E27FC236}">
                <a16:creationId xmlns:a16="http://schemas.microsoft.com/office/drawing/2014/main" id="{A0CD5BBA-03FC-B7AE-AF16-2EB1AC421A48}"/>
              </a:ext>
            </a:extLst>
          </p:cNvPr>
          <p:cNvSpPr txBox="1">
            <a:spLocks/>
          </p:cNvSpPr>
          <p:nvPr/>
        </p:nvSpPr>
        <p:spPr>
          <a:xfrm>
            <a:off x="3088261" y="110410"/>
            <a:ext cx="592366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algn="ctr">
              <a:buSzPts val="3600"/>
            </a:pPr>
            <a:r>
              <a:rPr lang="es-CO" sz="3500" b="1" dirty="0">
                <a:latin typeface="Raleway" pitchFamily="2" charset="0"/>
              </a:rPr>
              <a:t>Contenido</a:t>
            </a:r>
          </a:p>
        </p:txBody>
      </p:sp>
      <p:sp>
        <p:nvSpPr>
          <p:cNvPr id="30" name="Google Shape;228;p7">
            <a:extLst>
              <a:ext uri="{FF2B5EF4-FFF2-40B4-BE49-F238E27FC236}">
                <a16:creationId xmlns:a16="http://schemas.microsoft.com/office/drawing/2014/main" id="{3520F525-9886-F400-772E-EBC289079EBB}"/>
              </a:ext>
            </a:extLst>
          </p:cNvPr>
          <p:cNvSpPr txBox="1">
            <a:spLocks/>
          </p:cNvSpPr>
          <p:nvPr/>
        </p:nvSpPr>
        <p:spPr>
          <a:xfrm>
            <a:off x="4117485" y="2788477"/>
            <a:ext cx="497556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CO" sz="1800" b="1" dirty="0">
                <a:latin typeface="Raleway" pitchFamily="2" charset="0"/>
              </a:rPr>
              <a:t>Formulación de la Política Pública </a:t>
            </a:r>
          </a:p>
        </p:txBody>
      </p:sp>
      <p:sp>
        <p:nvSpPr>
          <p:cNvPr id="31" name="Subtítulo 11">
            <a:extLst>
              <a:ext uri="{FF2B5EF4-FFF2-40B4-BE49-F238E27FC236}">
                <a16:creationId xmlns:a16="http://schemas.microsoft.com/office/drawing/2014/main" id="{A39108AA-1AB9-7F77-185B-1821690C150F}"/>
              </a:ext>
            </a:extLst>
          </p:cNvPr>
          <p:cNvSpPr txBox="1">
            <a:spLocks/>
          </p:cNvSpPr>
          <p:nvPr/>
        </p:nvSpPr>
        <p:spPr>
          <a:xfrm>
            <a:off x="3977982" y="3187130"/>
            <a:ext cx="3881859" cy="80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latin typeface="Raleway" pitchFamily="2" charset="0"/>
              </a:rPr>
              <a:t>Objetivos, resultados y productos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latin typeface="Raleway" pitchFamily="2" charset="0"/>
              </a:rPr>
              <a:t>Resumen general de costos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dirty="0">
                <a:latin typeface="Raleway" pitchFamily="2" charset="0"/>
              </a:rPr>
              <a:t>Seguimiento y evaluación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CO" dirty="0">
              <a:latin typeface="Raleway" pitchFamily="2" charset="0"/>
            </a:endParaRPr>
          </a:p>
        </p:txBody>
      </p:sp>
      <p:sp>
        <p:nvSpPr>
          <p:cNvPr id="34" name="Google Shape;220;p7">
            <a:extLst>
              <a:ext uri="{FF2B5EF4-FFF2-40B4-BE49-F238E27FC236}">
                <a16:creationId xmlns:a16="http://schemas.microsoft.com/office/drawing/2014/main" id="{90CCD5EE-226C-2AE3-1981-46AB117B2B39}"/>
              </a:ext>
            </a:extLst>
          </p:cNvPr>
          <p:cNvSpPr txBox="1">
            <a:spLocks/>
          </p:cNvSpPr>
          <p:nvPr/>
        </p:nvSpPr>
        <p:spPr>
          <a:xfrm>
            <a:off x="3398016" y="1683641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CO" dirty="0"/>
              <a:t>2</a:t>
            </a:r>
          </a:p>
        </p:txBody>
      </p:sp>
      <p:sp>
        <p:nvSpPr>
          <p:cNvPr id="39" name="Google Shape;220;p7">
            <a:extLst>
              <a:ext uri="{FF2B5EF4-FFF2-40B4-BE49-F238E27FC236}">
                <a16:creationId xmlns:a16="http://schemas.microsoft.com/office/drawing/2014/main" id="{28DAF9E6-6E82-49CF-8C96-3C3E58AE4A36}"/>
              </a:ext>
            </a:extLst>
          </p:cNvPr>
          <p:cNvSpPr txBox="1">
            <a:spLocks/>
          </p:cNvSpPr>
          <p:nvPr/>
        </p:nvSpPr>
        <p:spPr>
          <a:xfrm>
            <a:off x="3392603" y="2832981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CO" dirty="0"/>
              <a:t>3</a:t>
            </a:r>
          </a:p>
        </p:txBody>
      </p:sp>
      <p:sp>
        <p:nvSpPr>
          <p:cNvPr id="42" name="Google Shape;220;p7">
            <a:extLst>
              <a:ext uri="{FF2B5EF4-FFF2-40B4-BE49-F238E27FC236}">
                <a16:creationId xmlns:a16="http://schemas.microsoft.com/office/drawing/2014/main" id="{B2458EB8-971C-23A5-F8C4-6F417E27C14D}"/>
              </a:ext>
            </a:extLst>
          </p:cNvPr>
          <p:cNvSpPr txBox="1">
            <a:spLocks/>
          </p:cNvSpPr>
          <p:nvPr/>
        </p:nvSpPr>
        <p:spPr>
          <a:xfrm>
            <a:off x="3426194" y="3791410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CO" dirty="0"/>
              <a:t>4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D7B9CAB-A679-EBA5-590C-C971D1A03D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4"/>
          <a:stretch/>
        </p:blipFill>
        <p:spPr>
          <a:xfrm>
            <a:off x="-16951" y="368715"/>
            <a:ext cx="1621087" cy="4438650"/>
          </a:xfrm>
          <a:prstGeom prst="rect">
            <a:avLst/>
          </a:prstGeom>
        </p:spPr>
      </p:pic>
      <p:grpSp>
        <p:nvGrpSpPr>
          <p:cNvPr id="5" name="Grupo 2">
            <a:extLst>
              <a:ext uri="{FF2B5EF4-FFF2-40B4-BE49-F238E27FC236}">
                <a16:creationId xmlns:a16="http://schemas.microsoft.com/office/drawing/2014/main" id="{E01B1C7B-2BF2-59AF-4F40-6C94E8B89F22}"/>
              </a:ext>
            </a:extLst>
          </p:cNvPr>
          <p:cNvGrpSpPr/>
          <p:nvPr/>
        </p:nvGrpSpPr>
        <p:grpSpPr>
          <a:xfrm>
            <a:off x="3246995" y="4207900"/>
            <a:ext cx="5606192" cy="902032"/>
            <a:chOff x="2358539" y="5649788"/>
            <a:chExt cx="7474922" cy="1202709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7697057A-D54D-7436-4C9B-27ED76321ECD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8" name="Google Shape;99;p14">
                <a:extLst>
                  <a:ext uri="{FF2B5EF4-FFF2-40B4-BE49-F238E27FC236}">
                    <a16:creationId xmlns:a16="http://schemas.microsoft.com/office/drawing/2014/main" id="{E7E431F5-B1B9-6933-22D4-21F1CEF0AEE5}"/>
                  </a:ext>
                </a:extLst>
              </p:cNvPr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71C141FA-F87D-D735-21E2-D3661B52B0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7" name="Imagen 10">
              <a:extLst>
                <a:ext uri="{FF2B5EF4-FFF2-40B4-BE49-F238E27FC236}">
                  <a16:creationId xmlns:a16="http://schemas.microsoft.com/office/drawing/2014/main" id="{99968584-A3DE-D73E-E449-326B30C6F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4036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79BCA2C6-7D34-78F1-778A-32B0AEFF5547}"/>
              </a:ext>
            </a:extLst>
          </p:cNvPr>
          <p:cNvGrpSpPr/>
          <p:nvPr/>
        </p:nvGrpSpPr>
        <p:grpSpPr>
          <a:xfrm>
            <a:off x="1348865" y="-116085"/>
            <a:ext cx="7646277" cy="841800"/>
            <a:chOff x="1626441" y="-137081"/>
            <a:chExt cx="7646277" cy="841800"/>
          </a:xfrm>
        </p:grpSpPr>
        <p:sp>
          <p:nvSpPr>
            <p:cNvPr id="12" name="Google Shape;186;p4">
              <a:extLst>
                <a:ext uri="{FF2B5EF4-FFF2-40B4-BE49-F238E27FC236}">
                  <a16:creationId xmlns:a16="http://schemas.microsoft.com/office/drawing/2014/main" id="{1F0B2791-F4D9-EFB2-60C4-3C467CCD5D5F}"/>
                </a:ext>
              </a:extLst>
            </p:cNvPr>
            <p:cNvSpPr txBox="1">
              <a:spLocks/>
            </p:cNvSpPr>
            <p:nvPr/>
          </p:nvSpPr>
          <p:spPr>
            <a:xfrm>
              <a:off x="1626441" y="-137081"/>
              <a:ext cx="7646277" cy="84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Viga"/>
                <a:buNone/>
                <a:defRPr sz="2400" b="0" i="0" u="none" strike="noStrike" cap="none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Fira Sans Extra Condensed"/>
                <a:buNone/>
                <a:defRPr sz="2400" b="1" i="0" u="none" strike="noStrike" cap="non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Fira Sans Extra Condensed"/>
                <a:buNone/>
                <a:defRPr sz="2400" b="1" i="0" u="none" strike="noStrike" cap="non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Fira Sans Extra Condensed"/>
                <a:buNone/>
                <a:defRPr sz="2400" b="1" i="0" u="none" strike="noStrike" cap="non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Fira Sans Extra Condensed"/>
                <a:buNone/>
                <a:defRPr sz="2400" b="1" i="0" u="none" strike="noStrike" cap="non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Fira Sans Extra Condensed"/>
                <a:buNone/>
                <a:defRPr sz="2400" b="1" i="0" u="none" strike="noStrike" cap="non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Fira Sans Extra Condensed"/>
                <a:buNone/>
                <a:defRPr sz="2400" b="1" i="0" u="none" strike="noStrike" cap="non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Fira Sans Extra Condensed"/>
                <a:buNone/>
                <a:defRPr sz="2400" b="1" i="0" u="none" strike="noStrike" cap="non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Fira Sans Extra Condensed"/>
                <a:buNone/>
                <a:defRPr sz="2400" b="1" i="0" u="none" strike="noStrike" cap="non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lvl9pPr>
            </a:lstStyle>
            <a:p>
              <a:pPr algn="ctr">
                <a:buSzPts val="3600"/>
              </a:pPr>
              <a:r>
                <a:rPr lang="es-CO" sz="2800" b="1" dirty="0">
                  <a:latin typeface="Raleway" pitchFamily="2" charset="0"/>
                </a:rPr>
                <a:t>Antecedentes</a:t>
              </a:r>
            </a:p>
          </p:txBody>
        </p:sp>
        <p:sp>
          <p:nvSpPr>
            <p:cNvPr id="13" name="Google Shape;220;p7">
              <a:extLst>
                <a:ext uri="{FF2B5EF4-FFF2-40B4-BE49-F238E27FC236}">
                  <a16:creationId xmlns:a16="http://schemas.microsoft.com/office/drawing/2014/main" id="{EDC93156-1952-C9CD-65FE-10DA1444ABFF}"/>
                </a:ext>
              </a:extLst>
            </p:cNvPr>
            <p:cNvSpPr txBox="1">
              <a:spLocks/>
            </p:cNvSpPr>
            <p:nvPr/>
          </p:nvSpPr>
          <p:spPr>
            <a:xfrm>
              <a:off x="3289381" y="196107"/>
              <a:ext cx="702434" cy="415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Viga"/>
                <a:buNone/>
                <a:defRPr sz="3000" b="0" i="0" u="none" strike="noStrike" cap="none">
                  <a:solidFill>
                    <a:srgbClr val="00B050"/>
                  </a:solidFill>
                  <a:latin typeface="Viga"/>
                  <a:ea typeface="Viga"/>
                  <a:cs typeface="Viga"/>
                  <a:sym typeface="Vig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Fira Sans Extra Condensed"/>
                <a:buNone/>
                <a:defRPr sz="3000" b="1" i="0" u="none" strike="noStrike" cap="non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Fira Sans Extra Condensed"/>
                <a:buNone/>
                <a:defRPr sz="3000" b="1" i="0" u="none" strike="noStrike" cap="non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Fira Sans Extra Condensed"/>
                <a:buNone/>
                <a:defRPr sz="3000" b="1" i="0" u="none" strike="noStrike" cap="non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Fira Sans Extra Condensed"/>
                <a:buNone/>
                <a:defRPr sz="3000" b="1" i="0" u="none" strike="noStrike" cap="non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Fira Sans Extra Condensed"/>
                <a:buNone/>
                <a:defRPr sz="3000" b="1" i="0" u="none" strike="noStrike" cap="non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Fira Sans Extra Condensed"/>
                <a:buNone/>
                <a:defRPr sz="3000" b="1" i="0" u="none" strike="noStrike" cap="non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Fira Sans Extra Condensed"/>
                <a:buNone/>
                <a:defRPr sz="3000" b="1" i="0" u="none" strike="noStrike" cap="non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Fira Sans Extra Condensed"/>
                <a:buNone/>
                <a:defRPr sz="3000" b="1" i="0" u="none" strike="noStrike" cap="non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defRPr>
              </a:lvl9pPr>
            </a:lstStyle>
            <a:p>
              <a:r>
                <a:rPr lang="es-CO" dirty="0"/>
                <a:t>1</a:t>
              </a: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6C1E3A3E-CFF3-4C29-6ADE-2E72BDB49A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2" t="2202" r="-924" b="-2202"/>
          <a:stretch/>
        </p:blipFill>
        <p:spPr>
          <a:xfrm>
            <a:off x="-1" y="-31173"/>
            <a:ext cx="1647770" cy="4899274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A3C5FF9-B206-A9BB-2D8F-40CB59232B69}"/>
              </a:ext>
            </a:extLst>
          </p:cNvPr>
          <p:cNvSpPr txBox="1"/>
          <p:nvPr/>
        </p:nvSpPr>
        <p:spPr>
          <a:xfrm>
            <a:off x="1992931" y="885681"/>
            <a:ext cx="6858970" cy="1384995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42BA9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2000 - 2016: 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Primera, Segunda y Tercera Comunicación Nacional de Cambio Climático.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2017 - 2018: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Política Nacional de Cambio Climático; </a:t>
            </a:r>
            <a:r>
              <a:rPr kumimoji="0" lang="es-E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Ley 1844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por la cual se aprueba el Acuerdo de Paris y </a:t>
            </a:r>
            <a:r>
              <a:rPr kumimoji="0" lang="es-E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Ley 1931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, establece directrices para la gestión del cambio climático.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2021: </a:t>
            </a:r>
            <a:r>
              <a:rPr kumimoji="0" lang="es-E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Ley 2169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, impulsa el desarrollo bajo en carbono del país, establece metas y medidas mínimas en materia de carbono neutralidad y resiliencia climática.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D2DB52A-A508-D264-FC8C-E878ADEE8C2F}"/>
              </a:ext>
            </a:extLst>
          </p:cNvPr>
          <p:cNvSpPr txBox="1"/>
          <p:nvPr/>
        </p:nvSpPr>
        <p:spPr>
          <a:xfrm>
            <a:off x="1992931" y="2363599"/>
            <a:ext cx="6858970" cy="1754326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42BA9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2018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: </a:t>
            </a:r>
            <a:r>
              <a:rPr kumimoji="0" lang="es-E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Decreto Distrital 837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, adopta el Plan Distrital de Gestión del Riesgo de Desastres y del Cambio Climático para Bogotá D.C., 2018-2030.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2020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: </a:t>
            </a:r>
            <a:r>
              <a:rPr kumimoji="0" lang="es-CO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Plan Distrital de Desarrollo 2020-2024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, meta 198 “Articular, consolidar e implementar el Plan de Acción Climática de Bogotá D.C. 2020-2050” y </a:t>
            </a:r>
            <a:r>
              <a:rPr kumimoji="0" lang="es-E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Acuerdo 790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, declara la emergencia climática en Bogotá D.C</a:t>
            </a:r>
            <a:r>
              <a:rPr kumimoji="0" lang="es-C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2021: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Acuerdo 811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, impulsa acciones para enfrentar la emergencia climática y el cumplimiento de los objetivos de descarbonización en Bogotá D.C. y </a:t>
            </a:r>
            <a:r>
              <a:rPr kumimoji="0" lang="es-E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Decreto Distrital 555 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-revisión del POT. </a:t>
            </a:r>
            <a:endParaRPr kumimoji="0" lang="es-C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grpSp>
        <p:nvGrpSpPr>
          <p:cNvPr id="2" name="Grupo 2">
            <a:extLst>
              <a:ext uri="{FF2B5EF4-FFF2-40B4-BE49-F238E27FC236}">
                <a16:creationId xmlns:a16="http://schemas.microsoft.com/office/drawing/2014/main" id="{3FD8CB29-23F1-302A-CD5F-F225DC8870E1}"/>
              </a:ext>
            </a:extLst>
          </p:cNvPr>
          <p:cNvGrpSpPr/>
          <p:nvPr/>
        </p:nvGrpSpPr>
        <p:grpSpPr>
          <a:xfrm>
            <a:off x="1768904" y="4237341"/>
            <a:ext cx="5606192" cy="902032"/>
            <a:chOff x="2358539" y="5649788"/>
            <a:chExt cx="7474922" cy="1202709"/>
          </a:xfrm>
        </p:grpSpPr>
        <p:grpSp>
          <p:nvGrpSpPr>
            <p:cNvPr id="3" name="Grupo 5">
              <a:extLst>
                <a:ext uri="{FF2B5EF4-FFF2-40B4-BE49-F238E27FC236}">
                  <a16:creationId xmlns:a16="http://schemas.microsoft.com/office/drawing/2014/main" id="{EC2EFB70-7CB0-9E9C-4047-5AF6A1F93ED1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5" name="Google Shape;99;p14">
                <a:extLst>
                  <a:ext uri="{FF2B5EF4-FFF2-40B4-BE49-F238E27FC236}">
                    <a16:creationId xmlns:a16="http://schemas.microsoft.com/office/drawing/2014/main" id="{53B3768A-BBC6-58F5-70B1-3426D00B4254}"/>
                  </a:ext>
                </a:extLst>
              </p:cNvPr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Imagen 8">
                <a:extLst>
                  <a:ext uri="{FF2B5EF4-FFF2-40B4-BE49-F238E27FC236}">
                    <a16:creationId xmlns:a16="http://schemas.microsoft.com/office/drawing/2014/main" id="{BD427E73-81EF-4EB3-7F4F-DC4D450E3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4" name="Imagen 10">
              <a:extLst>
                <a:ext uri="{FF2B5EF4-FFF2-40B4-BE49-F238E27FC236}">
                  <a16:creationId xmlns:a16="http://schemas.microsoft.com/office/drawing/2014/main" id="{131EE8FE-18CD-6410-3568-D3EB85327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5640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2BF28E2-3257-4D69-95E8-0F43929119C3}"/>
              </a:ext>
            </a:extLst>
          </p:cNvPr>
          <p:cNvSpPr txBox="1">
            <a:spLocks/>
          </p:cNvSpPr>
          <p:nvPr/>
        </p:nvSpPr>
        <p:spPr>
          <a:xfrm>
            <a:off x="881070" y="439349"/>
            <a:ext cx="7381860" cy="457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100" b="1" dirty="0">
                <a:solidFill>
                  <a:schemeClr val="tx2">
                    <a:lumMod val="50000"/>
                  </a:schemeClr>
                </a:solidFill>
                <a:latin typeface="Raleway" pitchFamily="2" charset="77"/>
              </a:rPr>
              <a:t>Evaluación de Riesgos Climáticos (ERC)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216DD58-CE10-4DA4-BE1F-2A69690549D4}"/>
              </a:ext>
            </a:extLst>
          </p:cNvPr>
          <p:cNvSpPr/>
          <p:nvPr/>
        </p:nvSpPr>
        <p:spPr>
          <a:xfrm>
            <a:off x="435078" y="979947"/>
            <a:ext cx="8273845" cy="92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O" sz="1050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  <a:ea typeface="Calibri" panose="020F0502020204030204" pitchFamily="34" charset="0"/>
                <a:cs typeface="Segoe UI" panose="020B0502040204020203" pitchFamily="34" charset="0"/>
              </a:rPr>
              <a:t>La ERC permite </a:t>
            </a:r>
            <a:r>
              <a:rPr lang="es-CO" sz="1050" b="1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  <a:ea typeface="Calibri" panose="020F0502020204030204" pitchFamily="34" charset="0"/>
                <a:cs typeface="Segoe UI" panose="020B0502040204020203" pitchFamily="34" charset="0"/>
              </a:rPr>
              <a:t>identificar y evaluar </a:t>
            </a:r>
            <a:r>
              <a:rPr lang="es-CO" sz="1050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  <a:ea typeface="Calibri" panose="020F0502020204030204" pitchFamily="34" charset="0"/>
                <a:cs typeface="Segoe UI" panose="020B0502040204020203" pitchFamily="34" charset="0"/>
              </a:rPr>
              <a:t>los</a:t>
            </a:r>
            <a:r>
              <a:rPr lang="es-CO" sz="1050" b="1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  <a:ea typeface="Calibri" panose="020F0502020204030204" pitchFamily="34" charset="0"/>
                <a:cs typeface="Segoe UI" panose="020B0502040204020203" pitchFamily="34" charset="0"/>
              </a:rPr>
              <a:t> riesgos climáticos</a:t>
            </a:r>
            <a:r>
              <a:rPr lang="es-CO" sz="1050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  <a:ea typeface="Calibri" panose="020F0502020204030204" pitchFamily="34" charset="0"/>
                <a:cs typeface="Segoe UI" panose="020B0502040204020203" pitchFamily="34" charset="0"/>
              </a:rPr>
              <a:t> actuales y futuros asociados a las amenazas climáticas que se presentan en Bogotá.</a:t>
            </a: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O" sz="1050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  <a:ea typeface="Calibri" panose="020F0502020204030204" pitchFamily="34" charset="0"/>
                <a:cs typeface="Segoe UI" panose="020B0502040204020203" pitchFamily="34" charset="0"/>
              </a:rPr>
              <a:t>Estima el riesgo climático a partir del </a:t>
            </a:r>
            <a:r>
              <a:rPr lang="es-CO" sz="1050" b="1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  <a:ea typeface="Calibri" panose="020F0502020204030204" pitchFamily="34" charset="0"/>
                <a:cs typeface="Segoe UI" panose="020B0502040204020203" pitchFamily="34" charset="0"/>
              </a:rPr>
              <a:t>Índice de Riesgo para Adaptación ante Escenarios de Cambio Climático </a:t>
            </a:r>
            <a:r>
              <a:rPr lang="es-CO" sz="1050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  <a:ea typeface="Calibri" panose="020F0502020204030204" pitchFamily="34" charset="0"/>
                <a:cs typeface="Segoe UI" panose="020B0502040204020203" pitchFamily="34" charset="0"/>
              </a:rPr>
              <a:t>(IRC), </a:t>
            </a:r>
          </a:p>
          <a:p>
            <a:pPr marL="214313" indent="-214313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O" sz="1050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  <a:ea typeface="Calibri" panose="020F0502020204030204" pitchFamily="34" charset="0"/>
                <a:cs typeface="Segoe UI" panose="020B0502040204020203" pitchFamily="34" charset="0"/>
              </a:rPr>
              <a:t>Considera el cambio proyectado en las variables de temperatura y precipitación a 2040 en varios escenarios: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B15E0D4-F6A8-4C20-A0CD-88BF1BB7B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16"/>
          <a:stretch/>
        </p:blipFill>
        <p:spPr>
          <a:xfrm>
            <a:off x="1623020" y="1972050"/>
            <a:ext cx="5897961" cy="1894239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1768904" y="4237341"/>
            <a:ext cx="5606192" cy="902032"/>
            <a:chOff x="2358539" y="5649788"/>
            <a:chExt cx="7474922" cy="1202709"/>
          </a:xfrm>
        </p:grpSpPr>
        <p:grpSp>
          <p:nvGrpSpPr>
            <p:cNvPr id="6" name="Grupo 5"/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7" name="Google Shape;99;p14">
                <a:extLst>
                  <a:ext uri="{FF2B5EF4-FFF2-40B4-BE49-F238E27FC236}">
                    <a16:creationId xmlns:a16="http://schemas.microsoft.com/office/drawing/2014/main" id="{1A69E508-7E38-BD42-BB97-3C4950EF43A7}"/>
                  </a:ext>
                </a:extLst>
              </p:cNvPr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  <p:sp>
        <p:nvSpPr>
          <p:cNvPr id="2" name="Google Shape;186;p4">
            <a:extLst>
              <a:ext uri="{FF2B5EF4-FFF2-40B4-BE49-F238E27FC236}">
                <a16:creationId xmlns:a16="http://schemas.microsoft.com/office/drawing/2014/main" id="{5B1E3355-4191-73F0-CBD2-3970F4306BC0}"/>
              </a:ext>
            </a:extLst>
          </p:cNvPr>
          <p:cNvSpPr txBox="1">
            <a:spLocks/>
          </p:cNvSpPr>
          <p:nvPr/>
        </p:nvSpPr>
        <p:spPr>
          <a:xfrm>
            <a:off x="115498" y="72785"/>
            <a:ext cx="4888302" cy="41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algn="ctr">
              <a:buSzPts val="3600"/>
            </a:pPr>
            <a:r>
              <a:rPr lang="es-CO" sz="1600" b="1" dirty="0">
                <a:latin typeface="Raleway" pitchFamily="2" charset="0"/>
              </a:rPr>
              <a:t>Diagnóstico de la Política Pública</a:t>
            </a:r>
          </a:p>
        </p:txBody>
      </p:sp>
      <p:sp>
        <p:nvSpPr>
          <p:cNvPr id="10" name="Google Shape;220;p7">
            <a:extLst>
              <a:ext uri="{FF2B5EF4-FFF2-40B4-BE49-F238E27FC236}">
                <a16:creationId xmlns:a16="http://schemas.microsoft.com/office/drawing/2014/main" id="{CA808362-FAD2-2731-5C92-B79163E27E11}"/>
              </a:ext>
            </a:extLst>
          </p:cNvPr>
          <p:cNvSpPr txBox="1">
            <a:spLocks/>
          </p:cNvSpPr>
          <p:nvPr/>
        </p:nvSpPr>
        <p:spPr>
          <a:xfrm>
            <a:off x="147067" y="76369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2</a:t>
            </a:r>
            <a:endParaRPr lang="es-CO" sz="1800" dirty="0"/>
          </a:p>
        </p:txBody>
      </p:sp>
    </p:spTree>
    <p:extLst>
      <p:ext uri="{BB962C8B-B14F-4D97-AF65-F5344CB8AC3E}">
        <p14:creationId xmlns:p14="http://schemas.microsoft.com/office/powerpoint/2010/main" val="24140013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DE94C4E-A56C-43EF-AB79-AE60FD2C2D69}"/>
              </a:ext>
            </a:extLst>
          </p:cNvPr>
          <p:cNvSpPr txBox="1"/>
          <p:nvPr/>
        </p:nvSpPr>
        <p:spPr>
          <a:xfrm>
            <a:off x="1237593" y="509612"/>
            <a:ext cx="666881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100" b="1" dirty="0">
                <a:solidFill>
                  <a:schemeClr val="tx2">
                    <a:lumMod val="50000"/>
                  </a:schemeClr>
                </a:solidFill>
                <a:latin typeface="Raleway" pitchFamily="2" charset="77"/>
              </a:rPr>
              <a:t>Información basada en la ciencia: </a:t>
            </a:r>
          </a:p>
          <a:p>
            <a:pPr algn="ctr"/>
            <a:r>
              <a:rPr lang="es-CO" sz="2100" b="1" dirty="0">
                <a:solidFill>
                  <a:schemeClr val="tx2">
                    <a:lumMod val="50000"/>
                  </a:schemeClr>
                </a:solidFill>
                <a:latin typeface="Raleway" pitchFamily="2" charset="77"/>
                <a:ea typeface="Calibri" panose="020F0502020204030204" pitchFamily="34" charset="0"/>
              </a:rPr>
              <a:t>Índice de Riesgo para Adaptación ante Escenarios de Cambio Climático (IRC)</a:t>
            </a:r>
            <a:endParaRPr lang="es-CO" sz="2100" b="1" dirty="0">
              <a:solidFill>
                <a:schemeClr val="tx2">
                  <a:lumMod val="50000"/>
                </a:schemeClr>
              </a:solidFill>
              <a:latin typeface="Raleway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D88AE1-57EA-4789-B209-2292116C11E1}"/>
              </a:ext>
            </a:extLst>
          </p:cNvPr>
          <p:cNvSpPr txBox="1"/>
          <p:nvPr/>
        </p:nvSpPr>
        <p:spPr>
          <a:xfrm>
            <a:off x="184682" y="1700589"/>
            <a:ext cx="59211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3104" algn="ctr"/>
            <a:r>
              <a:rPr lang="es-CO" sz="1050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  <a:ea typeface="Raleway" panose="020B0604020202020204" charset="0"/>
                <a:cs typeface="Raleway" panose="020B0604020202020204" charset="0"/>
              </a:rPr>
              <a:t>El</a:t>
            </a:r>
            <a:r>
              <a:rPr lang="es-CO" sz="1050" b="1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  <a:ea typeface="Raleway" panose="020B0604020202020204" charset="0"/>
                <a:cs typeface="Raleway" panose="020B0604020202020204" charset="0"/>
              </a:rPr>
              <a:t> Índice de Riesgo para Adaptación ante Escenarios de Cambio Climático (IRC), </a:t>
            </a:r>
            <a:r>
              <a:rPr lang="es-CO" sz="1050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  <a:ea typeface="Raleway" panose="020B0604020202020204" charset="0"/>
                <a:cs typeface="Raleway" panose="020B0604020202020204" charset="0"/>
              </a:rPr>
              <a:t>permite representar, a través de mapas, las zonas de la ciudad en las que se espera que los impactos del cambio climático sean más intensos.</a:t>
            </a:r>
          </a:p>
          <a:p>
            <a:pPr indent="63104" algn="ctr"/>
            <a:endParaRPr lang="es-CO" sz="1050" b="1" dirty="0">
              <a:latin typeface="Raleway" pitchFamily="2" charset="77"/>
              <a:ea typeface="Raleway" panose="020B0604020202020204" charset="0"/>
              <a:cs typeface="Raleway" panose="020B060402020202020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A32D1B1-0294-4985-8ABB-C454D7239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6" t="75007" r="32260" b="7879"/>
          <a:stretch/>
        </p:blipFill>
        <p:spPr>
          <a:xfrm>
            <a:off x="213135" y="2697549"/>
            <a:ext cx="6098131" cy="141765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9C2C69D-F919-46CF-AC4C-F3B70CCA49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88" t="2536" r="3055" b="2057"/>
          <a:stretch/>
        </p:blipFill>
        <p:spPr>
          <a:xfrm>
            <a:off x="6609823" y="1495342"/>
            <a:ext cx="2096222" cy="3277874"/>
          </a:xfrm>
          <a:prstGeom prst="rect">
            <a:avLst/>
          </a:prstGeom>
        </p:spPr>
      </p:pic>
      <p:sp>
        <p:nvSpPr>
          <p:cNvPr id="8" name="Google Shape;355;p23">
            <a:extLst>
              <a:ext uri="{FF2B5EF4-FFF2-40B4-BE49-F238E27FC236}">
                <a16:creationId xmlns:a16="http://schemas.microsoft.com/office/drawing/2014/main" id="{562762B8-95B2-4E77-B136-7D26871FDE3B}"/>
              </a:ext>
            </a:extLst>
          </p:cNvPr>
          <p:cNvSpPr/>
          <p:nvPr/>
        </p:nvSpPr>
        <p:spPr>
          <a:xfrm>
            <a:off x="308688" y="2297527"/>
            <a:ext cx="5850117" cy="255356"/>
          </a:xfrm>
          <a:prstGeom prst="roundRect">
            <a:avLst>
              <a:gd name="adj" fmla="val 16667"/>
            </a:avLst>
          </a:prstGeom>
          <a:solidFill>
            <a:srgbClr val="A1D572">
              <a:alpha val="20000"/>
            </a:srgbClr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s-CO" sz="1050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</a:rPr>
              <a:t>Bogotá cuenta con el IRC (análisis y mapas) de las siguientes </a:t>
            </a:r>
            <a:r>
              <a:rPr lang="es-CO" sz="1050" b="1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</a:rPr>
              <a:t>amenazas climáticas</a:t>
            </a:r>
            <a:r>
              <a:rPr lang="es-CO" sz="1050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</a:rPr>
              <a:t>: </a:t>
            </a:r>
          </a:p>
        </p:txBody>
      </p:sp>
      <p:sp>
        <p:nvSpPr>
          <p:cNvPr id="10" name="Google Shape;276;p18">
            <a:extLst>
              <a:ext uri="{FF2B5EF4-FFF2-40B4-BE49-F238E27FC236}">
                <a16:creationId xmlns:a16="http://schemas.microsoft.com/office/drawing/2014/main" id="{75D1CBF4-E80E-4C6E-A009-76173308A827}"/>
              </a:ext>
            </a:extLst>
          </p:cNvPr>
          <p:cNvSpPr/>
          <p:nvPr/>
        </p:nvSpPr>
        <p:spPr>
          <a:xfrm>
            <a:off x="7426544" y="4115204"/>
            <a:ext cx="1279501" cy="306433"/>
          </a:xfrm>
          <a:prstGeom prst="roundRect">
            <a:avLst>
              <a:gd name="adj" fmla="val 16667"/>
            </a:avLst>
          </a:prstGeom>
          <a:solidFill>
            <a:srgbClr val="5EADA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s-CO" sz="1350" b="1" dirty="0">
                <a:solidFill>
                  <a:schemeClr val="lt1"/>
                </a:solidFill>
                <a:latin typeface="Raleway" pitchFamily="2" charset="77"/>
                <a:ea typeface="Raleway"/>
                <a:cs typeface="Raleway"/>
                <a:sym typeface="Raleway"/>
              </a:rPr>
              <a:t>Inundaciones</a:t>
            </a:r>
            <a:endParaRPr sz="1350" b="1" dirty="0">
              <a:solidFill>
                <a:schemeClr val="lt1"/>
              </a:solidFill>
              <a:latin typeface="Raleway" pitchFamily="2" charset="77"/>
              <a:ea typeface="Calibri"/>
              <a:cs typeface="Calibri"/>
              <a:sym typeface="Calibri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342160" y="4115204"/>
            <a:ext cx="5606192" cy="902032"/>
            <a:chOff x="2358539" y="5649788"/>
            <a:chExt cx="7474922" cy="1202709"/>
          </a:xfrm>
        </p:grpSpPr>
        <p:grpSp>
          <p:nvGrpSpPr>
            <p:cNvPr id="15" name="Grupo 14"/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17" name="Google Shape;99;p14">
                <a:extLst>
                  <a:ext uri="{FF2B5EF4-FFF2-40B4-BE49-F238E27FC236}">
                    <a16:creationId xmlns:a16="http://schemas.microsoft.com/office/drawing/2014/main" id="{1A69E508-7E38-BD42-BB97-3C4950EF43A7}"/>
                  </a:ext>
                </a:extLst>
              </p:cNvPr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Imagen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  <p:sp>
        <p:nvSpPr>
          <p:cNvPr id="3" name="Google Shape;186;p4">
            <a:extLst>
              <a:ext uri="{FF2B5EF4-FFF2-40B4-BE49-F238E27FC236}">
                <a16:creationId xmlns:a16="http://schemas.microsoft.com/office/drawing/2014/main" id="{FF9D6DE7-CDAE-9AE4-FBE5-D67A8A47C896}"/>
              </a:ext>
            </a:extLst>
          </p:cNvPr>
          <p:cNvSpPr txBox="1">
            <a:spLocks/>
          </p:cNvSpPr>
          <p:nvPr/>
        </p:nvSpPr>
        <p:spPr>
          <a:xfrm>
            <a:off x="115498" y="72785"/>
            <a:ext cx="4888302" cy="41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algn="ctr">
              <a:buSzPts val="3600"/>
            </a:pPr>
            <a:r>
              <a:rPr lang="es-CO" sz="1600" b="1" dirty="0">
                <a:latin typeface="Raleway" pitchFamily="2" charset="0"/>
              </a:rPr>
              <a:t>Diagnóstico de la Política Pública</a:t>
            </a:r>
          </a:p>
        </p:txBody>
      </p:sp>
      <p:sp>
        <p:nvSpPr>
          <p:cNvPr id="5" name="Google Shape;220;p7">
            <a:extLst>
              <a:ext uri="{FF2B5EF4-FFF2-40B4-BE49-F238E27FC236}">
                <a16:creationId xmlns:a16="http://schemas.microsoft.com/office/drawing/2014/main" id="{9A59C267-75A4-CB5D-FD18-54DB608FBD5F}"/>
              </a:ext>
            </a:extLst>
          </p:cNvPr>
          <p:cNvSpPr txBox="1">
            <a:spLocks/>
          </p:cNvSpPr>
          <p:nvPr/>
        </p:nvSpPr>
        <p:spPr>
          <a:xfrm>
            <a:off x="147067" y="76369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2</a:t>
            </a:r>
            <a:endParaRPr lang="es-CO" sz="1800" dirty="0"/>
          </a:p>
        </p:txBody>
      </p:sp>
    </p:spTree>
    <p:extLst>
      <p:ext uri="{BB962C8B-B14F-4D97-AF65-F5344CB8AC3E}">
        <p14:creationId xmlns:p14="http://schemas.microsoft.com/office/powerpoint/2010/main" val="1116323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CE37B4CE-69A3-C181-A1BE-9BB9FEDED0E7}"/>
              </a:ext>
            </a:extLst>
          </p:cNvPr>
          <p:cNvSpPr txBox="1">
            <a:spLocks/>
          </p:cNvSpPr>
          <p:nvPr/>
        </p:nvSpPr>
        <p:spPr>
          <a:xfrm>
            <a:off x="6663312" y="1809032"/>
            <a:ext cx="2200725" cy="83304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CO" sz="1500" dirty="0">
                <a:solidFill>
                  <a:srgbClr val="333333"/>
                </a:solidFill>
                <a:latin typeface="Raleway" pitchFamily="2" charset="77"/>
              </a:rPr>
              <a:t>Inventario año 2017:</a:t>
            </a:r>
          </a:p>
          <a:p>
            <a:r>
              <a:rPr lang="es-CO" sz="1500" b="1" dirty="0">
                <a:solidFill>
                  <a:srgbClr val="333333"/>
                </a:solidFill>
                <a:latin typeface="Raleway" pitchFamily="2" charset="77"/>
                <a:cs typeface="Arial"/>
                <a:sym typeface="Arial"/>
              </a:rPr>
              <a:t>11’421.724 tCO</a:t>
            </a:r>
            <a:r>
              <a:rPr lang="es-CO" sz="1500" b="1" baseline="-25000" dirty="0">
                <a:solidFill>
                  <a:srgbClr val="333333"/>
                </a:solidFill>
                <a:latin typeface="Raleway" pitchFamily="2" charset="77"/>
                <a:cs typeface="Arial"/>
                <a:sym typeface="Arial"/>
              </a:rPr>
              <a:t>2</a:t>
            </a:r>
            <a:r>
              <a:rPr lang="es-CO" sz="1500" b="1" dirty="0">
                <a:solidFill>
                  <a:srgbClr val="333333"/>
                </a:solidFill>
                <a:latin typeface="Raleway" pitchFamily="2" charset="77"/>
                <a:cs typeface="Arial"/>
                <a:sym typeface="Arial"/>
              </a:rPr>
              <a:t>eq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F0BA386-C5C5-A8AC-E486-51A0D3A3901B}"/>
              </a:ext>
            </a:extLst>
          </p:cNvPr>
          <p:cNvSpPr txBox="1">
            <a:spLocks/>
          </p:cNvSpPr>
          <p:nvPr/>
        </p:nvSpPr>
        <p:spPr>
          <a:xfrm>
            <a:off x="6663312" y="2616086"/>
            <a:ext cx="2200725" cy="83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CO" sz="1500" dirty="0">
                <a:solidFill>
                  <a:srgbClr val="333333"/>
                </a:solidFill>
                <a:latin typeface="Raleway" pitchFamily="2" charset="77"/>
              </a:rPr>
              <a:t>Identificar principales fuentes de emisión y absorción GEI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1768904" y="4201489"/>
            <a:ext cx="5606192" cy="982985"/>
            <a:chOff x="602891" y="5370123"/>
            <a:chExt cx="7474922" cy="1310646"/>
          </a:xfrm>
        </p:grpSpPr>
        <p:pic>
          <p:nvPicPr>
            <p:cNvPr id="15" name="Google Shape;99;p14">
              <a:extLst>
                <a:ext uri="{FF2B5EF4-FFF2-40B4-BE49-F238E27FC236}">
                  <a16:creationId xmlns:a16="http://schemas.microsoft.com/office/drawing/2014/main" id="{1A69E508-7E38-BD42-BB97-3C4950EF43A7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0590" y="5737271"/>
              <a:ext cx="2687223" cy="558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891" y="5754850"/>
              <a:ext cx="2183659" cy="541192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8694" y="5370123"/>
              <a:ext cx="2096782" cy="1310646"/>
            </a:xfrm>
            <a:prstGeom prst="rect">
              <a:avLst/>
            </a:prstGeom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4F7EFF51-3129-A4CA-1552-02DE55D0A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79" y="897530"/>
            <a:ext cx="6085290" cy="3422975"/>
          </a:xfrm>
          <a:prstGeom prst="rect">
            <a:avLst/>
          </a:prstGeom>
        </p:spPr>
      </p:pic>
      <p:grpSp>
        <p:nvGrpSpPr>
          <p:cNvPr id="13" name="Grupo 10">
            <a:extLst>
              <a:ext uri="{FF2B5EF4-FFF2-40B4-BE49-F238E27FC236}">
                <a16:creationId xmlns:a16="http://schemas.microsoft.com/office/drawing/2014/main" id="{7FA46D02-0E09-3D75-198E-40E367CF5353}"/>
              </a:ext>
            </a:extLst>
          </p:cNvPr>
          <p:cNvGrpSpPr/>
          <p:nvPr/>
        </p:nvGrpSpPr>
        <p:grpSpPr>
          <a:xfrm>
            <a:off x="4373933" y="281889"/>
            <a:ext cx="3248911" cy="582701"/>
            <a:chOff x="1922615" y="3594838"/>
            <a:chExt cx="4331881" cy="776935"/>
          </a:xfrm>
        </p:grpSpPr>
        <p:sp>
          <p:nvSpPr>
            <p:cNvPr id="18" name="Rectángulo redondeado 11">
              <a:extLst>
                <a:ext uri="{FF2B5EF4-FFF2-40B4-BE49-F238E27FC236}">
                  <a16:creationId xmlns:a16="http://schemas.microsoft.com/office/drawing/2014/main" id="{6C7BA0DF-A65F-CF45-ADC5-20B3E935D5F7}"/>
                </a:ext>
              </a:extLst>
            </p:cNvPr>
            <p:cNvSpPr/>
            <p:nvPr/>
          </p:nvSpPr>
          <p:spPr>
            <a:xfrm>
              <a:off x="2002772" y="3793583"/>
              <a:ext cx="4251724" cy="453905"/>
            </a:xfrm>
            <a:prstGeom prst="roundRect">
              <a:avLst/>
            </a:prstGeom>
            <a:solidFill>
              <a:srgbClr val="F7D079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50" dirty="0">
                <a:latin typeface="Raleway" pitchFamily="2" charset="77"/>
              </a:endParaRPr>
            </a:p>
          </p:txBody>
        </p:sp>
        <p:sp>
          <p:nvSpPr>
            <p:cNvPr id="19" name="CuadroTexto 12">
              <a:extLst>
                <a:ext uri="{FF2B5EF4-FFF2-40B4-BE49-F238E27FC236}">
                  <a16:creationId xmlns:a16="http://schemas.microsoft.com/office/drawing/2014/main" id="{A9CE45CB-883C-2A0A-3734-D6FA7E4DE072}"/>
                </a:ext>
              </a:extLst>
            </p:cNvPr>
            <p:cNvSpPr txBox="1"/>
            <p:nvPr/>
          </p:nvSpPr>
          <p:spPr>
            <a:xfrm>
              <a:off x="2807935" y="3789703"/>
              <a:ext cx="344656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800" b="1" dirty="0">
                  <a:solidFill>
                    <a:schemeClr val="bg1"/>
                  </a:solidFill>
                  <a:latin typeface="Raleway" pitchFamily="2" charset="77"/>
                </a:rPr>
                <a:t>Inventario GEI Bogotá</a:t>
              </a:r>
            </a:p>
          </p:txBody>
        </p:sp>
        <p:pic>
          <p:nvPicPr>
            <p:cNvPr id="20" name="Imagen 13">
              <a:extLst>
                <a:ext uri="{FF2B5EF4-FFF2-40B4-BE49-F238E27FC236}">
                  <a16:creationId xmlns:a16="http://schemas.microsoft.com/office/drawing/2014/main" id="{3B5989D4-42D6-A393-5973-8FA0AD231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2615" y="3594838"/>
              <a:ext cx="776935" cy="776935"/>
            </a:xfrm>
            <a:prstGeom prst="rect">
              <a:avLst/>
            </a:prstGeom>
          </p:spPr>
        </p:pic>
      </p:grpSp>
      <p:sp>
        <p:nvSpPr>
          <p:cNvPr id="2" name="Google Shape;186;p4">
            <a:extLst>
              <a:ext uri="{FF2B5EF4-FFF2-40B4-BE49-F238E27FC236}">
                <a16:creationId xmlns:a16="http://schemas.microsoft.com/office/drawing/2014/main" id="{A201CF7C-F4FB-5720-495D-C55E8B8C851B}"/>
              </a:ext>
            </a:extLst>
          </p:cNvPr>
          <p:cNvSpPr txBox="1">
            <a:spLocks/>
          </p:cNvSpPr>
          <p:nvPr/>
        </p:nvSpPr>
        <p:spPr>
          <a:xfrm>
            <a:off x="115498" y="72785"/>
            <a:ext cx="4888302" cy="41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algn="ctr">
              <a:buSzPts val="3600"/>
            </a:pPr>
            <a:r>
              <a:rPr lang="es-CO" sz="1600" b="1" dirty="0">
                <a:latin typeface="Raleway" pitchFamily="2" charset="0"/>
              </a:rPr>
              <a:t>Diagnóstico de la Política Pública</a:t>
            </a:r>
          </a:p>
        </p:txBody>
      </p:sp>
      <p:sp>
        <p:nvSpPr>
          <p:cNvPr id="6" name="Google Shape;220;p7">
            <a:extLst>
              <a:ext uri="{FF2B5EF4-FFF2-40B4-BE49-F238E27FC236}">
                <a16:creationId xmlns:a16="http://schemas.microsoft.com/office/drawing/2014/main" id="{2BD671D1-4694-E774-A3FD-A0F0F487633E}"/>
              </a:ext>
            </a:extLst>
          </p:cNvPr>
          <p:cNvSpPr txBox="1">
            <a:spLocks/>
          </p:cNvSpPr>
          <p:nvPr/>
        </p:nvSpPr>
        <p:spPr>
          <a:xfrm>
            <a:off x="147067" y="76369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2</a:t>
            </a:r>
            <a:endParaRPr lang="es-CO" sz="1800" dirty="0"/>
          </a:p>
        </p:txBody>
      </p:sp>
    </p:spTree>
    <p:extLst>
      <p:ext uri="{BB962C8B-B14F-4D97-AF65-F5344CB8AC3E}">
        <p14:creationId xmlns:p14="http://schemas.microsoft.com/office/powerpoint/2010/main" val="30493062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2CBD3E48-6851-A3C0-251F-727B7C189230}"/>
              </a:ext>
            </a:extLst>
          </p:cNvPr>
          <p:cNvSpPr/>
          <p:nvPr/>
        </p:nvSpPr>
        <p:spPr>
          <a:xfrm>
            <a:off x="2073189" y="351353"/>
            <a:ext cx="451904" cy="630621"/>
          </a:xfrm>
          <a:prstGeom prst="rect">
            <a:avLst/>
          </a:prstGeom>
          <a:solidFill>
            <a:srgbClr val="F5F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CO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BB240724-B318-2FD4-1852-DACAC9B64A57}"/>
              </a:ext>
            </a:extLst>
          </p:cNvPr>
          <p:cNvSpPr txBox="1"/>
          <p:nvPr/>
        </p:nvSpPr>
        <p:spPr>
          <a:xfrm>
            <a:off x="2584231" y="209402"/>
            <a:ext cx="516895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s-CO" sz="2600" b="1" kern="1200" dirty="0">
                <a:solidFill>
                  <a:srgbClr val="00B050"/>
                </a:solidFill>
                <a:latin typeface="Raleway ExtraBold" panose="020B0503030101060003" pitchFamily="34" charset="77"/>
                <a:ea typeface="+mn-ea"/>
                <a:cs typeface="+mn-cs"/>
              </a:rPr>
              <a:t>Estimación del presupuesto</a:t>
            </a:r>
          </a:p>
          <a:p>
            <a:pPr defTabSz="685800">
              <a:buClrTx/>
            </a:pPr>
            <a:r>
              <a:rPr lang="es-CO" sz="2600" b="1" kern="1200" dirty="0">
                <a:solidFill>
                  <a:srgbClr val="00B050"/>
                </a:solidFill>
                <a:latin typeface="Raleway ExtraBold" panose="020B0503030101060003" pitchFamily="34" charset="77"/>
                <a:ea typeface="+mn-ea"/>
                <a:cs typeface="+mn-cs"/>
              </a:rPr>
              <a:t>de carbono</a:t>
            </a:r>
          </a:p>
        </p:txBody>
      </p:sp>
      <p:pic>
        <p:nvPicPr>
          <p:cNvPr id="35" name="Gráfico 18">
            <a:extLst>
              <a:ext uri="{FF2B5EF4-FFF2-40B4-BE49-F238E27FC236}">
                <a16:creationId xmlns:a16="http://schemas.microsoft.com/office/drawing/2014/main" id="{A94FA0BD-513E-9D8D-4D42-437C21952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8018" y="424924"/>
            <a:ext cx="493244" cy="493244"/>
          </a:xfrm>
          <a:prstGeom prst="rect">
            <a:avLst/>
          </a:prstGeom>
        </p:spPr>
      </p:pic>
      <p:pic>
        <p:nvPicPr>
          <p:cNvPr id="38" name="Imagen 7">
            <a:extLst>
              <a:ext uri="{FF2B5EF4-FFF2-40B4-BE49-F238E27FC236}">
                <a16:creationId xmlns:a16="http://schemas.microsoft.com/office/drawing/2014/main" id="{D54A457B-A9BB-96CE-A0BA-8C4E762C0A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83"/>
          <a:stretch/>
        </p:blipFill>
        <p:spPr>
          <a:xfrm>
            <a:off x="4853532" y="1297345"/>
            <a:ext cx="3727248" cy="2383014"/>
          </a:xfrm>
          <a:prstGeom prst="rect">
            <a:avLst/>
          </a:prstGeom>
        </p:spPr>
      </p:pic>
      <p:sp>
        <p:nvSpPr>
          <p:cNvPr id="46" name="Rectángulo 45">
            <a:extLst>
              <a:ext uri="{FF2B5EF4-FFF2-40B4-BE49-F238E27FC236}">
                <a16:creationId xmlns:a16="http://schemas.microsoft.com/office/drawing/2014/main" id="{38BB0F39-E7B8-543E-317A-88C49113C16B}"/>
              </a:ext>
            </a:extLst>
          </p:cNvPr>
          <p:cNvSpPr/>
          <p:nvPr/>
        </p:nvSpPr>
        <p:spPr>
          <a:xfrm>
            <a:off x="516798" y="3926351"/>
            <a:ext cx="7402621" cy="633093"/>
          </a:xfrm>
          <a:prstGeom prst="rect">
            <a:avLst/>
          </a:prstGeom>
          <a:solidFill>
            <a:srgbClr val="91D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CO" sz="18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E7837F6-314F-3404-6811-1576ED392337}"/>
              </a:ext>
            </a:extLst>
          </p:cNvPr>
          <p:cNvSpPr txBox="1"/>
          <p:nvPr/>
        </p:nvSpPr>
        <p:spPr>
          <a:xfrm>
            <a:off x="533403" y="3979741"/>
            <a:ext cx="72367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buClrTx/>
              <a:defRPr/>
            </a:pPr>
            <a:r>
              <a:rPr lang="es-CO" sz="1300" kern="1200" dirty="0">
                <a:solidFill>
                  <a:srgbClr val="FAFBEE"/>
                </a:solidFill>
                <a:latin typeface="Raleway" panose="020B0503030101060003" pitchFamily="34" charset="77"/>
                <a:ea typeface="+mn-ea"/>
                <a:cs typeface="+mn-cs"/>
              </a:rPr>
              <a:t>Los análisis realizado durante la formulación del PAC llevó a la definición del BAU, del conjunto de acciones de mitigación, su potencial y el escenario de cumplimiento de metas.</a:t>
            </a:r>
            <a:endParaRPr lang="en-US" sz="1300" kern="1200" dirty="0">
              <a:solidFill>
                <a:srgbClr val="FAFBEE"/>
              </a:solidFill>
              <a:latin typeface="Raleway" panose="020B0503030101060003" pitchFamily="34" charset="77"/>
              <a:ea typeface="+mn-ea"/>
              <a:cs typeface="+mn-cs"/>
            </a:endParaRP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CC194777-9DFD-8AE6-BA92-E41174D605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98148" y="3644398"/>
            <a:ext cx="1409838" cy="1421071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C37E0F99-1BC5-CFAE-8E93-A2F3AAC510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798" y="1305238"/>
            <a:ext cx="4202602" cy="238301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4F87700-7B2E-4171-9B03-7229DEB55D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57" y="330534"/>
            <a:ext cx="1303924" cy="8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1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FF1D5617-9C6D-A2BA-3CE3-1CE17A16A0CC}"/>
              </a:ext>
            </a:extLst>
          </p:cNvPr>
          <p:cNvSpPr/>
          <p:nvPr/>
        </p:nvSpPr>
        <p:spPr>
          <a:xfrm>
            <a:off x="877935" y="903055"/>
            <a:ext cx="3011433" cy="41070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4" name="Google Shape;174;p3"/>
          <p:cNvSpPr/>
          <p:nvPr/>
        </p:nvSpPr>
        <p:spPr>
          <a:xfrm rot="10800000" flipH="1">
            <a:off x="7572375" y="-1858195"/>
            <a:ext cx="2826900" cy="2826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noFill/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EFE5834-3012-7A22-3742-575E75DB1664}"/>
              </a:ext>
            </a:extLst>
          </p:cNvPr>
          <p:cNvSpPr txBox="1"/>
          <p:nvPr/>
        </p:nvSpPr>
        <p:spPr>
          <a:xfrm>
            <a:off x="6485313" y="2297169"/>
            <a:ext cx="2093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O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088E084-E114-E695-0187-11EF52FD16AA}"/>
              </a:ext>
            </a:extLst>
          </p:cNvPr>
          <p:cNvSpPr txBox="1"/>
          <p:nvPr/>
        </p:nvSpPr>
        <p:spPr>
          <a:xfrm>
            <a:off x="2228588" y="1416910"/>
            <a:ext cx="5204298" cy="830997"/>
          </a:xfrm>
          <a:prstGeom prst="rect">
            <a:avLst/>
          </a:prstGeom>
          <a:solidFill>
            <a:schemeClr val="bg2"/>
          </a:solidFill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s-ES_tradnl" sz="1600" b="1" dirty="0">
                <a:solidFill>
                  <a:srgbClr val="333333"/>
                </a:solidFill>
                <a:latin typeface="Raleway" pitchFamily="2" charset="0"/>
                <a:ea typeface="Abadi MT Condensed Light"/>
                <a:cs typeface="Abadi MT Condensed Light"/>
              </a:rPr>
              <a:t>Deficiencia en la implementación de acciones para lograr la carbono neutralidad, la resiliencia y la adaptación climática en Bogotá</a:t>
            </a:r>
            <a:endParaRPr lang="es-CO" sz="1600" b="1" dirty="0">
              <a:solidFill>
                <a:srgbClr val="333333"/>
              </a:solidFill>
              <a:latin typeface="Raleway" pitchFamily="2" charset="0"/>
            </a:endParaRPr>
          </a:p>
        </p:txBody>
      </p:sp>
      <p:sp>
        <p:nvSpPr>
          <p:cNvPr id="12" name="Google Shape;186;p4">
            <a:extLst>
              <a:ext uri="{FF2B5EF4-FFF2-40B4-BE49-F238E27FC236}">
                <a16:creationId xmlns:a16="http://schemas.microsoft.com/office/drawing/2014/main" id="{182C444B-F386-C02C-7DF0-4991AA5EED11}"/>
              </a:ext>
            </a:extLst>
          </p:cNvPr>
          <p:cNvSpPr txBox="1">
            <a:spLocks/>
          </p:cNvSpPr>
          <p:nvPr/>
        </p:nvSpPr>
        <p:spPr>
          <a:xfrm>
            <a:off x="115498" y="72785"/>
            <a:ext cx="4888302" cy="41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algn="ctr">
              <a:buSzPts val="3600"/>
            </a:pPr>
            <a:r>
              <a:rPr lang="es-CO" sz="1600" b="1" dirty="0">
                <a:latin typeface="Raleway" pitchFamily="2" charset="0"/>
              </a:rPr>
              <a:t>Diagnóstico de la Política Pública</a:t>
            </a:r>
          </a:p>
        </p:txBody>
      </p:sp>
      <p:sp>
        <p:nvSpPr>
          <p:cNvPr id="13" name="Google Shape;220;p7">
            <a:extLst>
              <a:ext uri="{FF2B5EF4-FFF2-40B4-BE49-F238E27FC236}">
                <a16:creationId xmlns:a16="http://schemas.microsoft.com/office/drawing/2014/main" id="{A85C225E-D774-99B5-2CF3-39B578D125C6}"/>
              </a:ext>
            </a:extLst>
          </p:cNvPr>
          <p:cNvSpPr txBox="1">
            <a:spLocks/>
          </p:cNvSpPr>
          <p:nvPr/>
        </p:nvSpPr>
        <p:spPr>
          <a:xfrm>
            <a:off x="147067" y="76369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2</a:t>
            </a:r>
            <a:endParaRPr lang="es-CO" sz="18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28EFE19-578C-86D9-30C6-7A5647182B48}"/>
              </a:ext>
            </a:extLst>
          </p:cNvPr>
          <p:cNvSpPr txBox="1"/>
          <p:nvPr/>
        </p:nvSpPr>
        <p:spPr>
          <a:xfrm>
            <a:off x="2083981" y="610169"/>
            <a:ext cx="4976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800" b="1" dirty="0">
                <a:solidFill>
                  <a:srgbClr val="00B050"/>
                </a:solidFill>
                <a:latin typeface="Raleway" pitchFamily="2" charset="0"/>
              </a:rPr>
              <a:t>Problemática</a:t>
            </a:r>
            <a:endParaRPr lang="es-CO" sz="1800" b="1" dirty="0">
              <a:solidFill>
                <a:srgbClr val="00B050"/>
              </a:solidFill>
              <a:latin typeface="Raleway" pitchFamily="2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E99CC9C-152F-C611-8644-126BCA50A8FC}"/>
              </a:ext>
            </a:extLst>
          </p:cNvPr>
          <p:cNvSpPr txBox="1"/>
          <p:nvPr/>
        </p:nvSpPr>
        <p:spPr>
          <a:xfrm>
            <a:off x="2228588" y="2684916"/>
            <a:ext cx="5204298" cy="1384995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es-ES_tradnl" sz="1400" dirty="0">
                <a:latin typeface="Raleway" pitchFamily="2" charset="77"/>
              </a:rPr>
              <a:t>La PPAC Bogotá 2050 gira en torno a una </a:t>
            </a:r>
            <a:r>
              <a:rPr lang="es-ES_tradnl" sz="1400" u="sng" dirty="0">
                <a:latin typeface="Raleway" pitchFamily="2" charset="77"/>
              </a:rPr>
              <a:t>problemática ambiental relevante</a:t>
            </a:r>
            <a:r>
              <a:rPr lang="es-ES_tradnl" sz="1400" dirty="0">
                <a:latin typeface="Raleway" pitchFamily="2" charset="77"/>
              </a:rPr>
              <a:t>, con una estrategia para abordar sus causas mediante la </a:t>
            </a:r>
            <a:r>
              <a:rPr lang="es-ES_tradnl" sz="1400" b="1" dirty="0">
                <a:latin typeface="Raleway" pitchFamily="2" charset="77"/>
              </a:rPr>
              <a:t>reducción de emisiones de Gases Efecto de Invernadero</a:t>
            </a:r>
            <a:r>
              <a:rPr lang="es-ES_tradnl" sz="1400" dirty="0">
                <a:latin typeface="Raleway" pitchFamily="2" charset="77"/>
              </a:rPr>
              <a:t> y la definición de acciones para </a:t>
            </a:r>
            <a:r>
              <a:rPr lang="es-ES_tradnl" sz="1400" b="1" dirty="0">
                <a:latin typeface="Raleway" pitchFamily="2" charset="77"/>
              </a:rPr>
              <a:t>enfrentar sus impactos con medidas de adaptación y resiliencia climática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AF1E850-370A-DA30-9118-5090901C6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3"/>
          <a:stretch/>
        </p:blipFill>
        <p:spPr>
          <a:xfrm>
            <a:off x="-6999" y="323340"/>
            <a:ext cx="1742677" cy="4514996"/>
          </a:xfrm>
          <a:prstGeom prst="rect">
            <a:avLst/>
          </a:prstGeom>
        </p:spPr>
      </p:pic>
      <p:grpSp>
        <p:nvGrpSpPr>
          <p:cNvPr id="7" name="Grupo 2">
            <a:extLst>
              <a:ext uri="{FF2B5EF4-FFF2-40B4-BE49-F238E27FC236}">
                <a16:creationId xmlns:a16="http://schemas.microsoft.com/office/drawing/2014/main" id="{14E81993-C556-4542-7CE6-6A4B72FCF1A2}"/>
              </a:ext>
            </a:extLst>
          </p:cNvPr>
          <p:cNvGrpSpPr/>
          <p:nvPr/>
        </p:nvGrpSpPr>
        <p:grpSpPr>
          <a:xfrm>
            <a:off x="1768904" y="4237341"/>
            <a:ext cx="5606192" cy="902032"/>
            <a:chOff x="2358539" y="5649788"/>
            <a:chExt cx="7474922" cy="1202709"/>
          </a:xfrm>
        </p:grpSpPr>
        <p:grpSp>
          <p:nvGrpSpPr>
            <p:cNvPr id="8" name="Grupo 5">
              <a:extLst>
                <a:ext uri="{FF2B5EF4-FFF2-40B4-BE49-F238E27FC236}">
                  <a16:creationId xmlns:a16="http://schemas.microsoft.com/office/drawing/2014/main" id="{2CF48EEE-28B3-85A8-F5BE-EA6CE4C7BB7D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10" name="Google Shape;99;p14">
                <a:extLst>
                  <a:ext uri="{FF2B5EF4-FFF2-40B4-BE49-F238E27FC236}">
                    <a16:creationId xmlns:a16="http://schemas.microsoft.com/office/drawing/2014/main" id="{970C27BF-B3FE-11A2-1416-E711EA883CFA}"/>
                  </a:ext>
                </a:extLst>
              </p:cNvPr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Imagen 8">
                <a:extLst>
                  <a:ext uri="{FF2B5EF4-FFF2-40B4-BE49-F238E27FC236}">
                    <a16:creationId xmlns:a16="http://schemas.microsoft.com/office/drawing/2014/main" id="{CE9C504D-535E-1B45-3B54-252A52F3A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9" name="Imagen 10">
              <a:extLst>
                <a:ext uri="{FF2B5EF4-FFF2-40B4-BE49-F238E27FC236}">
                  <a16:creationId xmlns:a16="http://schemas.microsoft.com/office/drawing/2014/main" id="{38048972-CBE2-9906-D3F4-4A98EF36E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01180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C0D142C6-65E8-B716-D2F2-4E5C332DE309}"/>
              </a:ext>
            </a:extLst>
          </p:cNvPr>
          <p:cNvSpPr txBox="1"/>
          <p:nvPr/>
        </p:nvSpPr>
        <p:spPr>
          <a:xfrm>
            <a:off x="2053065" y="460819"/>
            <a:ext cx="497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600" b="1" dirty="0">
                <a:solidFill>
                  <a:srgbClr val="00B050"/>
                </a:solidFill>
                <a:latin typeface="Raleway" pitchFamily="2" charset="0"/>
              </a:rPr>
              <a:t>Estrategia de participación</a:t>
            </a:r>
            <a:endParaRPr lang="es-CO" sz="1600" b="1" dirty="0">
              <a:solidFill>
                <a:srgbClr val="00B050"/>
              </a:solidFill>
              <a:latin typeface="Raleway" pitchFamily="2" charset="0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0B9C4A4-46F5-E689-8DE4-1C43D02E9C46}"/>
              </a:ext>
            </a:extLst>
          </p:cNvPr>
          <p:cNvSpPr/>
          <p:nvPr/>
        </p:nvSpPr>
        <p:spPr>
          <a:xfrm>
            <a:off x="602802" y="732635"/>
            <a:ext cx="7514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dirty="0">
                <a:solidFill>
                  <a:srgbClr val="333333"/>
                </a:solidFill>
                <a:latin typeface="Raleway" pitchFamily="2" charset="77"/>
              </a:rPr>
              <a:t>Se contó con la participación de </a:t>
            </a:r>
            <a:r>
              <a:rPr lang="es-ES_tradnl" b="1" u="sng" dirty="0">
                <a:solidFill>
                  <a:srgbClr val="333333"/>
                </a:solidFill>
                <a:latin typeface="Raleway" pitchFamily="2" charset="77"/>
              </a:rPr>
              <a:t>974</a:t>
            </a:r>
            <a:r>
              <a:rPr lang="es-ES_tradnl" u="sng" dirty="0">
                <a:solidFill>
                  <a:srgbClr val="333333"/>
                </a:solidFill>
                <a:latin typeface="Raleway" pitchFamily="2" charset="77"/>
              </a:rPr>
              <a:t> personas en </a:t>
            </a:r>
            <a:r>
              <a:rPr lang="es-ES_tradnl" b="1" u="sng" dirty="0">
                <a:solidFill>
                  <a:srgbClr val="333333"/>
                </a:solidFill>
                <a:latin typeface="Raleway" pitchFamily="2" charset="77"/>
              </a:rPr>
              <a:t>24</a:t>
            </a:r>
            <a:r>
              <a:rPr lang="es-ES_tradnl" u="sng" dirty="0">
                <a:solidFill>
                  <a:srgbClr val="333333"/>
                </a:solidFill>
                <a:latin typeface="Raleway" pitchFamily="2" charset="77"/>
              </a:rPr>
              <a:t> talleres y </a:t>
            </a:r>
            <a:r>
              <a:rPr lang="es-ES_tradnl" b="1" u="sng" dirty="0">
                <a:solidFill>
                  <a:srgbClr val="333333"/>
                </a:solidFill>
                <a:latin typeface="Raleway" pitchFamily="2" charset="77"/>
              </a:rPr>
              <a:t>2</a:t>
            </a:r>
            <a:r>
              <a:rPr lang="es-ES_tradnl" u="sng" dirty="0">
                <a:solidFill>
                  <a:srgbClr val="333333"/>
                </a:solidFill>
                <a:latin typeface="Raleway" pitchFamily="2" charset="77"/>
              </a:rPr>
              <a:t> encuestas</a:t>
            </a:r>
            <a:r>
              <a:rPr lang="es-ES_tradnl" dirty="0">
                <a:solidFill>
                  <a:srgbClr val="333333"/>
                </a:solidFill>
                <a:latin typeface="Raleway" pitchFamily="2" charset="77"/>
              </a:rPr>
              <a:t> (ciudadanía en general e instancias de Gestión de Riesgos y Cambio Climático).</a:t>
            </a:r>
          </a:p>
        </p:txBody>
      </p:sp>
      <p:sp>
        <p:nvSpPr>
          <p:cNvPr id="45" name="Google Shape;186;p4">
            <a:extLst>
              <a:ext uri="{FF2B5EF4-FFF2-40B4-BE49-F238E27FC236}">
                <a16:creationId xmlns:a16="http://schemas.microsoft.com/office/drawing/2014/main" id="{1A798905-0505-0981-DF55-EA9930D816D5}"/>
              </a:ext>
            </a:extLst>
          </p:cNvPr>
          <p:cNvSpPr txBox="1">
            <a:spLocks/>
          </p:cNvSpPr>
          <p:nvPr/>
        </p:nvSpPr>
        <p:spPr>
          <a:xfrm>
            <a:off x="115498" y="72785"/>
            <a:ext cx="4888302" cy="41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algn="ctr">
              <a:buSzPts val="3600"/>
            </a:pPr>
            <a:r>
              <a:rPr lang="es-CO" sz="1600" b="1" dirty="0">
                <a:latin typeface="Raleway" pitchFamily="2" charset="0"/>
              </a:rPr>
              <a:t>Diagnóstico de la Política Pública</a:t>
            </a:r>
          </a:p>
        </p:txBody>
      </p:sp>
      <p:sp>
        <p:nvSpPr>
          <p:cNvPr id="46" name="Google Shape;220;p7">
            <a:extLst>
              <a:ext uri="{FF2B5EF4-FFF2-40B4-BE49-F238E27FC236}">
                <a16:creationId xmlns:a16="http://schemas.microsoft.com/office/drawing/2014/main" id="{68154BB2-87D5-B81D-F579-D2E7BA146D47}"/>
              </a:ext>
            </a:extLst>
          </p:cNvPr>
          <p:cNvSpPr txBox="1">
            <a:spLocks/>
          </p:cNvSpPr>
          <p:nvPr/>
        </p:nvSpPr>
        <p:spPr>
          <a:xfrm>
            <a:off x="147067" y="76369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2</a:t>
            </a:r>
            <a:endParaRPr lang="es-CO" sz="1800" dirty="0"/>
          </a:p>
        </p:txBody>
      </p:sp>
      <p:grpSp>
        <p:nvGrpSpPr>
          <p:cNvPr id="2" name="Grupo 2">
            <a:extLst>
              <a:ext uri="{FF2B5EF4-FFF2-40B4-BE49-F238E27FC236}">
                <a16:creationId xmlns:a16="http://schemas.microsoft.com/office/drawing/2014/main" id="{A9F1DFA1-A3A9-D98C-699B-8CC209988850}"/>
              </a:ext>
            </a:extLst>
          </p:cNvPr>
          <p:cNvGrpSpPr/>
          <p:nvPr/>
        </p:nvGrpSpPr>
        <p:grpSpPr>
          <a:xfrm>
            <a:off x="1768904" y="4237341"/>
            <a:ext cx="5606192" cy="902032"/>
            <a:chOff x="2358539" y="5649788"/>
            <a:chExt cx="7474922" cy="1202709"/>
          </a:xfrm>
        </p:grpSpPr>
        <p:grpSp>
          <p:nvGrpSpPr>
            <p:cNvPr id="3" name="Grupo 5">
              <a:extLst>
                <a:ext uri="{FF2B5EF4-FFF2-40B4-BE49-F238E27FC236}">
                  <a16:creationId xmlns:a16="http://schemas.microsoft.com/office/drawing/2014/main" id="{78000941-BE83-1703-C343-085C1D1571EA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9" name="Google Shape;99;p14">
                <a:extLst>
                  <a:ext uri="{FF2B5EF4-FFF2-40B4-BE49-F238E27FC236}">
                    <a16:creationId xmlns:a16="http://schemas.microsoft.com/office/drawing/2014/main" id="{41748B83-E691-7836-3AB6-D227132B5955}"/>
                  </a:ext>
                </a:extLst>
              </p:cNvPr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Imagen 8">
                <a:extLst>
                  <a:ext uri="{FF2B5EF4-FFF2-40B4-BE49-F238E27FC236}">
                    <a16:creationId xmlns:a16="http://schemas.microsoft.com/office/drawing/2014/main" id="{C375036B-306E-5188-B036-CAB42C5FF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7" name="Imagen 10">
              <a:extLst>
                <a:ext uri="{FF2B5EF4-FFF2-40B4-BE49-F238E27FC236}">
                  <a16:creationId xmlns:a16="http://schemas.microsoft.com/office/drawing/2014/main" id="{A0CA8C68-928A-3B0C-1A9C-E6A847634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  <p:pic>
        <p:nvPicPr>
          <p:cNvPr id="6" name="Imagen 43">
            <a:extLst>
              <a:ext uri="{FF2B5EF4-FFF2-40B4-BE49-F238E27FC236}">
                <a16:creationId xmlns:a16="http://schemas.microsoft.com/office/drawing/2014/main" id="{11004316-158F-3F9C-F0CC-1791853CE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653" y="1411685"/>
            <a:ext cx="2034268" cy="1359550"/>
          </a:xfrm>
          <a:prstGeom prst="rect">
            <a:avLst/>
          </a:prstGeom>
        </p:spPr>
      </p:pic>
      <p:pic>
        <p:nvPicPr>
          <p:cNvPr id="11" name="Imagen 44">
            <a:extLst>
              <a:ext uri="{FF2B5EF4-FFF2-40B4-BE49-F238E27FC236}">
                <a16:creationId xmlns:a16="http://schemas.microsoft.com/office/drawing/2014/main" id="{E9ED9FBF-7B13-CCD6-9882-98B32B6B93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6885" y="1409973"/>
            <a:ext cx="1808801" cy="1361100"/>
          </a:xfrm>
          <a:prstGeom prst="rect">
            <a:avLst/>
          </a:prstGeom>
        </p:spPr>
      </p:pic>
      <p:pic>
        <p:nvPicPr>
          <p:cNvPr id="12" name="Imagen 45">
            <a:extLst>
              <a:ext uri="{FF2B5EF4-FFF2-40B4-BE49-F238E27FC236}">
                <a16:creationId xmlns:a16="http://schemas.microsoft.com/office/drawing/2014/main" id="{9F023107-060B-0091-85CB-44CFC935F0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222" y="1422345"/>
            <a:ext cx="1841183" cy="1361471"/>
          </a:xfrm>
          <a:prstGeom prst="rect">
            <a:avLst/>
          </a:prstGeom>
        </p:spPr>
      </p:pic>
      <p:sp>
        <p:nvSpPr>
          <p:cNvPr id="13" name="CuadroTexto 8">
            <a:extLst>
              <a:ext uri="{FF2B5EF4-FFF2-40B4-BE49-F238E27FC236}">
                <a16:creationId xmlns:a16="http://schemas.microsoft.com/office/drawing/2014/main" id="{D5426C4F-1E00-A74B-B6D0-7D93758CEDC7}"/>
              </a:ext>
            </a:extLst>
          </p:cNvPr>
          <p:cNvSpPr txBox="1"/>
          <p:nvPr/>
        </p:nvSpPr>
        <p:spPr>
          <a:xfrm>
            <a:off x="2298154" y="3024099"/>
            <a:ext cx="61541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419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Raleway" pitchFamily="2" charset="77"/>
              </a:defRPr>
            </a:lvl1pPr>
          </a:lstStyle>
          <a:p>
            <a:pPr algn="l" defTabSz="685800">
              <a:defRPr/>
            </a:pPr>
            <a:r>
              <a:rPr lang="es-MX" sz="1350" kern="1200" dirty="0">
                <a:ea typeface="+mn-ea"/>
                <a:cs typeface="+mn-cs"/>
              </a:rPr>
              <a:t>ONG</a:t>
            </a:r>
          </a:p>
        </p:txBody>
      </p:sp>
      <p:pic>
        <p:nvPicPr>
          <p:cNvPr id="14" name="Picture 2" descr="Ambiental - Iconos gratis de ecología y medio ambiente">
            <a:extLst>
              <a:ext uri="{FF2B5EF4-FFF2-40B4-BE49-F238E27FC236}">
                <a16:creationId xmlns:a16="http://schemas.microsoft.com/office/drawing/2014/main" id="{BA23A8BA-0F1D-3F79-78B0-55C7C263D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532" y="2902737"/>
            <a:ext cx="499732" cy="49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8">
            <a:extLst>
              <a:ext uri="{FF2B5EF4-FFF2-40B4-BE49-F238E27FC236}">
                <a16:creationId xmlns:a16="http://schemas.microsoft.com/office/drawing/2014/main" id="{0C0D6FE3-CFBF-D66C-4702-B5D57D3C5B88}"/>
              </a:ext>
            </a:extLst>
          </p:cNvPr>
          <p:cNvSpPr txBox="1"/>
          <p:nvPr/>
        </p:nvSpPr>
        <p:spPr>
          <a:xfrm>
            <a:off x="3815244" y="3004562"/>
            <a:ext cx="11672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419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Raleway" pitchFamily="2" charset="77"/>
              </a:defRPr>
            </a:lvl1pPr>
          </a:lstStyle>
          <a:p>
            <a:pPr algn="l" defTabSz="685800">
              <a:defRPr/>
            </a:pPr>
            <a:r>
              <a:rPr lang="es-MX" sz="1350" kern="1200" dirty="0">
                <a:ea typeface="+mn-ea"/>
                <a:cs typeface="+mn-cs"/>
              </a:rPr>
              <a:t>Expertos</a:t>
            </a:r>
          </a:p>
          <a:p>
            <a:pPr algn="l" defTabSz="685800">
              <a:defRPr/>
            </a:pPr>
            <a:r>
              <a:rPr lang="es-MX" sz="1350" kern="1200" dirty="0">
                <a:ea typeface="+mn-ea"/>
                <a:cs typeface="+mn-cs"/>
              </a:rPr>
              <a:t>académicos</a:t>
            </a:r>
          </a:p>
        </p:txBody>
      </p:sp>
      <p:pic>
        <p:nvPicPr>
          <p:cNvPr id="16" name="Imagen 50">
            <a:extLst>
              <a:ext uri="{FF2B5EF4-FFF2-40B4-BE49-F238E27FC236}">
                <a16:creationId xmlns:a16="http://schemas.microsoft.com/office/drawing/2014/main" id="{EDCDC7E1-030F-1440-61A3-45DE04D4F6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3373" y="2966698"/>
            <a:ext cx="511871" cy="511871"/>
          </a:xfrm>
          <a:prstGeom prst="rect">
            <a:avLst/>
          </a:prstGeom>
        </p:spPr>
      </p:pic>
      <p:sp>
        <p:nvSpPr>
          <p:cNvPr id="17" name="CuadroTexto 8">
            <a:extLst>
              <a:ext uri="{FF2B5EF4-FFF2-40B4-BE49-F238E27FC236}">
                <a16:creationId xmlns:a16="http://schemas.microsoft.com/office/drawing/2014/main" id="{F86F91DE-261E-D279-F7C5-72638074EEF5}"/>
              </a:ext>
            </a:extLst>
          </p:cNvPr>
          <p:cNvSpPr txBox="1"/>
          <p:nvPr/>
        </p:nvSpPr>
        <p:spPr>
          <a:xfrm>
            <a:off x="5472910" y="3005546"/>
            <a:ext cx="105290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419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Raleway" pitchFamily="2" charset="77"/>
              </a:defRPr>
            </a:lvl1pPr>
          </a:lstStyle>
          <a:p>
            <a:pPr algn="l" defTabSz="685800">
              <a:defRPr/>
            </a:pPr>
            <a:r>
              <a:rPr lang="es-MX" sz="1350" kern="1200" dirty="0">
                <a:ea typeface="+mn-ea"/>
                <a:cs typeface="+mn-cs"/>
              </a:rPr>
              <a:t>Enfoque</a:t>
            </a:r>
          </a:p>
          <a:p>
            <a:pPr algn="l" defTabSz="685800">
              <a:defRPr/>
            </a:pPr>
            <a:r>
              <a:rPr lang="es-MX" sz="1350" kern="1200" dirty="0">
                <a:ea typeface="+mn-ea"/>
                <a:cs typeface="+mn-cs"/>
              </a:rPr>
              <a:t>de género</a:t>
            </a:r>
          </a:p>
        </p:txBody>
      </p:sp>
      <p:pic>
        <p:nvPicPr>
          <p:cNvPr id="18" name="Imagen 52">
            <a:extLst>
              <a:ext uri="{FF2B5EF4-FFF2-40B4-BE49-F238E27FC236}">
                <a16:creationId xmlns:a16="http://schemas.microsoft.com/office/drawing/2014/main" id="{DF6DE43D-4EA0-0E11-AEB5-96C3A60E8C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4883225" y="2941643"/>
            <a:ext cx="579041" cy="579041"/>
          </a:xfrm>
          <a:prstGeom prst="rect">
            <a:avLst/>
          </a:prstGeom>
        </p:spPr>
      </p:pic>
      <p:sp>
        <p:nvSpPr>
          <p:cNvPr id="19" name="CuadroTexto 53">
            <a:extLst>
              <a:ext uri="{FF2B5EF4-FFF2-40B4-BE49-F238E27FC236}">
                <a16:creationId xmlns:a16="http://schemas.microsoft.com/office/drawing/2014/main" id="{B60BE301-09A2-BE8B-05E7-7626AFD5F910}"/>
              </a:ext>
            </a:extLst>
          </p:cNvPr>
          <p:cNvSpPr txBox="1"/>
          <p:nvPr/>
        </p:nvSpPr>
        <p:spPr>
          <a:xfrm>
            <a:off x="2815924" y="3711913"/>
            <a:ext cx="77454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CO" sz="1350" kern="1200" dirty="0">
                <a:latin typeface="Raleway" pitchFamily="2" charset="77"/>
                <a:ea typeface="+mn-ea"/>
                <a:cs typeface="+mn-cs"/>
              </a:rPr>
              <a:t>Grupo</a:t>
            </a:r>
          </a:p>
          <a:p>
            <a:pPr defTabSz="685800">
              <a:buClrTx/>
              <a:defRPr/>
            </a:pPr>
            <a:r>
              <a:rPr lang="es-CO" sz="1350" kern="1200" dirty="0">
                <a:latin typeface="Raleway" pitchFamily="2" charset="77"/>
                <a:ea typeface="+mn-ea"/>
                <a:cs typeface="+mn-cs"/>
              </a:rPr>
              <a:t>etario </a:t>
            </a:r>
            <a:endParaRPr lang="es-MX" sz="1350" kern="1200" dirty="0">
              <a:latin typeface="Raleway" pitchFamily="2" charset="77"/>
              <a:ea typeface="+mn-ea"/>
              <a:cs typeface="+mn-cs"/>
            </a:endParaRPr>
          </a:p>
        </p:txBody>
      </p:sp>
      <p:pic>
        <p:nvPicPr>
          <p:cNvPr id="20" name="Picture 10" descr="Iconos de Rango de edad - Iconos gratuitos de 156">
            <a:extLst>
              <a:ext uri="{FF2B5EF4-FFF2-40B4-BE49-F238E27FC236}">
                <a16:creationId xmlns:a16="http://schemas.microsoft.com/office/drawing/2014/main" id="{A63904AA-AA06-397E-A02D-69C3834A2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697" y="3627168"/>
            <a:ext cx="609713" cy="6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8">
            <a:extLst>
              <a:ext uri="{FF2B5EF4-FFF2-40B4-BE49-F238E27FC236}">
                <a16:creationId xmlns:a16="http://schemas.microsoft.com/office/drawing/2014/main" id="{50DB7B31-0DCF-9873-E65B-C7662CC65EB6}"/>
              </a:ext>
            </a:extLst>
          </p:cNvPr>
          <p:cNvSpPr txBox="1"/>
          <p:nvPr/>
        </p:nvSpPr>
        <p:spPr>
          <a:xfrm>
            <a:off x="4362705" y="3657423"/>
            <a:ext cx="85652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419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Raleway" pitchFamily="2" charset="77"/>
              </a:defRPr>
            </a:lvl1pPr>
          </a:lstStyle>
          <a:p>
            <a:pPr algn="l" defTabSz="685800">
              <a:defRPr/>
            </a:pPr>
            <a:r>
              <a:rPr lang="es-MX" sz="1350" kern="1200" dirty="0">
                <a:ea typeface="+mn-ea"/>
                <a:cs typeface="+mn-cs"/>
              </a:rPr>
              <a:t>Grupos</a:t>
            </a:r>
          </a:p>
          <a:p>
            <a:pPr algn="l" defTabSz="685800">
              <a:defRPr/>
            </a:pPr>
            <a:r>
              <a:rPr lang="es-MX" sz="1350" kern="1200" dirty="0">
                <a:ea typeface="+mn-ea"/>
                <a:cs typeface="+mn-cs"/>
              </a:rPr>
              <a:t>étnicos</a:t>
            </a:r>
          </a:p>
        </p:txBody>
      </p:sp>
      <p:pic>
        <p:nvPicPr>
          <p:cNvPr id="22" name="Imagen 56">
            <a:extLst>
              <a:ext uri="{FF2B5EF4-FFF2-40B4-BE49-F238E27FC236}">
                <a16:creationId xmlns:a16="http://schemas.microsoft.com/office/drawing/2014/main" id="{CD8AF206-AF8A-992C-EB0B-31AB8851DC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2848" y="3586630"/>
            <a:ext cx="569609" cy="569609"/>
          </a:xfrm>
          <a:prstGeom prst="rect">
            <a:avLst/>
          </a:prstGeom>
        </p:spPr>
      </p:pic>
      <p:sp>
        <p:nvSpPr>
          <p:cNvPr id="24" name="CuadroTexto 8">
            <a:extLst>
              <a:ext uri="{FF2B5EF4-FFF2-40B4-BE49-F238E27FC236}">
                <a16:creationId xmlns:a16="http://schemas.microsoft.com/office/drawing/2014/main" id="{05752DCF-E7AC-DD75-7E09-34ADA1F38155}"/>
              </a:ext>
            </a:extLst>
          </p:cNvPr>
          <p:cNvSpPr txBox="1"/>
          <p:nvPr/>
        </p:nvSpPr>
        <p:spPr>
          <a:xfrm>
            <a:off x="6184532" y="3734230"/>
            <a:ext cx="105290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419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Raleway" pitchFamily="2" charset="77"/>
              </a:defRPr>
            </a:lvl1pPr>
          </a:lstStyle>
          <a:p>
            <a:pPr algn="just" defTabSz="685800">
              <a:defRPr/>
            </a:pPr>
            <a:r>
              <a:rPr lang="es-CO" sz="1350" kern="1200" dirty="0">
                <a:ea typeface="+mn-ea"/>
                <a:cs typeface="+mn-cs"/>
              </a:rPr>
              <a:t>Entidades</a:t>
            </a:r>
          </a:p>
          <a:p>
            <a:pPr algn="just" defTabSz="685800">
              <a:defRPr/>
            </a:pPr>
            <a:r>
              <a:rPr lang="es-CO" sz="1350" kern="1200" dirty="0">
                <a:ea typeface="+mn-ea"/>
                <a:cs typeface="+mn-cs"/>
              </a:rPr>
              <a:t>públicas</a:t>
            </a:r>
            <a:endParaRPr lang="es-MX" sz="1350" kern="1200" dirty="0">
              <a:ea typeface="+mn-ea"/>
              <a:cs typeface="+mn-cs"/>
            </a:endParaRPr>
          </a:p>
        </p:txBody>
      </p:sp>
      <p:pic>
        <p:nvPicPr>
          <p:cNvPr id="25" name="Imagen 58">
            <a:extLst>
              <a:ext uri="{FF2B5EF4-FFF2-40B4-BE49-F238E27FC236}">
                <a16:creationId xmlns:a16="http://schemas.microsoft.com/office/drawing/2014/main" id="{0B715995-4CFA-86F1-9CF8-08ADBCBDF7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5528425" y="3676088"/>
            <a:ext cx="511871" cy="511871"/>
          </a:xfrm>
          <a:prstGeom prst="rect">
            <a:avLst/>
          </a:prstGeom>
        </p:spPr>
      </p:pic>
      <p:sp>
        <p:nvSpPr>
          <p:cNvPr id="26" name="CuadroTexto 8">
            <a:extLst>
              <a:ext uri="{FF2B5EF4-FFF2-40B4-BE49-F238E27FC236}">
                <a16:creationId xmlns:a16="http://schemas.microsoft.com/office/drawing/2014/main" id="{4262F4EB-5866-9D2B-B40A-6D4D3027E3DE}"/>
              </a:ext>
            </a:extLst>
          </p:cNvPr>
          <p:cNvSpPr txBox="1"/>
          <p:nvPr/>
        </p:nvSpPr>
        <p:spPr>
          <a:xfrm>
            <a:off x="844695" y="2979212"/>
            <a:ext cx="116720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419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Raleway" pitchFamily="2" charset="77"/>
              </a:defRPr>
            </a:lvl1pPr>
          </a:lstStyle>
          <a:p>
            <a:pPr algn="l" defTabSz="685800">
              <a:defRPr/>
            </a:pPr>
            <a:r>
              <a:rPr lang="es-MX" sz="1350" kern="1200" dirty="0">
                <a:ea typeface="+mn-ea"/>
                <a:cs typeface="+mn-cs"/>
              </a:rPr>
              <a:t>Gremios y</a:t>
            </a:r>
          </a:p>
          <a:p>
            <a:pPr algn="l" defTabSz="685800">
              <a:defRPr/>
            </a:pPr>
            <a:r>
              <a:rPr lang="es-MX" sz="1350" kern="1200" dirty="0">
                <a:ea typeface="+mn-ea"/>
                <a:cs typeface="+mn-cs"/>
              </a:rPr>
              <a:t>empresarios</a:t>
            </a:r>
          </a:p>
        </p:txBody>
      </p:sp>
      <p:pic>
        <p:nvPicPr>
          <p:cNvPr id="27" name="Imagen 60">
            <a:extLst>
              <a:ext uri="{FF2B5EF4-FFF2-40B4-BE49-F238E27FC236}">
                <a16:creationId xmlns:a16="http://schemas.microsoft.com/office/drawing/2014/main" id="{DEAE2260-DB8C-1364-0462-B7674A7B36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2540" y="2946797"/>
            <a:ext cx="524357" cy="524357"/>
          </a:xfrm>
          <a:prstGeom prst="rect">
            <a:avLst/>
          </a:prstGeom>
        </p:spPr>
      </p:pic>
      <p:sp>
        <p:nvSpPr>
          <p:cNvPr id="28" name="CuadroTexto 8">
            <a:extLst>
              <a:ext uri="{FF2B5EF4-FFF2-40B4-BE49-F238E27FC236}">
                <a16:creationId xmlns:a16="http://schemas.microsoft.com/office/drawing/2014/main" id="{7C68ED69-CE7B-C8B0-B4EC-021FA8171C69}"/>
              </a:ext>
            </a:extLst>
          </p:cNvPr>
          <p:cNvSpPr txBox="1"/>
          <p:nvPr/>
        </p:nvSpPr>
        <p:spPr>
          <a:xfrm>
            <a:off x="926063" y="3778912"/>
            <a:ext cx="105290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419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Raleway" pitchFamily="2" charset="77"/>
              </a:defRPr>
            </a:lvl1pPr>
          </a:lstStyle>
          <a:p>
            <a:pPr algn="l" defTabSz="685800">
              <a:defRPr/>
            </a:pPr>
            <a:r>
              <a:rPr lang="es-MX" sz="1350" kern="1200" dirty="0">
                <a:ea typeface="+mn-ea"/>
                <a:cs typeface="+mn-cs"/>
              </a:rPr>
              <a:t>Instancias</a:t>
            </a:r>
          </a:p>
          <a:p>
            <a:pPr algn="l" defTabSz="685800">
              <a:defRPr/>
            </a:pPr>
            <a:r>
              <a:rPr lang="es-MX" sz="1350" kern="1200" dirty="0">
                <a:ea typeface="+mn-ea"/>
                <a:cs typeface="+mn-cs"/>
              </a:rPr>
              <a:t>de GRCC</a:t>
            </a:r>
          </a:p>
        </p:txBody>
      </p:sp>
      <p:pic>
        <p:nvPicPr>
          <p:cNvPr id="29" name="Picture 16" descr="Cambio climático - Iconos gratis de diverso">
            <a:extLst>
              <a:ext uri="{FF2B5EF4-FFF2-40B4-BE49-F238E27FC236}">
                <a16:creationId xmlns:a16="http://schemas.microsoft.com/office/drawing/2014/main" id="{55379875-7DD8-0E88-D612-C4E8D6067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18" y="3757023"/>
            <a:ext cx="505151" cy="5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63">
            <a:extLst>
              <a:ext uri="{FF2B5EF4-FFF2-40B4-BE49-F238E27FC236}">
                <a16:creationId xmlns:a16="http://schemas.microsoft.com/office/drawing/2014/main" id="{8E5E0F75-B1C6-01F8-0D86-34368647DD95}"/>
              </a:ext>
            </a:extLst>
          </p:cNvPr>
          <p:cNvSpPr txBox="1"/>
          <p:nvPr/>
        </p:nvSpPr>
        <p:spPr>
          <a:xfrm>
            <a:off x="7849450" y="3706080"/>
            <a:ext cx="112520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CO" sz="1350" kern="1200" dirty="0">
                <a:latin typeface="Raleway" pitchFamily="2" charset="77"/>
                <a:ea typeface="+mn-ea"/>
                <a:cs typeface="+mn-cs"/>
              </a:rPr>
              <a:t>Ciudadanía</a:t>
            </a:r>
          </a:p>
          <a:p>
            <a:pPr defTabSz="685800">
              <a:buClrTx/>
              <a:defRPr/>
            </a:pPr>
            <a:r>
              <a:rPr lang="es-CO" sz="1350" kern="1200" dirty="0">
                <a:latin typeface="Raleway" pitchFamily="2" charset="77"/>
                <a:ea typeface="+mn-ea"/>
                <a:cs typeface="+mn-cs"/>
              </a:rPr>
              <a:t>en general</a:t>
            </a:r>
            <a:endParaRPr lang="es-MX" sz="1350" kern="1200" dirty="0">
              <a:latin typeface="Raleway" pitchFamily="2" charset="77"/>
              <a:ea typeface="+mn-ea"/>
              <a:cs typeface="+mn-cs"/>
            </a:endParaRPr>
          </a:p>
        </p:txBody>
      </p:sp>
      <p:pic>
        <p:nvPicPr>
          <p:cNvPr id="31" name="Picture 4" descr="Personal - Iconos gratis de personas">
            <a:extLst>
              <a:ext uri="{FF2B5EF4-FFF2-40B4-BE49-F238E27FC236}">
                <a16:creationId xmlns:a16="http://schemas.microsoft.com/office/drawing/2014/main" id="{985C403A-EBBC-6B64-1BF6-887CAC835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264" y="3655055"/>
            <a:ext cx="524357" cy="52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adroTexto 65">
            <a:extLst>
              <a:ext uri="{FF2B5EF4-FFF2-40B4-BE49-F238E27FC236}">
                <a16:creationId xmlns:a16="http://schemas.microsoft.com/office/drawing/2014/main" id="{DC373AF6-D7BF-43C5-094A-908545213C4C}"/>
              </a:ext>
            </a:extLst>
          </p:cNvPr>
          <p:cNvSpPr txBox="1"/>
          <p:nvPr/>
        </p:nvSpPr>
        <p:spPr>
          <a:xfrm>
            <a:off x="7070020" y="2949604"/>
            <a:ext cx="10456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CO" sz="1350" kern="1200" dirty="0">
                <a:latin typeface="Raleway" pitchFamily="2" charset="77"/>
                <a:ea typeface="+mn-ea"/>
                <a:cs typeface="+mn-cs"/>
              </a:rPr>
              <a:t>Enfoque</a:t>
            </a:r>
          </a:p>
          <a:p>
            <a:pPr defTabSz="685800">
              <a:buClrTx/>
              <a:defRPr/>
            </a:pPr>
            <a:r>
              <a:rPr lang="es-CO" sz="1350" kern="1200" dirty="0">
                <a:latin typeface="Raleway" pitchFamily="2" charset="77"/>
                <a:ea typeface="+mn-ea"/>
                <a:cs typeface="+mn-cs"/>
              </a:rPr>
              <a:t>territorial</a:t>
            </a:r>
            <a:endParaRPr lang="es-MX" sz="1350" kern="1200" dirty="0">
              <a:latin typeface="Raleway" pitchFamily="2" charset="77"/>
              <a:ea typeface="+mn-ea"/>
              <a:cs typeface="+mn-cs"/>
            </a:endParaRPr>
          </a:p>
        </p:txBody>
      </p:sp>
      <p:pic>
        <p:nvPicPr>
          <p:cNvPr id="33" name="Imagen 66">
            <a:extLst>
              <a:ext uri="{FF2B5EF4-FFF2-40B4-BE49-F238E27FC236}">
                <a16:creationId xmlns:a16="http://schemas.microsoft.com/office/drawing/2014/main" id="{1382D60B-6BDD-3BD6-A79C-F2B6D898BB9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92364" y="2932189"/>
            <a:ext cx="532472" cy="53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41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37042"/>
          <a:stretch/>
        </p:blipFill>
        <p:spPr>
          <a:xfrm>
            <a:off x="-5311" y="0"/>
            <a:ext cx="2850111" cy="5143500"/>
          </a:xfrm>
          <a:prstGeom prst="rect">
            <a:avLst/>
          </a:prstGeom>
        </p:spPr>
      </p:pic>
      <p:sp>
        <p:nvSpPr>
          <p:cNvPr id="339" name="Google Shape;339;p34"/>
          <p:cNvSpPr/>
          <p:nvPr/>
        </p:nvSpPr>
        <p:spPr>
          <a:xfrm rot="10800000" flipH="1">
            <a:off x="7572375" y="-1858195"/>
            <a:ext cx="2826900" cy="2826900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noFill/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66;p36"/>
          <p:cNvSpPr txBox="1">
            <a:spLocks/>
          </p:cNvSpPr>
          <p:nvPr/>
        </p:nvSpPr>
        <p:spPr>
          <a:xfrm>
            <a:off x="4542180" y="48595"/>
            <a:ext cx="3958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  <a:defRPr sz="3500" b="0" i="0" u="none" strike="noStrike" cap="none">
                <a:solidFill>
                  <a:srgbClr val="00B050"/>
                </a:solidFill>
                <a:latin typeface="+mj-lt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ira Sans Extra Condensed"/>
              <a:buNone/>
              <a:defRPr sz="35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algn="r"/>
            <a:r>
              <a:rPr lang="es-CO" b="1" dirty="0">
                <a:latin typeface="Calibri" panose="020F0502020204030204" pitchFamily="34" charset="0"/>
                <a:cs typeface="Calibri" panose="020F0502020204030204" pitchFamily="34" charset="0"/>
              </a:rPr>
              <a:t>Invitados</a:t>
            </a:r>
          </a:p>
        </p:txBody>
      </p:sp>
      <p:sp>
        <p:nvSpPr>
          <p:cNvPr id="11" name="Google Shape;367;p36"/>
          <p:cNvSpPr txBox="1">
            <a:spLocks/>
          </p:cNvSpPr>
          <p:nvPr/>
        </p:nvSpPr>
        <p:spPr>
          <a:xfrm>
            <a:off x="3073400" y="1075807"/>
            <a:ext cx="5798581" cy="14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Aft>
                <a:spcPts val="1600"/>
              </a:spcAft>
            </a:pPr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Un(a) delegado(a) de la Secretaría Distrital de Planeación.</a:t>
            </a:r>
          </a:p>
          <a:p>
            <a:pPr algn="just">
              <a:spcAft>
                <a:spcPts val="1600"/>
              </a:spcAft>
            </a:pPr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Un(a) delegado(a) de la Secretaría Distrital de Hacienda.</a:t>
            </a:r>
          </a:p>
          <a:p>
            <a:pPr algn="just">
              <a:spcAft>
                <a:spcPts val="1600"/>
              </a:spcAft>
            </a:pPr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Un(a) delegado(a) de la Veeduría Distrital</a:t>
            </a:r>
          </a:p>
          <a:p>
            <a:pPr algn="just">
              <a:spcAft>
                <a:spcPts val="1600"/>
              </a:spcAft>
            </a:pPr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Un(a) Alcalde(</a:t>
            </a:r>
            <a:r>
              <a:rPr lang="es-CO" sz="1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s-CO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Local designado por la Secretaría Distrital de Gobierno.</a:t>
            </a:r>
            <a:endParaRPr lang="en-US" sz="1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Gráfico 4">
            <a:extLst>
              <a:ext uri="{FF2B5EF4-FFF2-40B4-BE49-F238E27FC236}">
                <a16:creationId xmlns:a16="http://schemas.microsoft.com/office/drawing/2014/main" id="{09A2279A-7D9E-4D5F-99A4-D450AB4EF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1023" y="4475487"/>
            <a:ext cx="1859357" cy="38609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610361F-9B40-4707-9947-0F92CF87E1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287" y="2421297"/>
            <a:ext cx="2722203" cy="272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37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C0D142C6-65E8-B716-D2F2-4E5C332DE309}"/>
              </a:ext>
            </a:extLst>
          </p:cNvPr>
          <p:cNvSpPr txBox="1"/>
          <p:nvPr/>
        </p:nvSpPr>
        <p:spPr>
          <a:xfrm>
            <a:off x="2144516" y="551583"/>
            <a:ext cx="497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600" b="1" dirty="0">
                <a:solidFill>
                  <a:srgbClr val="00B050"/>
                </a:solidFill>
                <a:latin typeface="Raleway" pitchFamily="2" charset="0"/>
              </a:rPr>
              <a:t>Abordaje de los enfoques</a:t>
            </a:r>
            <a:endParaRPr lang="es-CO" sz="1600" b="1" dirty="0">
              <a:solidFill>
                <a:srgbClr val="00B050"/>
              </a:solidFill>
              <a:latin typeface="Raleway" pitchFamily="2" charset="0"/>
            </a:endParaRP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F06C9823-3155-97A8-5240-A7941A5E8272}"/>
              </a:ext>
            </a:extLst>
          </p:cNvPr>
          <p:cNvSpPr txBox="1"/>
          <p:nvPr/>
        </p:nvSpPr>
        <p:spPr>
          <a:xfrm>
            <a:off x="2029355" y="2832571"/>
            <a:ext cx="8737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b="1" dirty="0">
                <a:latin typeface="Raleway" pitchFamily="2" charset="77"/>
              </a:rPr>
              <a:t>Ambiental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8F19EA05-6A0F-1E67-48EF-F76CB7216207}"/>
              </a:ext>
            </a:extLst>
          </p:cNvPr>
          <p:cNvSpPr/>
          <p:nvPr/>
        </p:nvSpPr>
        <p:spPr>
          <a:xfrm>
            <a:off x="3336324" y="2818235"/>
            <a:ext cx="86219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50" b="1" dirty="0">
                <a:latin typeface="Raleway" pitchFamily="2" charset="77"/>
              </a:rPr>
              <a:t>Territorial</a:t>
            </a: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9AF3957E-59CF-225C-F8EA-DFE0BB1ED0B3}"/>
              </a:ext>
            </a:extLst>
          </p:cNvPr>
          <p:cNvSpPr txBox="1"/>
          <p:nvPr/>
        </p:nvSpPr>
        <p:spPr>
          <a:xfrm>
            <a:off x="4591736" y="2832571"/>
            <a:ext cx="1785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b="1" dirty="0">
                <a:latin typeface="Raleway" pitchFamily="2" charset="77"/>
              </a:rPr>
              <a:t>Poblacional-diferencial</a:t>
            </a: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CF67B0C5-1563-1A02-297C-D1ABD53987E9}"/>
              </a:ext>
            </a:extLst>
          </p:cNvPr>
          <p:cNvSpPr txBox="1"/>
          <p:nvPr/>
        </p:nvSpPr>
        <p:spPr>
          <a:xfrm>
            <a:off x="6500535" y="2818235"/>
            <a:ext cx="8737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b="1" dirty="0">
                <a:latin typeface="Raleway" pitchFamily="2" charset="77"/>
              </a:rPr>
              <a:t>De género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A7E3DBCC-6A35-238A-0F09-9FCB78B26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82883" y="2133347"/>
            <a:ext cx="656587" cy="656587"/>
          </a:xfrm>
          <a:prstGeom prst="rect">
            <a:avLst/>
          </a:prstGeom>
        </p:spPr>
      </p:pic>
      <p:pic>
        <p:nvPicPr>
          <p:cNvPr id="37" name="Picture 10" descr="Iconos de Rango de edad - Iconos gratuitos de 156">
            <a:extLst>
              <a:ext uri="{FF2B5EF4-FFF2-40B4-BE49-F238E27FC236}">
                <a16:creationId xmlns:a16="http://schemas.microsoft.com/office/drawing/2014/main" id="{C827EA2C-BED6-24BC-8DF2-F77D5DA9F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721" y="2220497"/>
            <a:ext cx="499202" cy="49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1A818B96-346B-668A-0C04-EC082255F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459" y="2224796"/>
            <a:ext cx="499204" cy="499204"/>
          </a:xfrm>
          <a:prstGeom prst="rect">
            <a:avLst/>
          </a:prstGeom>
        </p:spPr>
      </p:pic>
      <p:pic>
        <p:nvPicPr>
          <p:cNvPr id="39" name="Imagen 29">
            <a:extLst>
              <a:ext uri="{FF2B5EF4-FFF2-40B4-BE49-F238E27FC236}">
                <a16:creationId xmlns:a16="http://schemas.microsoft.com/office/drawing/2014/main" id="{5F95A47D-4861-6608-A2F2-8C7414D15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434" y="2202898"/>
            <a:ext cx="540000" cy="540000"/>
          </a:xfrm>
          <a:prstGeom prst="rect">
            <a:avLst/>
          </a:prstGeom>
        </p:spPr>
      </p:pic>
      <p:pic>
        <p:nvPicPr>
          <p:cNvPr id="40" name="Picture 2" descr="Comunidad - Iconos gratis de social">
            <a:extLst>
              <a:ext uri="{FF2B5EF4-FFF2-40B4-BE49-F238E27FC236}">
                <a16:creationId xmlns:a16="http://schemas.microsoft.com/office/drawing/2014/main" id="{C12C8E1A-95FC-7CC2-B8E6-E7BA0AB1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129" y="992916"/>
            <a:ext cx="631277" cy="63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Cambio climático - Iconos gratis de diverso">
            <a:extLst>
              <a:ext uri="{FF2B5EF4-FFF2-40B4-BE49-F238E27FC236}">
                <a16:creationId xmlns:a16="http://schemas.microsoft.com/office/drawing/2014/main" id="{291CA4B5-7FFD-004D-BCE3-E6F794DC9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369" y="2181463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ángulo 41">
            <a:extLst>
              <a:ext uri="{FF2B5EF4-FFF2-40B4-BE49-F238E27FC236}">
                <a16:creationId xmlns:a16="http://schemas.microsoft.com/office/drawing/2014/main" id="{4355CFA0-299E-4AC1-CB86-8E460337E950}"/>
              </a:ext>
            </a:extLst>
          </p:cNvPr>
          <p:cNvSpPr/>
          <p:nvPr/>
        </p:nvSpPr>
        <p:spPr>
          <a:xfrm>
            <a:off x="3882432" y="1636130"/>
            <a:ext cx="144523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50" b="1" dirty="0">
                <a:latin typeface="Raleway" pitchFamily="2" charset="77"/>
              </a:rPr>
              <a:t>Derechos Humanos</a:t>
            </a: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F0275FB1-A26B-F86D-4E0B-C1F5B38E81A7}"/>
              </a:ext>
            </a:extLst>
          </p:cNvPr>
          <p:cNvSpPr/>
          <p:nvPr/>
        </p:nvSpPr>
        <p:spPr>
          <a:xfrm>
            <a:off x="1905000" y="1993255"/>
            <a:ext cx="5469269" cy="11569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Google Shape;186;p4">
            <a:extLst>
              <a:ext uri="{FF2B5EF4-FFF2-40B4-BE49-F238E27FC236}">
                <a16:creationId xmlns:a16="http://schemas.microsoft.com/office/drawing/2014/main" id="{1A798905-0505-0981-DF55-EA9930D816D5}"/>
              </a:ext>
            </a:extLst>
          </p:cNvPr>
          <p:cNvSpPr txBox="1">
            <a:spLocks/>
          </p:cNvSpPr>
          <p:nvPr/>
        </p:nvSpPr>
        <p:spPr>
          <a:xfrm>
            <a:off x="115498" y="72785"/>
            <a:ext cx="4888302" cy="41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algn="ctr">
              <a:buSzPts val="3600"/>
            </a:pPr>
            <a:r>
              <a:rPr lang="es-CO" sz="1600" b="1" dirty="0">
                <a:latin typeface="Raleway" pitchFamily="2" charset="0"/>
              </a:rPr>
              <a:t>Diagnóstico de la Política Pública</a:t>
            </a:r>
          </a:p>
        </p:txBody>
      </p:sp>
      <p:sp>
        <p:nvSpPr>
          <p:cNvPr id="46" name="Google Shape;220;p7">
            <a:extLst>
              <a:ext uri="{FF2B5EF4-FFF2-40B4-BE49-F238E27FC236}">
                <a16:creationId xmlns:a16="http://schemas.microsoft.com/office/drawing/2014/main" id="{68154BB2-87D5-B81D-F579-D2E7BA146D47}"/>
              </a:ext>
            </a:extLst>
          </p:cNvPr>
          <p:cNvSpPr txBox="1">
            <a:spLocks/>
          </p:cNvSpPr>
          <p:nvPr/>
        </p:nvSpPr>
        <p:spPr>
          <a:xfrm>
            <a:off x="147067" y="76369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2</a:t>
            </a:r>
            <a:endParaRPr lang="es-CO" sz="1800" dirty="0"/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E080AA88-177B-B8EE-FCBF-354F7D9AFE79}"/>
              </a:ext>
            </a:extLst>
          </p:cNvPr>
          <p:cNvSpPr txBox="1"/>
          <p:nvPr/>
        </p:nvSpPr>
        <p:spPr>
          <a:xfrm>
            <a:off x="1769730" y="3366004"/>
            <a:ext cx="63890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200" dirty="0">
                <a:latin typeface="Raleway" pitchFamily="2" charset="77"/>
              </a:rPr>
              <a:t>La PPAC es una política con </a:t>
            </a:r>
            <a:r>
              <a:rPr lang="es-ES_tradnl" sz="1200" b="1" u="sng" dirty="0">
                <a:latin typeface="Raleway" pitchFamily="2" charset="77"/>
              </a:rPr>
              <a:t>enfoque ambiental</a:t>
            </a:r>
            <a:r>
              <a:rPr lang="es-ES_tradnl" sz="1200" b="1" dirty="0">
                <a:latin typeface="Raleway" pitchFamily="2" charset="77"/>
              </a:rPr>
              <a:t>, </a:t>
            </a:r>
            <a:r>
              <a:rPr lang="es-ES_tradnl" sz="1200" dirty="0">
                <a:latin typeface="Raleway" pitchFamily="2" charset="77"/>
              </a:rPr>
              <a:t>principalmente. El enfoque de derechos humanos es transversal. </a:t>
            </a:r>
            <a:endParaRPr lang="en-CO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D020F-2D78-0111-D95B-AA8659542993}"/>
              </a:ext>
            </a:extLst>
          </p:cNvPr>
          <p:cNvSpPr txBox="1"/>
          <p:nvPr/>
        </p:nvSpPr>
        <p:spPr>
          <a:xfrm>
            <a:off x="1769730" y="3878049"/>
            <a:ext cx="63890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_tradnl" sz="1200" dirty="0">
                <a:latin typeface="Raleway" pitchFamily="2" charset="77"/>
              </a:rPr>
              <a:t>Al implementar la política se beneficiará a toda la población del distrito y los territorios que lo conforman (urbano y rural). </a:t>
            </a:r>
          </a:p>
        </p:txBody>
      </p:sp>
      <p:pic>
        <p:nvPicPr>
          <p:cNvPr id="16" name="Imagen 38">
            <a:extLst>
              <a:ext uri="{FF2B5EF4-FFF2-40B4-BE49-F238E27FC236}">
                <a16:creationId xmlns:a16="http://schemas.microsoft.com/office/drawing/2014/main" id="{5E89489E-623F-6D3A-02BE-34DC039C6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1103" y="3366004"/>
            <a:ext cx="360000" cy="360000"/>
          </a:xfrm>
          <a:prstGeom prst="rect">
            <a:avLst/>
          </a:prstGeom>
        </p:spPr>
      </p:pic>
      <p:pic>
        <p:nvPicPr>
          <p:cNvPr id="17" name="Imagen 42">
            <a:extLst>
              <a:ext uri="{FF2B5EF4-FFF2-40B4-BE49-F238E27FC236}">
                <a16:creationId xmlns:a16="http://schemas.microsoft.com/office/drawing/2014/main" id="{2ED1410D-E6B3-93A1-6C2C-9E4A0484B7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1103" y="3928881"/>
            <a:ext cx="360000" cy="360000"/>
          </a:xfrm>
          <a:prstGeom prst="rect">
            <a:avLst/>
          </a:prstGeom>
        </p:spPr>
      </p:pic>
      <p:grpSp>
        <p:nvGrpSpPr>
          <p:cNvPr id="2" name="Grupo 2">
            <a:extLst>
              <a:ext uri="{FF2B5EF4-FFF2-40B4-BE49-F238E27FC236}">
                <a16:creationId xmlns:a16="http://schemas.microsoft.com/office/drawing/2014/main" id="{BDB6969E-D9C8-F7BA-3951-C11C08EAE9EF}"/>
              </a:ext>
            </a:extLst>
          </p:cNvPr>
          <p:cNvGrpSpPr/>
          <p:nvPr/>
        </p:nvGrpSpPr>
        <p:grpSpPr>
          <a:xfrm>
            <a:off x="1768904" y="4237341"/>
            <a:ext cx="5606192" cy="902032"/>
            <a:chOff x="2358539" y="5649788"/>
            <a:chExt cx="7474922" cy="1202709"/>
          </a:xfrm>
        </p:grpSpPr>
        <p:grpSp>
          <p:nvGrpSpPr>
            <p:cNvPr id="3" name="Grupo 5">
              <a:extLst>
                <a:ext uri="{FF2B5EF4-FFF2-40B4-BE49-F238E27FC236}">
                  <a16:creationId xmlns:a16="http://schemas.microsoft.com/office/drawing/2014/main" id="{5215E111-F2B9-67A5-5325-814A1C19927F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9" name="Google Shape;99;p14">
                <a:extLst>
                  <a:ext uri="{FF2B5EF4-FFF2-40B4-BE49-F238E27FC236}">
                    <a16:creationId xmlns:a16="http://schemas.microsoft.com/office/drawing/2014/main" id="{6C2BE582-DC68-CC86-5235-D86DCC10A161}"/>
                  </a:ext>
                </a:extLst>
              </p:cNvPr>
              <p:cNvPicPr preferRelativeResize="0"/>
              <p:nvPr/>
            </p:nvPicPr>
            <p:blipFill rotWithShape="1">
              <a:blip r:embed="rId11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Imagen 8">
                <a:extLst>
                  <a:ext uri="{FF2B5EF4-FFF2-40B4-BE49-F238E27FC236}">
                    <a16:creationId xmlns:a16="http://schemas.microsoft.com/office/drawing/2014/main" id="{B6FE948E-3218-F03F-4FC8-49AD30F8B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7" name="Imagen 10">
              <a:extLst>
                <a:ext uri="{FF2B5EF4-FFF2-40B4-BE49-F238E27FC236}">
                  <a16:creationId xmlns:a16="http://schemas.microsoft.com/office/drawing/2014/main" id="{8971901D-B793-46F6-4655-35EA977EC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97622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A404E442-6CB1-14E8-E222-D3F60A0A9E38}"/>
              </a:ext>
            </a:extLst>
          </p:cNvPr>
          <p:cNvSpPr txBox="1"/>
          <p:nvPr/>
        </p:nvSpPr>
        <p:spPr>
          <a:xfrm>
            <a:off x="2515781" y="735899"/>
            <a:ext cx="497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600" b="1" dirty="0">
                <a:solidFill>
                  <a:srgbClr val="00B050"/>
                </a:solidFill>
                <a:latin typeface="Raleway" pitchFamily="2" charset="0"/>
              </a:rPr>
              <a:t>Principales f</a:t>
            </a:r>
            <a:r>
              <a:rPr lang="es-CO" sz="1600" b="1" dirty="0">
                <a:solidFill>
                  <a:srgbClr val="00B050"/>
                </a:solidFill>
                <a:latin typeface="Raleway" pitchFamily="2" charset="0"/>
              </a:rPr>
              <a:t>actores estratégicos</a:t>
            </a:r>
          </a:p>
        </p:txBody>
      </p:sp>
      <p:sp>
        <p:nvSpPr>
          <p:cNvPr id="2" name="Google Shape;186;p4">
            <a:extLst>
              <a:ext uri="{FF2B5EF4-FFF2-40B4-BE49-F238E27FC236}">
                <a16:creationId xmlns:a16="http://schemas.microsoft.com/office/drawing/2014/main" id="{0ED0FD99-1229-D6BF-DB40-4594F4058837}"/>
              </a:ext>
            </a:extLst>
          </p:cNvPr>
          <p:cNvSpPr txBox="1">
            <a:spLocks/>
          </p:cNvSpPr>
          <p:nvPr/>
        </p:nvSpPr>
        <p:spPr>
          <a:xfrm>
            <a:off x="115498" y="72785"/>
            <a:ext cx="4888302" cy="41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algn="ctr">
              <a:buSzPts val="3600"/>
            </a:pPr>
            <a:r>
              <a:rPr lang="es-CO" sz="1600" b="1" dirty="0">
                <a:latin typeface="Raleway" pitchFamily="2" charset="0"/>
              </a:rPr>
              <a:t>Diagnóstico de la Política Pública</a:t>
            </a:r>
          </a:p>
        </p:txBody>
      </p:sp>
      <p:sp>
        <p:nvSpPr>
          <p:cNvPr id="4" name="Google Shape;220;p7">
            <a:extLst>
              <a:ext uri="{FF2B5EF4-FFF2-40B4-BE49-F238E27FC236}">
                <a16:creationId xmlns:a16="http://schemas.microsoft.com/office/drawing/2014/main" id="{60CAA727-8AF9-444A-DC0C-CE8D14CA2F84}"/>
              </a:ext>
            </a:extLst>
          </p:cNvPr>
          <p:cNvSpPr txBox="1">
            <a:spLocks/>
          </p:cNvSpPr>
          <p:nvPr/>
        </p:nvSpPr>
        <p:spPr>
          <a:xfrm>
            <a:off x="147067" y="76369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2</a:t>
            </a:r>
            <a:endParaRPr lang="es-CO" sz="1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486178-42DB-9DAD-3F78-B4ED16250D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2" t="2202" r="-924" b="-2202"/>
          <a:stretch/>
        </p:blipFill>
        <p:spPr>
          <a:xfrm>
            <a:off x="-1" y="-31173"/>
            <a:ext cx="1647770" cy="4899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2D3333-8CDB-2E09-2D6B-FC58460508C2}"/>
              </a:ext>
            </a:extLst>
          </p:cNvPr>
          <p:cNvSpPr txBox="1"/>
          <p:nvPr/>
        </p:nvSpPr>
        <p:spPr>
          <a:xfrm>
            <a:off x="5519824" y="2395728"/>
            <a:ext cx="3306400" cy="57708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sz="1050" dirty="0">
                <a:solidFill>
                  <a:srgbClr val="333333"/>
                </a:solidFill>
                <a:latin typeface="Raleway" pitchFamily="2" charset="77"/>
              </a:rPr>
              <a:t>Pérdida de atributos naturales en la Estructura Ecológica Principal (EEP) y otros ecosistemas</a:t>
            </a:r>
          </a:p>
          <a:p>
            <a:r>
              <a:rPr lang="es-ES_tradnl" sz="1050" dirty="0">
                <a:solidFill>
                  <a:srgbClr val="333333"/>
                </a:solidFill>
                <a:latin typeface="Raleway" pitchFamily="2" charset="77"/>
              </a:rPr>
              <a:t>de importancia ambiental estratégica.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2175F024-ED08-F08B-2240-5881DA00911F}"/>
              </a:ext>
            </a:extLst>
          </p:cNvPr>
          <p:cNvSpPr txBox="1"/>
          <p:nvPr/>
        </p:nvSpPr>
        <p:spPr>
          <a:xfrm>
            <a:off x="5511800" y="3531990"/>
            <a:ext cx="3306400" cy="25391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sz="1050" dirty="0">
                <a:solidFill>
                  <a:srgbClr val="333333"/>
                </a:solidFill>
                <a:latin typeface="Raleway" pitchFamily="2" charset="77"/>
              </a:rPr>
              <a:t>Deterioro de la calidad del aire.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AD9A9085-175C-2FD0-5BA7-6A761F5056E6}"/>
              </a:ext>
            </a:extLst>
          </p:cNvPr>
          <p:cNvSpPr txBox="1"/>
          <p:nvPr/>
        </p:nvSpPr>
        <p:spPr>
          <a:xfrm>
            <a:off x="5511800" y="1530140"/>
            <a:ext cx="3306400" cy="41549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50" b="1">
                <a:solidFill>
                  <a:schemeClr val="bg1">
                    <a:lumMod val="10000"/>
                  </a:schemeClr>
                </a:solidFill>
                <a:latin typeface="Raleway" pitchFamily="2" charset="77"/>
              </a:defRPr>
            </a:lvl1pPr>
          </a:lstStyle>
          <a:p>
            <a:pPr lvl="0"/>
            <a:r>
              <a:rPr lang="es-ES_tradnl" sz="1050" b="0" dirty="0">
                <a:solidFill>
                  <a:srgbClr val="333333"/>
                </a:solidFill>
              </a:rPr>
              <a:t>Deficiencia en la gestión integral de emisiones atmosféricas de origen antropogénico</a:t>
            </a:r>
            <a:endParaRPr lang="es-CO" sz="1050" b="0" dirty="0">
              <a:solidFill>
                <a:srgbClr val="333333"/>
              </a:solidFill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CF2E8065-A7FF-2C81-4A57-814CAB2871B5}"/>
              </a:ext>
            </a:extLst>
          </p:cNvPr>
          <p:cNvSpPr txBox="1"/>
          <p:nvPr/>
        </p:nvSpPr>
        <p:spPr>
          <a:xfrm>
            <a:off x="1762278" y="3488126"/>
            <a:ext cx="3306400" cy="41549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50" b="1">
                <a:solidFill>
                  <a:schemeClr val="bg1">
                    <a:lumMod val="10000"/>
                  </a:schemeClr>
                </a:solidFill>
                <a:latin typeface="Raleway" pitchFamily="2" charset="77"/>
              </a:defRPr>
            </a:lvl1pPr>
          </a:lstStyle>
          <a:p>
            <a:pPr algn="just"/>
            <a:r>
              <a:rPr lang="es-ES_tradnl" sz="1050" b="0" dirty="0">
                <a:solidFill>
                  <a:srgbClr val="333333"/>
                </a:solidFill>
              </a:rPr>
              <a:t>Pérdida de biodiversidad y servicios </a:t>
            </a:r>
          </a:p>
          <a:p>
            <a:pPr algn="just"/>
            <a:r>
              <a:rPr lang="es-ES_tradnl" sz="1050" b="0" dirty="0">
                <a:solidFill>
                  <a:srgbClr val="333333"/>
                </a:solidFill>
              </a:rPr>
              <a:t>ecosistémicos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69ABFB10-FAA5-D613-3066-B5800736912D}"/>
              </a:ext>
            </a:extLst>
          </p:cNvPr>
          <p:cNvSpPr txBox="1"/>
          <p:nvPr/>
        </p:nvSpPr>
        <p:spPr>
          <a:xfrm>
            <a:off x="1762278" y="2745546"/>
            <a:ext cx="3306400" cy="41549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50" b="1">
                <a:solidFill>
                  <a:schemeClr val="bg1">
                    <a:lumMod val="10000"/>
                  </a:schemeClr>
                </a:solidFill>
                <a:latin typeface="Raleway" pitchFamily="2" charset="77"/>
              </a:defRPr>
            </a:lvl1pPr>
          </a:lstStyle>
          <a:p>
            <a:pPr lvl="0"/>
            <a:r>
              <a:rPr lang="es-ES_tradnl" sz="1050" b="0" dirty="0">
                <a:solidFill>
                  <a:srgbClr val="333333"/>
                </a:solidFill>
              </a:rPr>
              <a:t>Vulnerabilidad frente a eventos climáticos extremos</a:t>
            </a:r>
            <a:endParaRPr lang="es-CO" sz="1050" b="0" dirty="0">
              <a:solidFill>
                <a:srgbClr val="333333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6276A985-88E5-98B2-BB68-E90A5A46FC5C}"/>
              </a:ext>
            </a:extLst>
          </p:cNvPr>
          <p:cNvSpPr txBox="1"/>
          <p:nvPr/>
        </p:nvSpPr>
        <p:spPr>
          <a:xfrm>
            <a:off x="1762278" y="2164548"/>
            <a:ext cx="3317622" cy="253916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50" b="1">
                <a:solidFill>
                  <a:schemeClr val="bg1">
                    <a:lumMod val="10000"/>
                  </a:schemeClr>
                </a:solidFill>
                <a:latin typeface="Raleway" pitchFamily="2" charset="77"/>
              </a:defRPr>
            </a:lvl1pPr>
          </a:lstStyle>
          <a:p>
            <a:pPr lvl="0"/>
            <a:r>
              <a:rPr lang="es-ES_tradnl" sz="1050" b="0" u="none" dirty="0">
                <a:solidFill>
                  <a:srgbClr val="333333"/>
                </a:solidFill>
              </a:rPr>
              <a:t>Disminución de calidad y disponibilidad de agua</a:t>
            </a:r>
            <a:endParaRPr lang="es-CO" sz="1050" b="0" dirty="0">
              <a:solidFill>
                <a:srgbClr val="333333"/>
              </a:solidFill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05BF4A19-C1A3-A055-6101-8634D7F1A19F}"/>
              </a:ext>
            </a:extLst>
          </p:cNvPr>
          <p:cNvSpPr txBox="1"/>
          <p:nvPr/>
        </p:nvSpPr>
        <p:spPr>
          <a:xfrm>
            <a:off x="1762278" y="1530140"/>
            <a:ext cx="3317622" cy="253916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50" b="1">
                <a:solidFill>
                  <a:schemeClr val="bg1">
                    <a:lumMod val="10000"/>
                  </a:schemeClr>
                </a:solidFill>
                <a:latin typeface="Raleway" pitchFamily="2" charset="77"/>
              </a:defRPr>
            </a:lvl1pPr>
          </a:lstStyle>
          <a:p>
            <a:pPr algn="just"/>
            <a:r>
              <a:rPr lang="es-MX" sz="1050" b="0" dirty="0"/>
              <a:t>Vulnerabilidad frente a amenazas climáticas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46A1B49A-5773-8296-E7C1-39A84A8AF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234" y="3381766"/>
            <a:ext cx="504742" cy="504742"/>
          </a:xfrm>
          <a:prstGeom prst="rect">
            <a:avLst/>
          </a:prstGeom>
        </p:spPr>
      </p:pic>
      <p:pic>
        <p:nvPicPr>
          <p:cNvPr id="30" name="Imagen 27">
            <a:extLst>
              <a:ext uri="{FF2B5EF4-FFF2-40B4-BE49-F238E27FC236}">
                <a16:creationId xmlns:a16="http://schemas.microsoft.com/office/drawing/2014/main" id="{B1727616-1D3F-9AE3-B1F7-8A8A5DD1E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187" y="2671339"/>
            <a:ext cx="540000" cy="54000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734FB39-3776-896D-F419-9F66497976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187" y="1984035"/>
            <a:ext cx="540000" cy="540000"/>
          </a:xfrm>
          <a:prstGeom prst="rect">
            <a:avLst/>
          </a:prstGeom>
        </p:spPr>
      </p:pic>
      <p:pic>
        <p:nvPicPr>
          <p:cNvPr id="33" name="Imagen 55">
            <a:extLst>
              <a:ext uri="{FF2B5EF4-FFF2-40B4-BE49-F238E27FC236}">
                <a16:creationId xmlns:a16="http://schemas.microsoft.com/office/drawing/2014/main" id="{0A073824-070C-B4C7-1F5F-A0489FE9AB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3187" y="1320789"/>
            <a:ext cx="540000" cy="54000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C8F56173-5D75-F40F-069B-CB2F3C13C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8605" y="1429655"/>
            <a:ext cx="540000" cy="5400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6F25AA68-914E-BB51-4513-074A35060C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8424" y="3425875"/>
            <a:ext cx="540000" cy="540000"/>
          </a:xfrm>
          <a:prstGeom prst="rect">
            <a:avLst/>
          </a:prstGeom>
        </p:spPr>
      </p:pic>
      <p:pic>
        <p:nvPicPr>
          <p:cNvPr id="37" name="Imagen 38">
            <a:extLst>
              <a:ext uri="{FF2B5EF4-FFF2-40B4-BE49-F238E27FC236}">
                <a16:creationId xmlns:a16="http://schemas.microsoft.com/office/drawing/2014/main" id="{AE93A845-8D6B-56B7-6A6B-E70EF515F0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8605" y="2413295"/>
            <a:ext cx="540000" cy="540000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7F817B1-F720-3784-A990-BDFBF8516A2A}"/>
              </a:ext>
            </a:extLst>
          </p:cNvPr>
          <p:cNvGrpSpPr/>
          <p:nvPr/>
        </p:nvGrpSpPr>
        <p:grpSpPr>
          <a:xfrm>
            <a:off x="1768904" y="4237341"/>
            <a:ext cx="5606192" cy="902032"/>
            <a:chOff x="2358539" y="5649788"/>
            <a:chExt cx="7474922" cy="1202709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006E943D-5AEC-073A-0800-1143B33B6C5B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19" name="Google Shape;99;p14">
                <a:extLst>
                  <a:ext uri="{FF2B5EF4-FFF2-40B4-BE49-F238E27FC236}">
                    <a16:creationId xmlns:a16="http://schemas.microsoft.com/office/drawing/2014/main" id="{2E305659-73F0-53C3-A624-2179D51B57EF}"/>
                  </a:ext>
                </a:extLst>
              </p:cNvPr>
              <p:cNvPicPr preferRelativeResize="0"/>
              <p:nvPr/>
            </p:nvPicPr>
            <p:blipFill rotWithShape="1">
              <a:blip r:embed="rId11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Imagen 8">
                <a:extLst>
                  <a:ext uri="{FF2B5EF4-FFF2-40B4-BE49-F238E27FC236}">
                    <a16:creationId xmlns:a16="http://schemas.microsoft.com/office/drawing/2014/main" id="{B201EC17-8304-ABF3-9994-547DB4700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18" name="Imagen 10">
              <a:extLst>
                <a:ext uri="{FF2B5EF4-FFF2-40B4-BE49-F238E27FC236}">
                  <a16:creationId xmlns:a16="http://schemas.microsoft.com/office/drawing/2014/main" id="{88A198CE-72AF-369E-92F7-C83CD52E6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41419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75;p3">
            <a:extLst>
              <a:ext uri="{FF2B5EF4-FFF2-40B4-BE49-F238E27FC236}">
                <a16:creationId xmlns:a16="http://schemas.microsoft.com/office/drawing/2014/main" id="{95540CFB-E733-18F7-32D4-9137262C25DB}"/>
              </a:ext>
            </a:extLst>
          </p:cNvPr>
          <p:cNvSpPr txBox="1"/>
          <p:nvPr/>
        </p:nvSpPr>
        <p:spPr>
          <a:xfrm>
            <a:off x="2500647" y="354123"/>
            <a:ext cx="6087291" cy="61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</a:pPr>
            <a:r>
              <a:rPr lang="es-CO" sz="2000" b="1" i="0" u="none" strike="noStrike" cap="none" dirty="0">
                <a:solidFill>
                  <a:srgbClr val="00B050"/>
                </a:solidFill>
                <a:latin typeface="Raleway" pitchFamily="2" charset="77"/>
                <a:sym typeface="Arial"/>
              </a:rPr>
              <a:t>Estructura de la política</a:t>
            </a:r>
            <a:endParaRPr lang="es-CO" sz="2000" b="0" i="0" u="none" strike="noStrike" cap="none" dirty="0">
              <a:solidFill>
                <a:srgbClr val="00B050"/>
              </a:solidFill>
              <a:latin typeface="Raleway" pitchFamily="2" charset="77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6AEAB3-F4F4-BF3A-38BB-C89906C64F03}"/>
              </a:ext>
            </a:extLst>
          </p:cNvPr>
          <p:cNvSpPr txBox="1"/>
          <p:nvPr/>
        </p:nvSpPr>
        <p:spPr>
          <a:xfrm>
            <a:off x="3053907" y="1143216"/>
            <a:ext cx="589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200" b="1" dirty="0">
                <a:latin typeface="Raleway" pitchFamily="2" charset="77"/>
              </a:rPr>
              <a:t>Objetivo general: </a:t>
            </a:r>
            <a:r>
              <a:rPr lang="es-MX" sz="1200" dirty="0">
                <a:latin typeface="Raleway" pitchFamily="2" charset="77"/>
              </a:rPr>
              <a:t>impulsar a 2050 la carbono neutralidad, la resiliencia y la adaptación climática en Bogotá D.C.</a:t>
            </a:r>
            <a:r>
              <a:rPr lang="es-ES_tradnl" sz="1200" dirty="0">
                <a:latin typeface="Raleway" pitchFamily="2" charset="77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D6513E-936F-625F-EE27-00232689B4AF}"/>
              </a:ext>
            </a:extLst>
          </p:cNvPr>
          <p:cNvSpPr txBox="1"/>
          <p:nvPr/>
        </p:nvSpPr>
        <p:spPr>
          <a:xfrm>
            <a:off x="3053907" y="1984297"/>
            <a:ext cx="5784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200" b="1" dirty="0">
                <a:latin typeface="Raleway" pitchFamily="2" charset="77"/>
              </a:rPr>
              <a:t>Objetivos específicos:</a:t>
            </a:r>
          </a:p>
          <a:p>
            <a:pPr algn="just"/>
            <a:endParaRPr lang="es-ES_tradnl" sz="1200" b="1" dirty="0">
              <a:latin typeface="Raleway" pitchFamily="2" charset="77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1200" dirty="0">
                <a:latin typeface="Raleway" pitchFamily="2" charset="77"/>
              </a:rPr>
              <a:t>Reducir las emisiones de Gases de Efecto Invernadero de Bogotá D.C. para alcanzar la carbono neutralidad a 2050.</a:t>
            </a:r>
          </a:p>
          <a:p>
            <a:pPr marL="342900" indent="-342900" algn="just">
              <a:buFont typeface="+mj-lt"/>
              <a:buAutoNum type="arabicPeriod"/>
            </a:pPr>
            <a:endParaRPr lang="es-ES_tradnl" sz="1200" dirty="0">
              <a:latin typeface="Raleway" pitchFamily="2" charset="77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1200" dirty="0">
                <a:latin typeface="Raleway" pitchFamily="2" charset="77"/>
              </a:rPr>
              <a:t>Reducir la vulnerabilidad de la ciudad ante las amenazas climáticas y hacerla resiliente al cambio climático.</a:t>
            </a:r>
          </a:p>
          <a:p>
            <a:pPr marL="342900" indent="-342900" algn="just">
              <a:buFont typeface="+mj-lt"/>
              <a:buAutoNum type="arabicPeriod"/>
            </a:pPr>
            <a:endParaRPr lang="es-ES_tradnl" sz="1200" dirty="0">
              <a:latin typeface="Raleway" pitchFamily="2" charset="77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1200" dirty="0">
                <a:latin typeface="Raleway" pitchFamily="2" charset="77"/>
              </a:rPr>
              <a:t>Mejorar la gobernanza y la gestión del conocimiento para la acción climática.</a:t>
            </a:r>
            <a:endParaRPr lang="es-ES_tradnl" sz="1200" dirty="0">
              <a:latin typeface="Raleway" pitchFamily="2" charset="77"/>
            </a:endParaRPr>
          </a:p>
        </p:txBody>
      </p:sp>
      <p:pic>
        <p:nvPicPr>
          <p:cNvPr id="26" name="Picture 10" descr="Cambio climático - Iconos gratis de diverso">
            <a:extLst>
              <a:ext uri="{FF2B5EF4-FFF2-40B4-BE49-F238E27FC236}">
                <a16:creationId xmlns:a16="http://schemas.microsoft.com/office/drawing/2014/main" id="{564EE3CB-CDC4-ED09-B037-C272510FB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547" y="1157406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280E6E2-1C12-7AE4-C708-4B62057502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82"/>
          <a:stretch/>
        </p:blipFill>
        <p:spPr>
          <a:xfrm>
            <a:off x="7123" y="0"/>
            <a:ext cx="2094521" cy="5150012"/>
          </a:xfrm>
          <a:prstGeom prst="rect">
            <a:avLst/>
          </a:prstGeom>
        </p:spPr>
      </p:pic>
      <p:sp>
        <p:nvSpPr>
          <p:cNvPr id="6" name="Google Shape;186;p4">
            <a:extLst>
              <a:ext uri="{FF2B5EF4-FFF2-40B4-BE49-F238E27FC236}">
                <a16:creationId xmlns:a16="http://schemas.microsoft.com/office/drawing/2014/main" id="{12F16ECA-9778-12DD-7DA1-1E8B0C0A0CB4}"/>
              </a:ext>
            </a:extLst>
          </p:cNvPr>
          <p:cNvSpPr txBox="1">
            <a:spLocks/>
          </p:cNvSpPr>
          <p:nvPr/>
        </p:nvSpPr>
        <p:spPr>
          <a:xfrm>
            <a:off x="2769309" y="-23619"/>
            <a:ext cx="4635039" cy="4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3600"/>
            </a:pPr>
            <a:r>
              <a:rPr lang="es-CO" sz="1600" b="1" dirty="0">
                <a:latin typeface="Raleway" pitchFamily="2" charset="0"/>
              </a:rPr>
              <a:t>Formulación de la Política Pública</a:t>
            </a:r>
          </a:p>
        </p:txBody>
      </p:sp>
      <p:sp>
        <p:nvSpPr>
          <p:cNvPr id="7" name="Google Shape;220;p7">
            <a:extLst>
              <a:ext uri="{FF2B5EF4-FFF2-40B4-BE49-F238E27FC236}">
                <a16:creationId xmlns:a16="http://schemas.microsoft.com/office/drawing/2014/main" id="{B8C18389-F0C1-7042-F747-061E394B30A0}"/>
              </a:ext>
            </a:extLst>
          </p:cNvPr>
          <p:cNvSpPr txBox="1">
            <a:spLocks/>
          </p:cNvSpPr>
          <p:nvPr/>
        </p:nvSpPr>
        <p:spPr>
          <a:xfrm>
            <a:off x="2066875" y="40713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3</a:t>
            </a:r>
            <a:endParaRPr lang="es-CO" sz="1800" dirty="0"/>
          </a:p>
        </p:txBody>
      </p:sp>
      <p:pic>
        <p:nvPicPr>
          <p:cNvPr id="8" name="Imagen 15">
            <a:extLst>
              <a:ext uri="{FF2B5EF4-FFF2-40B4-BE49-F238E27FC236}">
                <a16:creationId xmlns:a16="http://schemas.microsoft.com/office/drawing/2014/main" id="{0265C7E7-A0CE-3299-691D-0AD0B4813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547" y="2031750"/>
            <a:ext cx="540000" cy="540000"/>
          </a:xfrm>
          <a:prstGeom prst="rect">
            <a:avLst/>
          </a:prstGeom>
        </p:spPr>
      </p:pic>
      <p:pic>
        <p:nvPicPr>
          <p:cNvPr id="3" name="Imagen 4">
            <a:extLst>
              <a:ext uri="{FF2B5EF4-FFF2-40B4-BE49-F238E27FC236}">
                <a16:creationId xmlns:a16="http://schemas.microsoft.com/office/drawing/2014/main" id="{2B5F0FCF-5451-DB16-A3ED-4E15EBD9C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2" t="2202" r="-924" b="-2202"/>
          <a:stretch/>
        </p:blipFill>
        <p:spPr>
          <a:xfrm>
            <a:off x="-1" y="-31173"/>
            <a:ext cx="1647770" cy="4899274"/>
          </a:xfrm>
          <a:prstGeom prst="rect">
            <a:avLst/>
          </a:prstGeom>
        </p:spPr>
      </p:pic>
      <p:grpSp>
        <p:nvGrpSpPr>
          <p:cNvPr id="2" name="Grupo 2">
            <a:extLst>
              <a:ext uri="{FF2B5EF4-FFF2-40B4-BE49-F238E27FC236}">
                <a16:creationId xmlns:a16="http://schemas.microsoft.com/office/drawing/2014/main" id="{821D4C49-2B56-4DD7-9347-433C525D9B84}"/>
              </a:ext>
            </a:extLst>
          </p:cNvPr>
          <p:cNvGrpSpPr/>
          <p:nvPr/>
        </p:nvGrpSpPr>
        <p:grpSpPr>
          <a:xfrm>
            <a:off x="2769309" y="4200755"/>
            <a:ext cx="5606192" cy="902032"/>
            <a:chOff x="2358539" y="5649788"/>
            <a:chExt cx="7474922" cy="1202709"/>
          </a:xfrm>
        </p:grpSpPr>
        <p:grpSp>
          <p:nvGrpSpPr>
            <p:cNvPr id="4" name="Grupo 5">
              <a:extLst>
                <a:ext uri="{FF2B5EF4-FFF2-40B4-BE49-F238E27FC236}">
                  <a16:creationId xmlns:a16="http://schemas.microsoft.com/office/drawing/2014/main" id="{57CCEFA6-99E8-B81A-667D-7AADD9EC1CAB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10" name="Google Shape;99;p14">
                <a:extLst>
                  <a:ext uri="{FF2B5EF4-FFF2-40B4-BE49-F238E27FC236}">
                    <a16:creationId xmlns:a16="http://schemas.microsoft.com/office/drawing/2014/main" id="{636A689B-97BC-7C83-0A8F-A1B7CA62E76E}"/>
                  </a:ext>
                </a:extLst>
              </p:cNvPr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Imagen 8">
                <a:extLst>
                  <a:ext uri="{FF2B5EF4-FFF2-40B4-BE49-F238E27FC236}">
                    <a16:creationId xmlns:a16="http://schemas.microsoft.com/office/drawing/2014/main" id="{4446ED9B-DCA5-0969-5BFD-305937D54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9" name="Imagen 10">
              <a:extLst>
                <a:ext uri="{FF2B5EF4-FFF2-40B4-BE49-F238E27FC236}">
                  <a16:creationId xmlns:a16="http://schemas.microsoft.com/office/drawing/2014/main" id="{219CB3A4-0EF8-0E7C-202D-7A0B9DD7C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75;p3">
            <a:extLst>
              <a:ext uri="{FF2B5EF4-FFF2-40B4-BE49-F238E27FC236}">
                <a16:creationId xmlns:a16="http://schemas.microsoft.com/office/drawing/2014/main" id="{95540CFB-E733-18F7-32D4-9137262C25DB}"/>
              </a:ext>
            </a:extLst>
          </p:cNvPr>
          <p:cNvSpPr txBox="1"/>
          <p:nvPr/>
        </p:nvSpPr>
        <p:spPr>
          <a:xfrm>
            <a:off x="2500647" y="354123"/>
            <a:ext cx="6087291" cy="61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ga"/>
              <a:buNone/>
            </a:pPr>
            <a:r>
              <a:rPr lang="es-CO" sz="2000" b="1" i="0" u="none" strike="noStrike" cap="none" dirty="0">
                <a:solidFill>
                  <a:srgbClr val="00B050"/>
                </a:solidFill>
                <a:latin typeface="Raleway" pitchFamily="2" charset="77"/>
                <a:sym typeface="Arial"/>
              </a:rPr>
              <a:t>Estructura de la política</a:t>
            </a:r>
            <a:endParaRPr lang="es-CO" sz="2000" b="0" i="0" u="none" strike="noStrike" cap="none" dirty="0">
              <a:solidFill>
                <a:srgbClr val="00B050"/>
              </a:solidFill>
              <a:latin typeface="Raleway" pitchFamily="2" charset="77"/>
              <a:sym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280E6E2-1C12-7AE4-C708-4B62057502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82"/>
          <a:stretch/>
        </p:blipFill>
        <p:spPr>
          <a:xfrm>
            <a:off x="7123" y="0"/>
            <a:ext cx="2094521" cy="5150012"/>
          </a:xfrm>
          <a:prstGeom prst="rect">
            <a:avLst/>
          </a:prstGeom>
        </p:spPr>
      </p:pic>
      <p:sp>
        <p:nvSpPr>
          <p:cNvPr id="6" name="Google Shape;186;p4">
            <a:extLst>
              <a:ext uri="{FF2B5EF4-FFF2-40B4-BE49-F238E27FC236}">
                <a16:creationId xmlns:a16="http://schemas.microsoft.com/office/drawing/2014/main" id="{12F16ECA-9778-12DD-7DA1-1E8B0C0A0CB4}"/>
              </a:ext>
            </a:extLst>
          </p:cNvPr>
          <p:cNvSpPr txBox="1">
            <a:spLocks/>
          </p:cNvSpPr>
          <p:nvPr/>
        </p:nvSpPr>
        <p:spPr>
          <a:xfrm>
            <a:off x="2769309" y="-23619"/>
            <a:ext cx="4635039" cy="4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3600"/>
            </a:pPr>
            <a:r>
              <a:rPr lang="es-CO" sz="1600" b="1" dirty="0">
                <a:latin typeface="Raleway" pitchFamily="2" charset="0"/>
              </a:rPr>
              <a:t>Formulación de la Política Pública</a:t>
            </a:r>
          </a:p>
        </p:txBody>
      </p:sp>
      <p:sp>
        <p:nvSpPr>
          <p:cNvPr id="7" name="Google Shape;220;p7">
            <a:extLst>
              <a:ext uri="{FF2B5EF4-FFF2-40B4-BE49-F238E27FC236}">
                <a16:creationId xmlns:a16="http://schemas.microsoft.com/office/drawing/2014/main" id="{B8C18389-F0C1-7042-F747-061E394B30A0}"/>
              </a:ext>
            </a:extLst>
          </p:cNvPr>
          <p:cNvSpPr txBox="1">
            <a:spLocks/>
          </p:cNvSpPr>
          <p:nvPr/>
        </p:nvSpPr>
        <p:spPr>
          <a:xfrm>
            <a:off x="2066875" y="40713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3</a:t>
            </a:r>
            <a:endParaRPr lang="es-CO" sz="1800" dirty="0"/>
          </a:p>
        </p:txBody>
      </p:sp>
      <p:pic>
        <p:nvPicPr>
          <p:cNvPr id="3" name="Imagen 4">
            <a:extLst>
              <a:ext uri="{FF2B5EF4-FFF2-40B4-BE49-F238E27FC236}">
                <a16:creationId xmlns:a16="http://schemas.microsoft.com/office/drawing/2014/main" id="{2B5F0FCF-5451-DB16-A3ED-4E15EBD9C1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2" t="2202" r="-924" b="-2202"/>
          <a:stretch/>
        </p:blipFill>
        <p:spPr>
          <a:xfrm>
            <a:off x="-1" y="-31173"/>
            <a:ext cx="1647770" cy="4899274"/>
          </a:xfrm>
          <a:prstGeom prst="rect">
            <a:avLst/>
          </a:prstGeom>
        </p:spPr>
      </p:pic>
      <p:sp>
        <p:nvSpPr>
          <p:cNvPr id="2" name="CuadroTexto 44">
            <a:extLst>
              <a:ext uri="{FF2B5EF4-FFF2-40B4-BE49-F238E27FC236}">
                <a16:creationId xmlns:a16="http://schemas.microsoft.com/office/drawing/2014/main" id="{713AE97D-7C24-B1F2-987B-F232B62B101A}"/>
              </a:ext>
            </a:extLst>
          </p:cNvPr>
          <p:cNvSpPr txBox="1"/>
          <p:nvPr/>
        </p:nvSpPr>
        <p:spPr>
          <a:xfrm>
            <a:off x="2835090" y="1474993"/>
            <a:ext cx="2338271" cy="938719"/>
          </a:xfrm>
          <a:prstGeom prst="rect">
            <a:avLst/>
          </a:prstGeom>
          <a:solidFill>
            <a:srgbClr val="00FA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OBJETIVO ESPECIFICO 1. </a:t>
            </a:r>
            <a:r>
              <a:rPr lang="es-MX" sz="11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Reducir las emisiones de Gases de Efecto Invernadero de Bogotá D.C. para alcanzar la carbono neutralidad a 2050.</a:t>
            </a:r>
          </a:p>
        </p:txBody>
      </p:sp>
      <p:pic>
        <p:nvPicPr>
          <p:cNvPr id="4" name="Picture 10" descr="Cambio climático - Iconos gratis de diverso">
            <a:extLst>
              <a:ext uri="{FF2B5EF4-FFF2-40B4-BE49-F238E27FC236}">
                <a16:creationId xmlns:a16="http://schemas.microsoft.com/office/drawing/2014/main" id="{BE18317D-88D4-C649-0812-D7DAB7726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933" y="1474993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7C6A87-E468-7E52-F2FF-4B87E38B5B37}"/>
              </a:ext>
            </a:extLst>
          </p:cNvPr>
          <p:cNvSpPr txBox="1"/>
          <p:nvPr/>
        </p:nvSpPr>
        <p:spPr>
          <a:xfrm>
            <a:off x="3297831" y="1132233"/>
            <a:ext cx="10997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OBJETIVO</a:t>
            </a:r>
            <a:endParaRPr lang="en-CO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2306F2-DB5B-45F1-13DE-2C751D67D695}"/>
              </a:ext>
            </a:extLst>
          </p:cNvPr>
          <p:cNvSpPr txBox="1"/>
          <p:nvPr/>
        </p:nvSpPr>
        <p:spPr>
          <a:xfrm>
            <a:off x="5369648" y="1134268"/>
            <a:ext cx="13606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RESULTADOS</a:t>
            </a:r>
            <a:endParaRPr lang="en-CO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CF0DB1-CC71-2158-8FEC-F37659517A71}"/>
              </a:ext>
            </a:extLst>
          </p:cNvPr>
          <p:cNvSpPr txBox="1"/>
          <p:nvPr/>
        </p:nvSpPr>
        <p:spPr>
          <a:xfrm>
            <a:off x="7227272" y="1132232"/>
            <a:ext cx="13606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PRODUCTOS</a:t>
            </a:r>
            <a:endParaRPr lang="en-CO" dirty="0"/>
          </a:p>
        </p:txBody>
      </p:sp>
      <p:sp>
        <p:nvSpPr>
          <p:cNvPr id="13" name="CuadroTexto 44">
            <a:extLst>
              <a:ext uri="{FF2B5EF4-FFF2-40B4-BE49-F238E27FC236}">
                <a16:creationId xmlns:a16="http://schemas.microsoft.com/office/drawing/2014/main" id="{EEAC10A9-B242-71DE-30DA-3C283F78F658}"/>
              </a:ext>
            </a:extLst>
          </p:cNvPr>
          <p:cNvSpPr txBox="1"/>
          <p:nvPr/>
        </p:nvSpPr>
        <p:spPr>
          <a:xfrm>
            <a:off x="5837908" y="1750975"/>
            <a:ext cx="291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6</a:t>
            </a:r>
            <a:endParaRPr lang="es-MX" sz="1100" b="1" dirty="0">
              <a:solidFill>
                <a:schemeClr val="bg1">
                  <a:lumMod val="10000"/>
                </a:schemeClr>
              </a:solidFill>
              <a:latin typeface="Raleway" pitchFamily="2" charset="0"/>
            </a:endParaRPr>
          </a:p>
        </p:txBody>
      </p:sp>
      <p:sp>
        <p:nvSpPr>
          <p:cNvPr id="14" name="CuadroTexto 44">
            <a:extLst>
              <a:ext uri="{FF2B5EF4-FFF2-40B4-BE49-F238E27FC236}">
                <a16:creationId xmlns:a16="http://schemas.microsoft.com/office/drawing/2014/main" id="{CFC7C2E1-EE8F-F0AC-0E90-E20624FFC81F}"/>
              </a:ext>
            </a:extLst>
          </p:cNvPr>
          <p:cNvSpPr txBox="1"/>
          <p:nvPr/>
        </p:nvSpPr>
        <p:spPr>
          <a:xfrm>
            <a:off x="7694141" y="1753383"/>
            <a:ext cx="359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23</a:t>
            </a:r>
            <a:endParaRPr lang="es-MX" sz="1100" b="1" dirty="0">
              <a:solidFill>
                <a:schemeClr val="bg1">
                  <a:lumMod val="10000"/>
                </a:schemeClr>
              </a:solidFill>
              <a:latin typeface="Raleway" pitchFamily="2" charset="0"/>
            </a:endParaRPr>
          </a:p>
        </p:txBody>
      </p:sp>
      <p:sp>
        <p:nvSpPr>
          <p:cNvPr id="15" name="CuadroTexto 44">
            <a:extLst>
              <a:ext uri="{FF2B5EF4-FFF2-40B4-BE49-F238E27FC236}">
                <a16:creationId xmlns:a16="http://schemas.microsoft.com/office/drawing/2014/main" id="{CD5A0C91-415A-3852-BD07-DCF31EDC9237}"/>
              </a:ext>
            </a:extLst>
          </p:cNvPr>
          <p:cNvSpPr txBox="1"/>
          <p:nvPr/>
        </p:nvSpPr>
        <p:spPr>
          <a:xfrm>
            <a:off x="2835090" y="3478307"/>
            <a:ext cx="2338270" cy="769441"/>
          </a:xfrm>
          <a:prstGeom prst="rect">
            <a:avLst/>
          </a:prstGeom>
          <a:solidFill>
            <a:srgbClr val="005493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</a:rPr>
              <a:t>OBJETIVO ESPECIFICO 3.  Mejorar la gobernanza y la gestión del conocimiento para la acción climática.</a:t>
            </a:r>
          </a:p>
        </p:txBody>
      </p:sp>
      <p:pic>
        <p:nvPicPr>
          <p:cNvPr id="16" name="Picture 2" descr="Comunidad - Iconos gratis de social">
            <a:extLst>
              <a:ext uri="{FF2B5EF4-FFF2-40B4-BE49-F238E27FC236}">
                <a16:creationId xmlns:a16="http://schemas.microsoft.com/office/drawing/2014/main" id="{82FB8C62-19FF-08FE-9249-A43F4ADD5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053" y="3492075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44">
            <a:extLst>
              <a:ext uri="{FF2B5EF4-FFF2-40B4-BE49-F238E27FC236}">
                <a16:creationId xmlns:a16="http://schemas.microsoft.com/office/drawing/2014/main" id="{CEAEC469-7C93-E0F3-FC32-3530133AADA9}"/>
              </a:ext>
            </a:extLst>
          </p:cNvPr>
          <p:cNvSpPr txBox="1"/>
          <p:nvPr/>
        </p:nvSpPr>
        <p:spPr>
          <a:xfrm>
            <a:off x="5840113" y="2753242"/>
            <a:ext cx="291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1</a:t>
            </a:r>
            <a:endParaRPr lang="es-MX" sz="1100" b="1" dirty="0">
              <a:solidFill>
                <a:schemeClr val="bg1">
                  <a:lumMod val="10000"/>
                </a:schemeClr>
              </a:solidFill>
              <a:latin typeface="Raleway" pitchFamily="2" charset="0"/>
            </a:endParaRPr>
          </a:p>
        </p:txBody>
      </p:sp>
      <p:sp>
        <p:nvSpPr>
          <p:cNvPr id="18" name="CuadroTexto 44">
            <a:extLst>
              <a:ext uri="{FF2B5EF4-FFF2-40B4-BE49-F238E27FC236}">
                <a16:creationId xmlns:a16="http://schemas.microsoft.com/office/drawing/2014/main" id="{17FF11C4-882E-AC49-41B8-707C55ABA4B0}"/>
              </a:ext>
            </a:extLst>
          </p:cNvPr>
          <p:cNvSpPr txBox="1"/>
          <p:nvPr/>
        </p:nvSpPr>
        <p:spPr>
          <a:xfrm>
            <a:off x="7694141" y="2749027"/>
            <a:ext cx="359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14</a:t>
            </a:r>
            <a:endParaRPr lang="es-MX" sz="1100" b="1" dirty="0">
              <a:solidFill>
                <a:schemeClr val="bg1">
                  <a:lumMod val="10000"/>
                </a:schemeClr>
              </a:solidFill>
              <a:latin typeface="Raleway" pitchFamily="2" charset="0"/>
            </a:endParaRPr>
          </a:p>
        </p:txBody>
      </p:sp>
      <p:sp>
        <p:nvSpPr>
          <p:cNvPr id="19" name="CuadroTexto 44">
            <a:extLst>
              <a:ext uri="{FF2B5EF4-FFF2-40B4-BE49-F238E27FC236}">
                <a16:creationId xmlns:a16="http://schemas.microsoft.com/office/drawing/2014/main" id="{141F108A-8218-C754-79A7-8150302BC9A8}"/>
              </a:ext>
            </a:extLst>
          </p:cNvPr>
          <p:cNvSpPr txBox="1"/>
          <p:nvPr/>
        </p:nvSpPr>
        <p:spPr>
          <a:xfrm>
            <a:off x="2835090" y="2479655"/>
            <a:ext cx="2338270" cy="938719"/>
          </a:xfrm>
          <a:prstGeom prst="rect">
            <a:avLst/>
          </a:prstGeom>
          <a:solidFill>
            <a:srgbClr val="008F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OBJETIVO ESPECIFICO 2. Reducir la vulnerabilidad de la ciudad ante las amenazas climáticas y hacerla resiliente al cambio climático</a:t>
            </a:r>
            <a:endParaRPr lang="es-CO" sz="1100" b="1" dirty="0">
              <a:solidFill>
                <a:schemeClr val="bg1">
                  <a:lumMod val="10000"/>
                </a:schemeClr>
              </a:solidFill>
              <a:latin typeface="Raleway" pitchFamily="2" charset="0"/>
            </a:endParaRPr>
          </a:p>
        </p:txBody>
      </p:sp>
      <p:pic>
        <p:nvPicPr>
          <p:cNvPr id="20" name="Imagen 29">
            <a:extLst>
              <a:ext uri="{FF2B5EF4-FFF2-40B4-BE49-F238E27FC236}">
                <a16:creationId xmlns:a16="http://schemas.microsoft.com/office/drawing/2014/main" id="{EB6D8C71-4C2B-DB67-1279-C9C64A61B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3879" y="2436701"/>
            <a:ext cx="540000" cy="540000"/>
          </a:xfrm>
          <a:prstGeom prst="rect">
            <a:avLst/>
          </a:prstGeom>
        </p:spPr>
      </p:pic>
      <p:sp>
        <p:nvSpPr>
          <p:cNvPr id="21" name="CuadroTexto 44">
            <a:extLst>
              <a:ext uri="{FF2B5EF4-FFF2-40B4-BE49-F238E27FC236}">
                <a16:creationId xmlns:a16="http://schemas.microsoft.com/office/drawing/2014/main" id="{43D0511B-B275-E14A-E793-09E47E6086F6}"/>
              </a:ext>
            </a:extLst>
          </p:cNvPr>
          <p:cNvSpPr txBox="1"/>
          <p:nvPr/>
        </p:nvSpPr>
        <p:spPr>
          <a:xfrm>
            <a:off x="5840113" y="3636450"/>
            <a:ext cx="291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4</a:t>
            </a:r>
            <a:endParaRPr lang="es-MX" sz="1100" b="1" dirty="0">
              <a:solidFill>
                <a:schemeClr val="bg1">
                  <a:lumMod val="10000"/>
                </a:schemeClr>
              </a:solidFill>
              <a:latin typeface="Raleway" pitchFamily="2" charset="0"/>
            </a:endParaRPr>
          </a:p>
        </p:txBody>
      </p:sp>
      <p:sp>
        <p:nvSpPr>
          <p:cNvPr id="22" name="CuadroTexto 44">
            <a:extLst>
              <a:ext uri="{FF2B5EF4-FFF2-40B4-BE49-F238E27FC236}">
                <a16:creationId xmlns:a16="http://schemas.microsoft.com/office/drawing/2014/main" id="{E12452E3-C946-E685-5C85-9825DE92E4CD}"/>
              </a:ext>
            </a:extLst>
          </p:cNvPr>
          <p:cNvSpPr txBox="1"/>
          <p:nvPr/>
        </p:nvSpPr>
        <p:spPr>
          <a:xfrm>
            <a:off x="7694141" y="3632235"/>
            <a:ext cx="359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22</a:t>
            </a:r>
            <a:endParaRPr lang="es-MX" sz="1100" b="1" dirty="0">
              <a:solidFill>
                <a:schemeClr val="bg1">
                  <a:lumMod val="10000"/>
                </a:schemeClr>
              </a:solidFill>
              <a:latin typeface="Raleway" pitchFamily="2" charset="0"/>
            </a:endParaRPr>
          </a:p>
        </p:txBody>
      </p:sp>
      <p:sp>
        <p:nvSpPr>
          <p:cNvPr id="27" name="CuadroTexto 44">
            <a:extLst>
              <a:ext uri="{FF2B5EF4-FFF2-40B4-BE49-F238E27FC236}">
                <a16:creationId xmlns:a16="http://schemas.microsoft.com/office/drawing/2014/main" id="{FEA5CB90-4973-029B-55EC-0993BCF24156}"/>
              </a:ext>
            </a:extLst>
          </p:cNvPr>
          <p:cNvSpPr txBox="1"/>
          <p:nvPr/>
        </p:nvSpPr>
        <p:spPr>
          <a:xfrm>
            <a:off x="2835090" y="4293967"/>
            <a:ext cx="23382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b="1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</a:rPr>
              <a:t>TOTAL</a:t>
            </a:r>
          </a:p>
        </p:txBody>
      </p:sp>
      <p:sp>
        <p:nvSpPr>
          <p:cNvPr id="29" name="CuadroTexto 44">
            <a:extLst>
              <a:ext uri="{FF2B5EF4-FFF2-40B4-BE49-F238E27FC236}">
                <a16:creationId xmlns:a16="http://schemas.microsoft.com/office/drawing/2014/main" id="{9D54C779-D7CB-85F7-3183-48FF80487B5C}"/>
              </a:ext>
            </a:extLst>
          </p:cNvPr>
          <p:cNvSpPr txBox="1"/>
          <p:nvPr/>
        </p:nvSpPr>
        <p:spPr>
          <a:xfrm>
            <a:off x="5856101" y="4293967"/>
            <a:ext cx="3395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11</a:t>
            </a:r>
            <a:endParaRPr lang="es-MX" sz="1100" b="1" dirty="0">
              <a:solidFill>
                <a:schemeClr val="bg1">
                  <a:lumMod val="10000"/>
                </a:schemeClr>
              </a:solidFill>
              <a:latin typeface="Raleway" pitchFamily="2" charset="0"/>
            </a:endParaRPr>
          </a:p>
        </p:txBody>
      </p:sp>
      <p:sp>
        <p:nvSpPr>
          <p:cNvPr id="30" name="CuadroTexto 44">
            <a:extLst>
              <a:ext uri="{FF2B5EF4-FFF2-40B4-BE49-F238E27FC236}">
                <a16:creationId xmlns:a16="http://schemas.microsoft.com/office/drawing/2014/main" id="{5A183674-1321-7F9F-4FE4-B06593D75B77}"/>
              </a:ext>
            </a:extLst>
          </p:cNvPr>
          <p:cNvSpPr txBox="1"/>
          <p:nvPr/>
        </p:nvSpPr>
        <p:spPr>
          <a:xfrm>
            <a:off x="7710130" y="4289752"/>
            <a:ext cx="359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59</a:t>
            </a:r>
            <a:endParaRPr lang="es-MX" sz="1100" b="1" dirty="0">
              <a:solidFill>
                <a:schemeClr val="bg1">
                  <a:lumMod val="10000"/>
                </a:schemeClr>
              </a:solidFill>
              <a:latin typeface="Raleway" pitchFamily="2" charset="0"/>
            </a:endParaRPr>
          </a:p>
        </p:txBody>
      </p:sp>
      <p:grpSp>
        <p:nvGrpSpPr>
          <p:cNvPr id="35" name="Grupo 2">
            <a:extLst>
              <a:ext uri="{FF2B5EF4-FFF2-40B4-BE49-F238E27FC236}">
                <a16:creationId xmlns:a16="http://schemas.microsoft.com/office/drawing/2014/main" id="{704305CA-A377-B672-AD62-0DFA0C2EF986}"/>
              </a:ext>
            </a:extLst>
          </p:cNvPr>
          <p:cNvGrpSpPr/>
          <p:nvPr/>
        </p:nvGrpSpPr>
        <p:grpSpPr>
          <a:xfrm>
            <a:off x="2981746" y="4278555"/>
            <a:ext cx="5606192" cy="902032"/>
            <a:chOff x="2358539" y="5649788"/>
            <a:chExt cx="7474922" cy="1202709"/>
          </a:xfrm>
        </p:grpSpPr>
        <p:grpSp>
          <p:nvGrpSpPr>
            <p:cNvPr id="36" name="Grupo 5">
              <a:extLst>
                <a:ext uri="{FF2B5EF4-FFF2-40B4-BE49-F238E27FC236}">
                  <a16:creationId xmlns:a16="http://schemas.microsoft.com/office/drawing/2014/main" id="{9954288A-15B1-501F-D18B-43BCF24D149F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38" name="Google Shape;99;p14">
                <a:extLst>
                  <a:ext uri="{FF2B5EF4-FFF2-40B4-BE49-F238E27FC236}">
                    <a16:creationId xmlns:a16="http://schemas.microsoft.com/office/drawing/2014/main" id="{BB47A17D-23A0-C1C7-5C5C-B57FF3A4AEED}"/>
                  </a:ext>
                </a:extLst>
              </p:cNvPr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Imagen 8">
                <a:extLst>
                  <a:ext uri="{FF2B5EF4-FFF2-40B4-BE49-F238E27FC236}">
                    <a16:creationId xmlns:a16="http://schemas.microsoft.com/office/drawing/2014/main" id="{10715BB8-1D8C-D640-ECE7-580828E48C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37" name="Imagen 10">
              <a:extLst>
                <a:ext uri="{FF2B5EF4-FFF2-40B4-BE49-F238E27FC236}">
                  <a16:creationId xmlns:a16="http://schemas.microsoft.com/office/drawing/2014/main" id="{380A7492-C126-6822-F971-ED5B6AC85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02341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CBDF-D7C5-3B9B-89C8-C03B44FC1905}"/>
              </a:ext>
            </a:extLst>
          </p:cNvPr>
          <p:cNvSpPr txBox="1"/>
          <p:nvPr/>
        </p:nvSpPr>
        <p:spPr>
          <a:xfrm>
            <a:off x="2446200" y="856153"/>
            <a:ext cx="497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600" b="1" dirty="0">
                <a:solidFill>
                  <a:srgbClr val="00B050"/>
                </a:solidFill>
                <a:latin typeface="Raleway" pitchFamily="2" charset="0"/>
              </a:rPr>
              <a:t>Resultados y productos</a:t>
            </a:r>
            <a:endParaRPr lang="es-CO" sz="1600" b="1" dirty="0">
              <a:solidFill>
                <a:srgbClr val="00B050"/>
              </a:solidFill>
              <a:latin typeface="Raleway" pitchFamily="2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E45FF434-D433-34B8-63F4-E926BBC3D6DF}"/>
              </a:ext>
            </a:extLst>
          </p:cNvPr>
          <p:cNvSpPr txBox="1"/>
          <p:nvPr/>
        </p:nvSpPr>
        <p:spPr>
          <a:xfrm>
            <a:off x="2736238" y="1351333"/>
            <a:ext cx="6134946" cy="461665"/>
          </a:xfrm>
          <a:prstGeom prst="rect">
            <a:avLst/>
          </a:prstGeom>
          <a:solidFill>
            <a:srgbClr val="00FA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OBJETIVO ESPECIFICO 1. </a:t>
            </a:r>
            <a:r>
              <a:rPr lang="es-MX" sz="12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Reducir las emisiones de Gases de Efecto Invernadero de Bogotá D.C. para alcanzar la carbono neutralidad a 2050.</a:t>
            </a:r>
          </a:p>
        </p:txBody>
      </p:sp>
      <p:sp>
        <p:nvSpPr>
          <p:cNvPr id="282" name="CuadroTexto 281">
            <a:extLst>
              <a:ext uri="{FF2B5EF4-FFF2-40B4-BE49-F238E27FC236}">
                <a16:creationId xmlns:a16="http://schemas.microsoft.com/office/drawing/2014/main" id="{B026FDC4-DAD7-7348-FF98-A442D090B2A4}"/>
              </a:ext>
            </a:extLst>
          </p:cNvPr>
          <p:cNvSpPr txBox="1"/>
          <p:nvPr/>
        </p:nvSpPr>
        <p:spPr>
          <a:xfrm>
            <a:off x="2197514" y="2096405"/>
            <a:ext cx="2648554" cy="1631216"/>
          </a:xfrm>
          <a:prstGeom prst="rect">
            <a:avLst/>
          </a:prstGeom>
          <a:noFill/>
          <a:ln w="28575">
            <a:solidFill>
              <a:srgbClr val="339933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Resultado 1.1.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Aumento en el uso de soluciones energéticas alternativas basadas en Fuentes No Convencionales de Energía Renovable (FNCER) para la satisfacción de las necesidades energéticas de la ciudad.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3" name="CuadroTexto 282">
            <a:extLst>
              <a:ext uri="{FF2B5EF4-FFF2-40B4-BE49-F238E27FC236}">
                <a16:creationId xmlns:a16="http://schemas.microsoft.com/office/drawing/2014/main" id="{CAA2866A-7099-C140-DA38-78E241709ABC}"/>
              </a:ext>
            </a:extLst>
          </p:cNvPr>
          <p:cNvSpPr txBox="1"/>
          <p:nvPr/>
        </p:nvSpPr>
        <p:spPr>
          <a:xfrm>
            <a:off x="5269462" y="2097950"/>
            <a:ext cx="2310308" cy="400110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1.1.1 </a:t>
            </a:r>
            <a:r>
              <a:rPr kumimoji="0" lang="es-CO" sz="10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Acciones para la promoción del uso de FNCER</a:t>
            </a:r>
            <a:endParaRPr kumimoji="0" lang="es-ES" sz="100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304" name="CuadroTexto 303">
            <a:extLst>
              <a:ext uri="{FF2B5EF4-FFF2-40B4-BE49-F238E27FC236}">
                <a16:creationId xmlns:a16="http://schemas.microsoft.com/office/drawing/2014/main" id="{078BE2E4-A338-973D-E391-CEF333C48497}"/>
              </a:ext>
            </a:extLst>
          </p:cNvPr>
          <p:cNvSpPr txBox="1"/>
          <p:nvPr/>
        </p:nvSpPr>
        <p:spPr>
          <a:xfrm>
            <a:off x="5269462" y="3019735"/>
            <a:ext cx="2310308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1.1.2.</a:t>
            </a:r>
            <a:r>
              <a:rPr lang="es-ES" sz="1000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 Esquema de adquisición de electricidad cero emisiones para las edificaciones del Distrito.</a:t>
            </a:r>
          </a:p>
        </p:txBody>
      </p:sp>
      <p:sp>
        <p:nvSpPr>
          <p:cNvPr id="2" name="Google Shape;186;p4">
            <a:extLst>
              <a:ext uri="{FF2B5EF4-FFF2-40B4-BE49-F238E27FC236}">
                <a16:creationId xmlns:a16="http://schemas.microsoft.com/office/drawing/2014/main" id="{E08D32F2-A48D-D828-98E1-49FE27717DB1}"/>
              </a:ext>
            </a:extLst>
          </p:cNvPr>
          <p:cNvSpPr txBox="1">
            <a:spLocks/>
          </p:cNvSpPr>
          <p:nvPr/>
        </p:nvSpPr>
        <p:spPr>
          <a:xfrm>
            <a:off x="634423" y="71025"/>
            <a:ext cx="4635039" cy="4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3600"/>
            </a:pPr>
            <a:r>
              <a:rPr lang="es-CO" sz="1600" b="1" dirty="0">
                <a:latin typeface="Raleway" pitchFamily="2" charset="0"/>
              </a:rPr>
              <a:t>Formulación de la Política Pública</a:t>
            </a:r>
          </a:p>
        </p:txBody>
      </p:sp>
      <p:sp>
        <p:nvSpPr>
          <p:cNvPr id="3" name="Google Shape;220;p7">
            <a:extLst>
              <a:ext uri="{FF2B5EF4-FFF2-40B4-BE49-F238E27FC236}">
                <a16:creationId xmlns:a16="http://schemas.microsoft.com/office/drawing/2014/main" id="{AC87DD76-68ED-63F9-EE04-9290A3A19F70}"/>
              </a:ext>
            </a:extLst>
          </p:cNvPr>
          <p:cNvSpPr txBox="1">
            <a:spLocks/>
          </p:cNvSpPr>
          <p:nvPr/>
        </p:nvSpPr>
        <p:spPr>
          <a:xfrm>
            <a:off x="-68011" y="135357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3</a:t>
            </a:r>
            <a:endParaRPr lang="es-CO" sz="1800" dirty="0"/>
          </a:p>
        </p:txBody>
      </p:sp>
      <p:pic>
        <p:nvPicPr>
          <p:cNvPr id="10" name="Picture 10" descr="Cambio climático - Iconos gratis de diverso">
            <a:extLst>
              <a:ext uri="{FF2B5EF4-FFF2-40B4-BE49-F238E27FC236}">
                <a16:creationId xmlns:a16="http://schemas.microsoft.com/office/drawing/2014/main" id="{D98B6905-10C0-4FD1-FF50-F1EA40923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72" y="1312165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1">
            <a:extLst>
              <a:ext uri="{FF2B5EF4-FFF2-40B4-BE49-F238E27FC236}">
                <a16:creationId xmlns:a16="http://schemas.microsoft.com/office/drawing/2014/main" id="{C75B3B34-E1B1-F027-AA49-6F8FBC1FAC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/>
          <a:stretch/>
        </p:blipFill>
        <p:spPr>
          <a:xfrm>
            <a:off x="10104" y="520714"/>
            <a:ext cx="2094521" cy="4471953"/>
          </a:xfrm>
          <a:prstGeom prst="rect">
            <a:avLst/>
          </a:prstGeom>
        </p:spPr>
      </p:pic>
      <p:sp>
        <p:nvSpPr>
          <p:cNvPr id="9" name="CuadroTexto 298">
            <a:extLst>
              <a:ext uri="{FF2B5EF4-FFF2-40B4-BE49-F238E27FC236}">
                <a16:creationId xmlns:a16="http://schemas.microsoft.com/office/drawing/2014/main" id="{4C7E470A-1D50-9363-F9EF-8967B4DF9E42}"/>
              </a:ext>
            </a:extLst>
          </p:cNvPr>
          <p:cNvSpPr txBox="1"/>
          <p:nvPr/>
        </p:nvSpPr>
        <p:spPr>
          <a:xfrm>
            <a:off x="7125020" y="2284319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11" name="CuadroTexto 298">
            <a:extLst>
              <a:ext uri="{FF2B5EF4-FFF2-40B4-BE49-F238E27FC236}">
                <a16:creationId xmlns:a16="http://schemas.microsoft.com/office/drawing/2014/main" id="{B1189197-467B-2C1F-53D5-A736AD0A284D}"/>
              </a:ext>
            </a:extLst>
          </p:cNvPr>
          <p:cNvSpPr txBox="1"/>
          <p:nvPr/>
        </p:nvSpPr>
        <p:spPr>
          <a:xfrm>
            <a:off x="7125020" y="3500839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16" name="CuadroTexto 298">
            <a:extLst>
              <a:ext uri="{FF2B5EF4-FFF2-40B4-BE49-F238E27FC236}">
                <a16:creationId xmlns:a16="http://schemas.microsoft.com/office/drawing/2014/main" id="{135AC45F-A72F-8A7C-3430-6C0DDE467460}"/>
              </a:ext>
            </a:extLst>
          </p:cNvPr>
          <p:cNvSpPr txBox="1"/>
          <p:nvPr/>
        </p:nvSpPr>
        <p:spPr>
          <a:xfrm>
            <a:off x="4261588" y="3373678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4" name="CuadroTexto 298">
            <a:extLst>
              <a:ext uri="{FF2B5EF4-FFF2-40B4-BE49-F238E27FC236}">
                <a16:creationId xmlns:a16="http://schemas.microsoft.com/office/drawing/2014/main" id="{9A308876-5FAD-C85D-4869-5F9C7FA07C50}"/>
              </a:ext>
            </a:extLst>
          </p:cNvPr>
          <p:cNvSpPr txBox="1"/>
          <p:nvPr/>
        </p:nvSpPr>
        <p:spPr>
          <a:xfrm>
            <a:off x="2197514" y="3832577"/>
            <a:ext cx="2648554" cy="253916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Costo total: 2,223,144 millones COP</a:t>
            </a:r>
          </a:p>
        </p:txBody>
      </p:sp>
      <p:grpSp>
        <p:nvGrpSpPr>
          <p:cNvPr id="5" name="Grupo 2">
            <a:extLst>
              <a:ext uri="{FF2B5EF4-FFF2-40B4-BE49-F238E27FC236}">
                <a16:creationId xmlns:a16="http://schemas.microsoft.com/office/drawing/2014/main" id="{B7482A80-95C9-F17F-D9EF-8CA06828B66A}"/>
              </a:ext>
            </a:extLst>
          </p:cNvPr>
          <p:cNvGrpSpPr/>
          <p:nvPr/>
        </p:nvGrpSpPr>
        <p:grpSpPr>
          <a:xfrm>
            <a:off x="1768904" y="4237341"/>
            <a:ext cx="5606192" cy="902032"/>
            <a:chOff x="2358539" y="5649788"/>
            <a:chExt cx="7474922" cy="1202709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A801D1B0-965E-9AE5-7C8B-F9E7A4476387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17" name="Google Shape;99;p14">
                <a:extLst>
                  <a:ext uri="{FF2B5EF4-FFF2-40B4-BE49-F238E27FC236}">
                    <a16:creationId xmlns:a16="http://schemas.microsoft.com/office/drawing/2014/main" id="{AD9C6C9C-600F-90F2-062F-2FB2322D1A09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Imagen 8">
                <a:extLst>
                  <a:ext uri="{FF2B5EF4-FFF2-40B4-BE49-F238E27FC236}">
                    <a16:creationId xmlns:a16="http://schemas.microsoft.com/office/drawing/2014/main" id="{F9FB3BD0-F0E6-4A8F-17A8-EFAA6683C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7" name="Imagen 10">
              <a:extLst>
                <a:ext uri="{FF2B5EF4-FFF2-40B4-BE49-F238E27FC236}">
                  <a16:creationId xmlns:a16="http://schemas.microsoft.com/office/drawing/2014/main" id="{B927BCC3-770F-A992-679F-00D96905E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31269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CBDF-D7C5-3B9B-89C8-C03B44FC1905}"/>
              </a:ext>
            </a:extLst>
          </p:cNvPr>
          <p:cNvSpPr txBox="1"/>
          <p:nvPr/>
        </p:nvSpPr>
        <p:spPr>
          <a:xfrm>
            <a:off x="2438906" y="551046"/>
            <a:ext cx="497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600" b="1" dirty="0">
                <a:solidFill>
                  <a:srgbClr val="00B050"/>
                </a:solidFill>
                <a:latin typeface="Raleway" pitchFamily="2" charset="0"/>
              </a:rPr>
              <a:t>Resultados y productos</a:t>
            </a:r>
            <a:endParaRPr lang="es-CO" sz="1600" b="1" dirty="0">
              <a:solidFill>
                <a:srgbClr val="00B050"/>
              </a:solidFill>
              <a:latin typeface="Raleway" pitchFamily="2" charset="0"/>
            </a:endParaRPr>
          </a:p>
        </p:txBody>
      </p:sp>
      <p:sp>
        <p:nvSpPr>
          <p:cNvPr id="282" name="CuadroTexto 281">
            <a:extLst>
              <a:ext uri="{FF2B5EF4-FFF2-40B4-BE49-F238E27FC236}">
                <a16:creationId xmlns:a16="http://schemas.microsoft.com/office/drawing/2014/main" id="{B026FDC4-DAD7-7348-FF98-A442D090B2A4}"/>
              </a:ext>
            </a:extLst>
          </p:cNvPr>
          <p:cNvSpPr txBox="1"/>
          <p:nvPr/>
        </p:nvSpPr>
        <p:spPr>
          <a:xfrm>
            <a:off x="780348" y="2315010"/>
            <a:ext cx="2648554" cy="1323439"/>
          </a:xfrm>
          <a:prstGeom prst="rect">
            <a:avLst/>
          </a:prstGeom>
          <a:noFill/>
          <a:ln w="28575">
            <a:solidFill>
              <a:srgbClr val="339933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Resultado 1.2.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Disminución en la intensidad de carbono de la canasta energética del sector de edificaciones e industrias.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3" name="CuadroTexto 282">
            <a:extLst>
              <a:ext uri="{FF2B5EF4-FFF2-40B4-BE49-F238E27FC236}">
                <a16:creationId xmlns:a16="http://schemas.microsoft.com/office/drawing/2014/main" id="{CAA2866A-7099-C140-DA38-78E241709ABC}"/>
              </a:ext>
            </a:extLst>
          </p:cNvPr>
          <p:cNvSpPr txBox="1"/>
          <p:nvPr/>
        </p:nvSpPr>
        <p:spPr>
          <a:xfrm>
            <a:off x="3706325" y="1654134"/>
            <a:ext cx="2430864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1.2.1.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Instrumentos para promover mejoras en eficiencia energética en las edificaciones de todos los sectores de la ciudad.</a:t>
            </a:r>
          </a:p>
        </p:txBody>
      </p:sp>
      <p:sp>
        <p:nvSpPr>
          <p:cNvPr id="304" name="CuadroTexto 303">
            <a:extLst>
              <a:ext uri="{FF2B5EF4-FFF2-40B4-BE49-F238E27FC236}">
                <a16:creationId xmlns:a16="http://schemas.microsoft.com/office/drawing/2014/main" id="{078BE2E4-A338-973D-E391-CEF333C48497}"/>
              </a:ext>
            </a:extLst>
          </p:cNvPr>
          <p:cNvSpPr txBox="1"/>
          <p:nvPr/>
        </p:nvSpPr>
        <p:spPr>
          <a:xfrm>
            <a:off x="3706325" y="2444111"/>
            <a:ext cx="2430864" cy="1015663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1.2.2.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Instrumentos para promover la sustitución de combustibles por otros de bajas o cero emisiones en las edificaciones procurando alcanzar la carbono neutralidad.</a:t>
            </a:r>
          </a:p>
        </p:txBody>
      </p:sp>
      <p:sp>
        <p:nvSpPr>
          <p:cNvPr id="2" name="Google Shape;186;p4">
            <a:extLst>
              <a:ext uri="{FF2B5EF4-FFF2-40B4-BE49-F238E27FC236}">
                <a16:creationId xmlns:a16="http://schemas.microsoft.com/office/drawing/2014/main" id="{E08D32F2-A48D-D828-98E1-49FE27717DB1}"/>
              </a:ext>
            </a:extLst>
          </p:cNvPr>
          <p:cNvSpPr txBox="1">
            <a:spLocks/>
          </p:cNvSpPr>
          <p:nvPr/>
        </p:nvSpPr>
        <p:spPr>
          <a:xfrm>
            <a:off x="634423" y="71025"/>
            <a:ext cx="4635039" cy="4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3600"/>
            </a:pPr>
            <a:r>
              <a:rPr lang="es-CO" sz="1600" b="1" dirty="0">
                <a:latin typeface="Raleway" pitchFamily="2" charset="0"/>
              </a:rPr>
              <a:t>Formulación de la Política Pública</a:t>
            </a:r>
          </a:p>
        </p:txBody>
      </p:sp>
      <p:sp>
        <p:nvSpPr>
          <p:cNvPr id="3" name="Google Shape;220;p7">
            <a:extLst>
              <a:ext uri="{FF2B5EF4-FFF2-40B4-BE49-F238E27FC236}">
                <a16:creationId xmlns:a16="http://schemas.microsoft.com/office/drawing/2014/main" id="{AC87DD76-68ED-63F9-EE04-9290A3A19F70}"/>
              </a:ext>
            </a:extLst>
          </p:cNvPr>
          <p:cNvSpPr txBox="1">
            <a:spLocks/>
          </p:cNvSpPr>
          <p:nvPr/>
        </p:nvSpPr>
        <p:spPr>
          <a:xfrm>
            <a:off x="-68011" y="135357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3</a:t>
            </a:r>
            <a:endParaRPr lang="es-CO" sz="1800" dirty="0"/>
          </a:p>
        </p:txBody>
      </p:sp>
      <p:pic>
        <p:nvPicPr>
          <p:cNvPr id="8" name="Imagen 1">
            <a:extLst>
              <a:ext uri="{FF2B5EF4-FFF2-40B4-BE49-F238E27FC236}">
                <a16:creationId xmlns:a16="http://schemas.microsoft.com/office/drawing/2014/main" id="{C75B3B34-E1B1-F027-AA49-6F8FBC1FA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/>
          <a:stretch/>
        </p:blipFill>
        <p:spPr>
          <a:xfrm>
            <a:off x="10104" y="520714"/>
            <a:ext cx="2094521" cy="4471953"/>
          </a:xfrm>
          <a:prstGeom prst="rect">
            <a:avLst/>
          </a:prstGeom>
        </p:spPr>
      </p:pic>
      <p:sp>
        <p:nvSpPr>
          <p:cNvPr id="9" name="CuadroTexto 298">
            <a:extLst>
              <a:ext uri="{FF2B5EF4-FFF2-40B4-BE49-F238E27FC236}">
                <a16:creationId xmlns:a16="http://schemas.microsoft.com/office/drawing/2014/main" id="{4C7E470A-1D50-9363-F9EF-8967B4DF9E42}"/>
              </a:ext>
            </a:extLst>
          </p:cNvPr>
          <p:cNvSpPr txBox="1"/>
          <p:nvPr/>
        </p:nvSpPr>
        <p:spPr>
          <a:xfrm>
            <a:off x="5674202" y="2144360"/>
            <a:ext cx="462987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SDHt</a:t>
            </a:r>
            <a:endParaRPr kumimoji="0" lang="es-ES" sz="9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11" name="CuadroTexto 298">
            <a:extLst>
              <a:ext uri="{FF2B5EF4-FFF2-40B4-BE49-F238E27FC236}">
                <a16:creationId xmlns:a16="http://schemas.microsoft.com/office/drawing/2014/main" id="{B1189197-467B-2C1F-53D5-A736AD0A284D}"/>
              </a:ext>
            </a:extLst>
          </p:cNvPr>
          <p:cNvSpPr txBox="1"/>
          <p:nvPr/>
        </p:nvSpPr>
        <p:spPr>
          <a:xfrm>
            <a:off x="5674202" y="3228942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SDHt</a:t>
            </a:r>
            <a:endParaRPr kumimoji="0" lang="es-ES" sz="9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16" name="CuadroTexto 298">
            <a:extLst>
              <a:ext uri="{FF2B5EF4-FFF2-40B4-BE49-F238E27FC236}">
                <a16:creationId xmlns:a16="http://schemas.microsoft.com/office/drawing/2014/main" id="{135AC45F-A72F-8A7C-3430-6C0DDE467460}"/>
              </a:ext>
            </a:extLst>
          </p:cNvPr>
          <p:cNvSpPr txBox="1"/>
          <p:nvPr/>
        </p:nvSpPr>
        <p:spPr>
          <a:xfrm>
            <a:off x="2852660" y="3300534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6" name="CuadroTexto 282">
            <a:extLst>
              <a:ext uri="{FF2B5EF4-FFF2-40B4-BE49-F238E27FC236}">
                <a16:creationId xmlns:a16="http://schemas.microsoft.com/office/drawing/2014/main" id="{0E7F49C0-55E3-67BD-09E5-434A3E97DBB9}"/>
              </a:ext>
            </a:extLst>
          </p:cNvPr>
          <p:cNvSpPr txBox="1"/>
          <p:nvPr/>
        </p:nvSpPr>
        <p:spPr>
          <a:xfrm>
            <a:off x="3706325" y="3555963"/>
            <a:ext cx="2430864" cy="553998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1.2.3.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Plan de acción para lograr edificaciones neto cero carbono en Bogotá..</a:t>
            </a:r>
          </a:p>
        </p:txBody>
      </p:sp>
      <p:sp>
        <p:nvSpPr>
          <p:cNvPr id="7" name="CuadroTexto 303">
            <a:extLst>
              <a:ext uri="{FF2B5EF4-FFF2-40B4-BE49-F238E27FC236}">
                <a16:creationId xmlns:a16="http://schemas.microsoft.com/office/drawing/2014/main" id="{43B369D4-B78A-F9E8-A13A-06EEDC649472}"/>
              </a:ext>
            </a:extLst>
          </p:cNvPr>
          <p:cNvSpPr txBox="1"/>
          <p:nvPr/>
        </p:nvSpPr>
        <p:spPr>
          <a:xfrm>
            <a:off x="3698088" y="4191281"/>
            <a:ext cx="2430864" cy="400110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1.2.4.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Estrategia de Hospitales Verdes.</a:t>
            </a:r>
          </a:p>
        </p:txBody>
      </p:sp>
      <p:sp>
        <p:nvSpPr>
          <p:cNvPr id="17" name="CuadroTexto 298">
            <a:extLst>
              <a:ext uri="{FF2B5EF4-FFF2-40B4-BE49-F238E27FC236}">
                <a16:creationId xmlns:a16="http://schemas.microsoft.com/office/drawing/2014/main" id="{46E29A6D-5E09-9DC9-B3F2-98940ECAA473}"/>
              </a:ext>
            </a:extLst>
          </p:cNvPr>
          <p:cNvSpPr txBox="1"/>
          <p:nvPr/>
        </p:nvSpPr>
        <p:spPr>
          <a:xfrm>
            <a:off x="5665965" y="3887328"/>
            <a:ext cx="462987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SDHt</a:t>
            </a:r>
            <a:endParaRPr kumimoji="0" lang="es-ES" sz="9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18" name="CuadroTexto 298">
            <a:extLst>
              <a:ext uri="{FF2B5EF4-FFF2-40B4-BE49-F238E27FC236}">
                <a16:creationId xmlns:a16="http://schemas.microsoft.com/office/drawing/2014/main" id="{7F87F613-1C8A-01C1-198C-CDA3416F5EEA}"/>
              </a:ext>
            </a:extLst>
          </p:cNvPr>
          <p:cNvSpPr txBox="1"/>
          <p:nvPr/>
        </p:nvSpPr>
        <p:spPr>
          <a:xfrm>
            <a:off x="5674202" y="4357203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SDS</a:t>
            </a:r>
          </a:p>
        </p:txBody>
      </p:sp>
      <p:sp>
        <p:nvSpPr>
          <p:cNvPr id="19" name="CuadroTexto 303">
            <a:extLst>
              <a:ext uri="{FF2B5EF4-FFF2-40B4-BE49-F238E27FC236}">
                <a16:creationId xmlns:a16="http://schemas.microsoft.com/office/drawing/2014/main" id="{132E4E25-3468-FE35-3FD4-58430C682F75}"/>
              </a:ext>
            </a:extLst>
          </p:cNvPr>
          <p:cNvSpPr txBox="1"/>
          <p:nvPr/>
        </p:nvSpPr>
        <p:spPr>
          <a:xfrm>
            <a:off x="6414612" y="1654134"/>
            <a:ext cx="2430864" cy="553998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1.2.5.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Instrumentos para promover la eficiencia energética industrial.</a:t>
            </a:r>
          </a:p>
        </p:txBody>
      </p:sp>
      <p:sp>
        <p:nvSpPr>
          <p:cNvPr id="20" name="CuadroTexto 298">
            <a:extLst>
              <a:ext uri="{FF2B5EF4-FFF2-40B4-BE49-F238E27FC236}">
                <a16:creationId xmlns:a16="http://schemas.microsoft.com/office/drawing/2014/main" id="{FBBADF73-F691-B0E3-730A-7683236C5893}"/>
              </a:ext>
            </a:extLst>
          </p:cNvPr>
          <p:cNvSpPr txBox="1"/>
          <p:nvPr/>
        </p:nvSpPr>
        <p:spPr>
          <a:xfrm>
            <a:off x="8390726" y="1977300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SDHt</a:t>
            </a:r>
            <a:endParaRPr kumimoji="0" lang="es-ES" sz="9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24" name="CuadroTexto 303">
            <a:extLst>
              <a:ext uri="{FF2B5EF4-FFF2-40B4-BE49-F238E27FC236}">
                <a16:creationId xmlns:a16="http://schemas.microsoft.com/office/drawing/2014/main" id="{3BB1BF05-7C90-0B67-8013-16518F6B3087}"/>
              </a:ext>
            </a:extLst>
          </p:cNvPr>
          <p:cNvSpPr txBox="1"/>
          <p:nvPr/>
        </p:nvSpPr>
        <p:spPr>
          <a:xfrm>
            <a:off x="6414612" y="2315010"/>
            <a:ext cx="2430864" cy="553998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1.2.6.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Reglamentación de medidas de  ecourbanismo y construcción sostenible del Distrito.</a:t>
            </a:r>
          </a:p>
        </p:txBody>
      </p:sp>
      <p:sp>
        <p:nvSpPr>
          <p:cNvPr id="25" name="CuadroTexto 298">
            <a:extLst>
              <a:ext uri="{FF2B5EF4-FFF2-40B4-BE49-F238E27FC236}">
                <a16:creationId xmlns:a16="http://schemas.microsoft.com/office/drawing/2014/main" id="{C7864FE4-C5D7-F51B-215A-795E58B19871}"/>
              </a:ext>
            </a:extLst>
          </p:cNvPr>
          <p:cNvSpPr txBox="1"/>
          <p:nvPr/>
        </p:nvSpPr>
        <p:spPr>
          <a:xfrm>
            <a:off x="8390726" y="2489688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SDP</a:t>
            </a:r>
          </a:p>
        </p:txBody>
      </p:sp>
      <p:sp>
        <p:nvSpPr>
          <p:cNvPr id="26" name="CuadroTexto 303">
            <a:extLst>
              <a:ext uri="{FF2B5EF4-FFF2-40B4-BE49-F238E27FC236}">
                <a16:creationId xmlns:a16="http://schemas.microsoft.com/office/drawing/2014/main" id="{4B1E73F4-7E67-FAF6-8456-301701C97F34}"/>
              </a:ext>
            </a:extLst>
          </p:cNvPr>
          <p:cNvSpPr txBox="1"/>
          <p:nvPr/>
        </p:nvSpPr>
        <p:spPr>
          <a:xfrm>
            <a:off x="6414612" y="2977368"/>
            <a:ext cx="2430864" cy="1015663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1.2.7.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Proyectos orientados a la gestión integral de la energía y espacio urbano en el distrito con énfasis territorial para zonas de bajas y ultra-bajas emisiones y otras zonas estratégicas establecidas.</a:t>
            </a:r>
          </a:p>
        </p:txBody>
      </p:sp>
      <p:sp>
        <p:nvSpPr>
          <p:cNvPr id="27" name="CuadroTexto 298">
            <a:extLst>
              <a:ext uri="{FF2B5EF4-FFF2-40B4-BE49-F238E27FC236}">
                <a16:creationId xmlns:a16="http://schemas.microsoft.com/office/drawing/2014/main" id="{A1F9CE5F-DBD2-49BD-7C5D-DB6B53D23A59}"/>
              </a:ext>
            </a:extLst>
          </p:cNvPr>
          <p:cNvSpPr txBox="1"/>
          <p:nvPr/>
        </p:nvSpPr>
        <p:spPr>
          <a:xfrm>
            <a:off x="8390726" y="3759360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28" name="CuadroTexto 303">
            <a:extLst>
              <a:ext uri="{FF2B5EF4-FFF2-40B4-BE49-F238E27FC236}">
                <a16:creationId xmlns:a16="http://schemas.microsoft.com/office/drawing/2014/main" id="{EF53229B-3D74-D2F7-C8D0-06380984C39E}"/>
              </a:ext>
            </a:extLst>
          </p:cNvPr>
          <p:cNvSpPr txBox="1"/>
          <p:nvPr/>
        </p:nvSpPr>
        <p:spPr>
          <a:xfrm>
            <a:off x="6418147" y="4095805"/>
            <a:ext cx="2430864" cy="553998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1.2.8.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Planes de Gestión Integral de la Calidad del Aire como instrumento de acción climática.</a:t>
            </a:r>
          </a:p>
        </p:txBody>
      </p:sp>
      <p:sp>
        <p:nvSpPr>
          <p:cNvPr id="29" name="CuadroTexto 298">
            <a:extLst>
              <a:ext uri="{FF2B5EF4-FFF2-40B4-BE49-F238E27FC236}">
                <a16:creationId xmlns:a16="http://schemas.microsoft.com/office/drawing/2014/main" id="{715A73BD-50BE-D815-08FC-F314AAC83780}"/>
              </a:ext>
            </a:extLst>
          </p:cNvPr>
          <p:cNvSpPr txBox="1"/>
          <p:nvPr/>
        </p:nvSpPr>
        <p:spPr>
          <a:xfrm>
            <a:off x="8394261" y="4418971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30" name="CuadroTexto 44">
            <a:extLst>
              <a:ext uri="{FF2B5EF4-FFF2-40B4-BE49-F238E27FC236}">
                <a16:creationId xmlns:a16="http://schemas.microsoft.com/office/drawing/2014/main" id="{AF858463-057E-A561-AA16-398A1851AAE5}"/>
              </a:ext>
            </a:extLst>
          </p:cNvPr>
          <p:cNvSpPr txBox="1"/>
          <p:nvPr/>
        </p:nvSpPr>
        <p:spPr>
          <a:xfrm>
            <a:off x="2710530" y="1004814"/>
            <a:ext cx="6134946" cy="461665"/>
          </a:xfrm>
          <a:prstGeom prst="rect">
            <a:avLst/>
          </a:prstGeom>
          <a:solidFill>
            <a:srgbClr val="00FA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OBJETIVO ESPECIFICO 1. </a:t>
            </a:r>
            <a:r>
              <a:rPr lang="es-MX" sz="12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Reducir las emisiones de Gases de Efecto Invernadero de Bogotá D.C. para alcanzar la carbono neutralidad a 2050.</a:t>
            </a:r>
          </a:p>
        </p:txBody>
      </p:sp>
      <p:pic>
        <p:nvPicPr>
          <p:cNvPr id="31" name="Picture 10" descr="Cambio climático - Iconos gratis de diverso">
            <a:extLst>
              <a:ext uri="{FF2B5EF4-FFF2-40B4-BE49-F238E27FC236}">
                <a16:creationId xmlns:a16="http://schemas.microsoft.com/office/drawing/2014/main" id="{6D01D9A3-39D1-0443-4950-F79792E42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864" y="965646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298">
            <a:extLst>
              <a:ext uri="{FF2B5EF4-FFF2-40B4-BE49-F238E27FC236}">
                <a16:creationId xmlns:a16="http://schemas.microsoft.com/office/drawing/2014/main" id="{A917E354-C347-9A84-ABF3-E69B8BCECA23}"/>
              </a:ext>
            </a:extLst>
          </p:cNvPr>
          <p:cNvSpPr txBox="1"/>
          <p:nvPr/>
        </p:nvSpPr>
        <p:spPr>
          <a:xfrm>
            <a:off x="780348" y="3759360"/>
            <a:ext cx="2648554" cy="253916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Costo total: 81,670 millones COP</a:t>
            </a:r>
          </a:p>
        </p:txBody>
      </p:sp>
      <p:grpSp>
        <p:nvGrpSpPr>
          <p:cNvPr id="5" name="Grupo 2">
            <a:extLst>
              <a:ext uri="{FF2B5EF4-FFF2-40B4-BE49-F238E27FC236}">
                <a16:creationId xmlns:a16="http://schemas.microsoft.com/office/drawing/2014/main" id="{F43371D9-357F-1197-3DA6-5B04BFFFE1DF}"/>
              </a:ext>
            </a:extLst>
          </p:cNvPr>
          <p:cNvGrpSpPr>
            <a:grpSpLocks noChangeAspect="1"/>
          </p:cNvGrpSpPr>
          <p:nvPr/>
        </p:nvGrpSpPr>
        <p:grpSpPr>
          <a:xfrm>
            <a:off x="2623469" y="4521542"/>
            <a:ext cx="3897061" cy="627034"/>
            <a:chOff x="2358539" y="5649788"/>
            <a:chExt cx="7474922" cy="1202709"/>
          </a:xfrm>
        </p:grpSpPr>
        <p:grpSp>
          <p:nvGrpSpPr>
            <p:cNvPr id="10" name="Grupo 5">
              <a:extLst>
                <a:ext uri="{FF2B5EF4-FFF2-40B4-BE49-F238E27FC236}">
                  <a16:creationId xmlns:a16="http://schemas.microsoft.com/office/drawing/2014/main" id="{C8174316-B714-C434-6946-ADEEB42D2E27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23" name="Google Shape;99;p14">
                <a:extLst>
                  <a:ext uri="{FF2B5EF4-FFF2-40B4-BE49-F238E27FC236}">
                    <a16:creationId xmlns:a16="http://schemas.microsoft.com/office/drawing/2014/main" id="{CAEA67BE-14D0-076A-E9FE-04CE8165D9C3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Imagen 8">
                <a:extLst>
                  <a:ext uri="{FF2B5EF4-FFF2-40B4-BE49-F238E27FC236}">
                    <a16:creationId xmlns:a16="http://schemas.microsoft.com/office/drawing/2014/main" id="{C928A841-2A1A-CAA4-6074-A3B892C7C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21" name="Imagen 10">
              <a:extLst>
                <a:ext uri="{FF2B5EF4-FFF2-40B4-BE49-F238E27FC236}">
                  <a16:creationId xmlns:a16="http://schemas.microsoft.com/office/drawing/2014/main" id="{3E58858B-C084-C1C8-72E6-4C3D445E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8470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CBDF-D7C5-3B9B-89C8-C03B44FC1905}"/>
              </a:ext>
            </a:extLst>
          </p:cNvPr>
          <p:cNvSpPr txBox="1"/>
          <p:nvPr/>
        </p:nvSpPr>
        <p:spPr>
          <a:xfrm>
            <a:off x="2438906" y="551046"/>
            <a:ext cx="497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600" b="1" dirty="0">
                <a:solidFill>
                  <a:srgbClr val="00B050"/>
                </a:solidFill>
                <a:latin typeface="Raleway" pitchFamily="2" charset="0"/>
              </a:rPr>
              <a:t>Resultados y productos</a:t>
            </a:r>
            <a:endParaRPr lang="es-CO" sz="1600" b="1" dirty="0">
              <a:solidFill>
                <a:srgbClr val="00B050"/>
              </a:solidFill>
              <a:latin typeface="Raleway" pitchFamily="2" charset="0"/>
            </a:endParaRPr>
          </a:p>
        </p:txBody>
      </p:sp>
      <p:sp>
        <p:nvSpPr>
          <p:cNvPr id="282" name="CuadroTexto 281">
            <a:extLst>
              <a:ext uri="{FF2B5EF4-FFF2-40B4-BE49-F238E27FC236}">
                <a16:creationId xmlns:a16="http://schemas.microsoft.com/office/drawing/2014/main" id="{B026FDC4-DAD7-7348-FF98-A442D090B2A4}"/>
              </a:ext>
            </a:extLst>
          </p:cNvPr>
          <p:cNvSpPr txBox="1"/>
          <p:nvPr/>
        </p:nvSpPr>
        <p:spPr>
          <a:xfrm>
            <a:off x="780348" y="2315010"/>
            <a:ext cx="2648554" cy="1169551"/>
          </a:xfrm>
          <a:prstGeom prst="rect">
            <a:avLst/>
          </a:prstGeom>
          <a:noFill/>
          <a:ln w="28575">
            <a:solidFill>
              <a:srgbClr val="339933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Resultado 1.3.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Aumento del porcentaje de viajes en modos sostenibles de pasajeros en la ciudad</a:t>
            </a:r>
            <a:r>
              <a:rPr lang="es-CO" sz="10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/>
                <a:ea typeface="+mn-ea"/>
                <a:cs typeface="+mn-cs"/>
              </a:rPr>
              <a:t>.</a:t>
            </a:r>
            <a:endParaRPr kumimoji="0" lang="es-ES" sz="1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3" name="CuadroTexto 282">
            <a:extLst>
              <a:ext uri="{FF2B5EF4-FFF2-40B4-BE49-F238E27FC236}">
                <a16:creationId xmlns:a16="http://schemas.microsoft.com/office/drawing/2014/main" id="{CAA2866A-7099-C140-DA38-78E241709ABC}"/>
              </a:ext>
            </a:extLst>
          </p:cNvPr>
          <p:cNvSpPr txBox="1"/>
          <p:nvPr/>
        </p:nvSpPr>
        <p:spPr>
          <a:xfrm>
            <a:off x="3718787" y="1961067"/>
            <a:ext cx="2430864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1.3.1.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Incentivos para consolidar el uso de alternativas de </a:t>
            </a:r>
            <a:r>
              <a:rPr kumimoji="0" lang="es-ES" sz="100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micromovilidad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de cero y bajas emisiones.</a:t>
            </a:r>
          </a:p>
        </p:txBody>
      </p:sp>
      <p:sp>
        <p:nvSpPr>
          <p:cNvPr id="304" name="CuadroTexto 303">
            <a:extLst>
              <a:ext uri="{FF2B5EF4-FFF2-40B4-BE49-F238E27FC236}">
                <a16:creationId xmlns:a16="http://schemas.microsoft.com/office/drawing/2014/main" id="{078BE2E4-A338-973D-E391-CEF333C48497}"/>
              </a:ext>
            </a:extLst>
          </p:cNvPr>
          <p:cNvSpPr txBox="1"/>
          <p:nvPr/>
        </p:nvSpPr>
        <p:spPr>
          <a:xfrm>
            <a:off x="3718787" y="2808499"/>
            <a:ext cx="2430864" cy="553998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1.3.2.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Nuevos proyectos de infraestructura de transporte público en operación</a:t>
            </a:r>
          </a:p>
        </p:txBody>
      </p:sp>
      <p:sp>
        <p:nvSpPr>
          <p:cNvPr id="2" name="Google Shape;186;p4">
            <a:extLst>
              <a:ext uri="{FF2B5EF4-FFF2-40B4-BE49-F238E27FC236}">
                <a16:creationId xmlns:a16="http://schemas.microsoft.com/office/drawing/2014/main" id="{E08D32F2-A48D-D828-98E1-49FE27717DB1}"/>
              </a:ext>
            </a:extLst>
          </p:cNvPr>
          <p:cNvSpPr txBox="1">
            <a:spLocks/>
          </p:cNvSpPr>
          <p:nvPr/>
        </p:nvSpPr>
        <p:spPr>
          <a:xfrm>
            <a:off x="634423" y="71025"/>
            <a:ext cx="4635039" cy="4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3600"/>
            </a:pPr>
            <a:r>
              <a:rPr lang="es-CO" sz="1600" b="1" dirty="0">
                <a:latin typeface="Raleway" pitchFamily="2" charset="0"/>
              </a:rPr>
              <a:t>Formulación de la Política Pública</a:t>
            </a:r>
          </a:p>
        </p:txBody>
      </p:sp>
      <p:sp>
        <p:nvSpPr>
          <p:cNvPr id="3" name="Google Shape;220;p7">
            <a:extLst>
              <a:ext uri="{FF2B5EF4-FFF2-40B4-BE49-F238E27FC236}">
                <a16:creationId xmlns:a16="http://schemas.microsoft.com/office/drawing/2014/main" id="{AC87DD76-68ED-63F9-EE04-9290A3A19F70}"/>
              </a:ext>
            </a:extLst>
          </p:cNvPr>
          <p:cNvSpPr txBox="1">
            <a:spLocks/>
          </p:cNvSpPr>
          <p:nvPr/>
        </p:nvSpPr>
        <p:spPr>
          <a:xfrm>
            <a:off x="-68011" y="135357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3</a:t>
            </a:r>
            <a:endParaRPr lang="es-CO" sz="1800" dirty="0"/>
          </a:p>
        </p:txBody>
      </p:sp>
      <p:pic>
        <p:nvPicPr>
          <p:cNvPr id="8" name="Imagen 1">
            <a:extLst>
              <a:ext uri="{FF2B5EF4-FFF2-40B4-BE49-F238E27FC236}">
                <a16:creationId xmlns:a16="http://schemas.microsoft.com/office/drawing/2014/main" id="{C75B3B34-E1B1-F027-AA49-6F8FBC1FA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/>
          <a:stretch/>
        </p:blipFill>
        <p:spPr>
          <a:xfrm>
            <a:off x="10104" y="520714"/>
            <a:ext cx="2094521" cy="4471953"/>
          </a:xfrm>
          <a:prstGeom prst="rect">
            <a:avLst/>
          </a:prstGeom>
        </p:spPr>
      </p:pic>
      <p:sp>
        <p:nvSpPr>
          <p:cNvPr id="9" name="CuadroTexto 298">
            <a:extLst>
              <a:ext uri="{FF2B5EF4-FFF2-40B4-BE49-F238E27FC236}">
                <a16:creationId xmlns:a16="http://schemas.microsoft.com/office/drawing/2014/main" id="{4C7E470A-1D50-9363-F9EF-8967B4DF9E42}"/>
              </a:ext>
            </a:extLst>
          </p:cNvPr>
          <p:cNvSpPr txBox="1"/>
          <p:nvPr/>
        </p:nvSpPr>
        <p:spPr>
          <a:xfrm>
            <a:off x="5597716" y="2451293"/>
            <a:ext cx="551935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SDMo</a:t>
            </a:r>
            <a:endParaRPr kumimoji="0" lang="es-ES" sz="9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11" name="CuadroTexto 298">
            <a:extLst>
              <a:ext uri="{FF2B5EF4-FFF2-40B4-BE49-F238E27FC236}">
                <a16:creationId xmlns:a16="http://schemas.microsoft.com/office/drawing/2014/main" id="{B1189197-467B-2C1F-53D5-A736AD0A284D}"/>
              </a:ext>
            </a:extLst>
          </p:cNvPr>
          <p:cNvSpPr txBox="1"/>
          <p:nvPr/>
        </p:nvSpPr>
        <p:spPr>
          <a:xfrm>
            <a:off x="5686665" y="3148757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TM</a:t>
            </a:r>
          </a:p>
        </p:txBody>
      </p:sp>
      <p:sp>
        <p:nvSpPr>
          <p:cNvPr id="16" name="CuadroTexto 298">
            <a:extLst>
              <a:ext uri="{FF2B5EF4-FFF2-40B4-BE49-F238E27FC236}">
                <a16:creationId xmlns:a16="http://schemas.microsoft.com/office/drawing/2014/main" id="{135AC45F-A72F-8A7C-3430-6C0DDE467460}"/>
              </a:ext>
            </a:extLst>
          </p:cNvPr>
          <p:cNvSpPr txBox="1"/>
          <p:nvPr/>
        </p:nvSpPr>
        <p:spPr>
          <a:xfrm>
            <a:off x="2874869" y="3150695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6" name="CuadroTexto 282">
            <a:extLst>
              <a:ext uri="{FF2B5EF4-FFF2-40B4-BE49-F238E27FC236}">
                <a16:creationId xmlns:a16="http://schemas.microsoft.com/office/drawing/2014/main" id="{0E7F49C0-55E3-67BD-09E5-434A3E97DBB9}"/>
              </a:ext>
            </a:extLst>
          </p:cNvPr>
          <p:cNvSpPr txBox="1"/>
          <p:nvPr/>
        </p:nvSpPr>
        <p:spPr>
          <a:xfrm>
            <a:off x="3718787" y="3505964"/>
            <a:ext cx="2430864" cy="400110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1.3.3.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Líneas del sistema de Metro de Bogotá en operación</a:t>
            </a:r>
          </a:p>
        </p:txBody>
      </p:sp>
      <p:sp>
        <p:nvSpPr>
          <p:cNvPr id="7" name="CuadroTexto 303">
            <a:extLst>
              <a:ext uri="{FF2B5EF4-FFF2-40B4-BE49-F238E27FC236}">
                <a16:creationId xmlns:a16="http://schemas.microsoft.com/office/drawing/2014/main" id="{43B369D4-B78A-F9E8-A13A-06EEDC649472}"/>
              </a:ext>
            </a:extLst>
          </p:cNvPr>
          <p:cNvSpPr txBox="1"/>
          <p:nvPr/>
        </p:nvSpPr>
        <p:spPr>
          <a:xfrm>
            <a:off x="6427074" y="2286704"/>
            <a:ext cx="2430864" cy="400110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1.3.4. 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Planes Integrales de Movilidad Sostenible (PIMS)</a:t>
            </a:r>
          </a:p>
        </p:txBody>
      </p:sp>
      <p:sp>
        <p:nvSpPr>
          <p:cNvPr id="17" name="CuadroTexto 298">
            <a:extLst>
              <a:ext uri="{FF2B5EF4-FFF2-40B4-BE49-F238E27FC236}">
                <a16:creationId xmlns:a16="http://schemas.microsoft.com/office/drawing/2014/main" id="{46E29A6D-5E09-9DC9-B3F2-98940ECAA473}"/>
              </a:ext>
            </a:extLst>
          </p:cNvPr>
          <p:cNvSpPr txBox="1"/>
          <p:nvPr/>
        </p:nvSpPr>
        <p:spPr>
          <a:xfrm>
            <a:off x="5678427" y="3683441"/>
            <a:ext cx="462987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EMB</a:t>
            </a:r>
          </a:p>
        </p:txBody>
      </p:sp>
      <p:sp>
        <p:nvSpPr>
          <p:cNvPr id="18" name="CuadroTexto 298">
            <a:extLst>
              <a:ext uri="{FF2B5EF4-FFF2-40B4-BE49-F238E27FC236}">
                <a16:creationId xmlns:a16="http://schemas.microsoft.com/office/drawing/2014/main" id="{7F87F613-1C8A-01C1-198C-CDA3416F5EEA}"/>
              </a:ext>
            </a:extLst>
          </p:cNvPr>
          <p:cNvSpPr txBox="1"/>
          <p:nvPr/>
        </p:nvSpPr>
        <p:spPr>
          <a:xfrm>
            <a:off x="8314240" y="2452626"/>
            <a:ext cx="543698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SDMo</a:t>
            </a:r>
            <a:endParaRPr kumimoji="0" lang="es-ES" sz="9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19" name="CuadroTexto 303">
            <a:extLst>
              <a:ext uri="{FF2B5EF4-FFF2-40B4-BE49-F238E27FC236}">
                <a16:creationId xmlns:a16="http://schemas.microsoft.com/office/drawing/2014/main" id="{132E4E25-3468-FE35-3FD4-58430C682F75}"/>
              </a:ext>
            </a:extLst>
          </p:cNvPr>
          <p:cNvSpPr txBox="1"/>
          <p:nvPr/>
        </p:nvSpPr>
        <p:spPr>
          <a:xfrm>
            <a:off x="6427074" y="3045135"/>
            <a:ext cx="2430864" cy="553998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1.3.5.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Estrategias de gestión de la demanda para el uso de transporte particular</a:t>
            </a:r>
          </a:p>
        </p:txBody>
      </p:sp>
      <p:sp>
        <p:nvSpPr>
          <p:cNvPr id="20" name="CuadroTexto 298">
            <a:extLst>
              <a:ext uri="{FF2B5EF4-FFF2-40B4-BE49-F238E27FC236}">
                <a16:creationId xmlns:a16="http://schemas.microsoft.com/office/drawing/2014/main" id="{FBBADF73-F691-B0E3-730A-7683236C5893}"/>
              </a:ext>
            </a:extLst>
          </p:cNvPr>
          <p:cNvSpPr txBox="1"/>
          <p:nvPr/>
        </p:nvSpPr>
        <p:spPr>
          <a:xfrm>
            <a:off x="8306003" y="3368301"/>
            <a:ext cx="551935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SDMo</a:t>
            </a:r>
            <a:endParaRPr kumimoji="0" lang="es-ES" sz="9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4" name="CuadroTexto 44">
            <a:extLst>
              <a:ext uri="{FF2B5EF4-FFF2-40B4-BE49-F238E27FC236}">
                <a16:creationId xmlns:a16="http://schemas.microsoft.com/office/drawing/2014/main" id="{1888C62C-BF93-AA58-C199-715F129F1F06}"/>
              </a:ext>
            </a:extLst>
          </p:cNvPr>
          <p:cNvSpPr txBox="1"/>
          <p:nvPr/>
        </p:nvSpPr>
        <p:spPr>
          <a:xfrm>
            <a:off x="2722992" y="1006593"/>
            <a:ext cx="6134946" cy="461665"/>
          </a:xfrm>
          <a:prstGeom prst="rect">
            <a:avLst/>
          </a:prstGeom>
          <a:solidFill>
            <a:srgbClr val="00FA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OBJETIVO ESPECIFICO 1. </a:t>
            </a:r>
            <a:r>
              <a:rPr lang="es-MX" sz="12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Reducir las emisiones de Gases de Efecto Invernadero de Bogotá D.C. para alcanzar la carbono neutralidad a 2050.</a:t>
            </a:r>
          </a:p>
        </p:txBody>
      </p:sp>
      <p:pic>
        <p:nvPicPr>
          <p:cNvPr id="5" name="Picture 10" descr="Cambio climático - Iconos gratis de diverso">
            <a:extLst>
              <a:ext uri="{FF2B5EF4-FFF2-40B4-BE49-F238E27FC236}">
                <a16:creationId xmlns:a16="http://schemas.microsoft.com/office/drawing/2014/main" id="{8E02D51F-FF64-EDAD-FC54-611537E42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326" y="967425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298">
            <a:extLst>
              <a:ext uri="{FF2B5EF4-FFF2-40B4-BE49-F238E27FC236}">
                <a16:creationId xmlns:a16="http://schemas.microsoft.com/office/drawing/2014/main" id="{E9B7BA46-0927-9D3A-2317-9A629A904C4D}"/>
              </a:ext>
            </a:extLst>
          </p:cNvPr>
          <p:cNvSpPr txBox="1"/>
          <p:nvPr/>
        </p:nvSpPr>
        <p:spPr>
          <a:xfrm>
            <a:off x="780348" y="3599133"/>
            <a:ext cx="2648554" cy="253916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Costo total: 36,722,423 millones COP</a:t>
            </a:r>
          </a:p>
        </p:txBody>
      </p:sp>
      <p:grpSp>
        <p:nvGrpSpPr>
          <p:cNvPr id="21" name="Grupo 2">
            <a:extLst>
              <a:ext uri="{FF2B5EF4-FFF2-40B4-BE49-F238E27FC236}">
                <a16:creationId xmlns:a16="http://schemas.microsoft.com/office/drawing/2014/main" id="{7FAA605F-4644-8176-EE1B-0A00928A476C}"/>
              </a:ext>
            </a:extLst>
          </p:cNvPr>
          <p:cNvGrpSpPr/>
          <p:nvPr/>
        </p:nvGrpSpPr>
        <p:grpSpPr>
          <a:xfrm>
            <a:off x="1768904" y="4237341"/>
            <a:ext cx="5606192" cy="902032"/>
            <a:chOff x="2358539" y="5649788"/>
            <a:chExt cx="7474922" cy="1202709"/>
          </a:xfrm>
        </p:grpSpPr>
        <p:grpSp>
          <p:nvGrpSpPr>
            <p:cNvPr id="23" name="Grupo 5">
              <a:extLst>
                <a:ext uri="{FF2B5EF4-FFF2-40B4-BE49-F238E27FC236}">
                  <a16:creationId xmlns:a16="http://schemas.microsoft.com/office/drawing/2014/main" id="{880C83C9-C60B-5CB5-62EC-092F81A110C4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25" name="Google Shape;99;p14">
                <a:extLst>
                  <a:ext uri="{FF2B5EF4-FFF2-40B4-BE49-F238E27FC236}">
                    <a16:creationId xmlns:a16="http://schemas.microsoft.com/office/drawing/2014/main" id="{CD5EC769-1921-1E2E-7F7C-E7453CD6720E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Imagen 8">
                <a:extLst>
                  <a:ext uri="{FF2B5EF4-FFF2-40B4-BE49-F238E27FC236}">
                    <a16:creationId xmlns:a16="http://schemas.microsoft.com/office/drawing/2014/main" id="{DF8782DD-8485-FE46-4D29-AD83924FED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24" name="Imagen 10">
              <a:extLst>
                <a:ext uri="{FF2B5EF4-FFF2-40B4-BE49-F238E27FC236}">
                  <a16:creationId xmlns:a16="http://schemas.microsoft.com/office/drawing/2014/main" id="{9B50A3D2-AC49-85DE-E51C-1D9D65891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24749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CBDF-D7C5-3B9B-89C8-C03B44FC1905}"/>
              </a:ext>
            </a:extLst>
          </p:cNvPr>
          <p:cNvSpPr txBox="1"/>
          <p:nvPr/>
        </p:nvSpPr>
        <p:spPr>
          <a:xfrm>
            <a:off x="2438906" y="551046"/>
            <a:ext cx="497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600" b="1" dirty="0">
                <a:solidFill>
                  <a:srgbClr val="00B050"/>
                </a:solidFill>
                <a:latin typeface="Raleway" pitchFamily="2" charset="0"/>
              </a:rPr>
              <a:t>Resultados y productos</a:t>
            </a:r>
            <a:endParaRPr lang="es-CO" sz="1600" b="1" dirty="0">
              <a:solidFill>
                <a:srgbClr val="00B050"/>
              </a:solidFill>
              <a:latin typeface="Raleway" pitchFamily="2" charset="0"/>
            </a:endParaRPr>
          </a:p>
        </p:txBody>
      </p:sp>
      <p:sp>
        <p:nvSpPr>
          <p:cNvPr id="282" name="CuadroTexto 281">
            <a:extLst>
              <a:ext uri="{FF2B5EF4-FFF2-40B4-BE49-F238E27FC236}">
                <a16:creationId xmlns:a16="http://schemas.microsoft.com/office/drawing/2014/main" id="{B026FDC4-DAD7-7348-FF98-A442D090B2A4}"/>
              </a:ext>
            </a:extLst>
          </p:cNvPr>
          <p:cNvSpPr txBox="1"/>
          <p:nvPr/>
        </p:nvSpPr>
        <p:spPr>
          <a:xfrm>
            <a:off x="2438906" y="2317647"/>
            <a:ext cx="2648554" cy="1477328"/>
          </a:xfrm>
          <a:prstGeom prst="rect">
            <a:avLst/>
          </a:prstGeom>
          <a:noFill/>
          <a:ln w="28575">
            <a:solidFill>
              <a:srgbClr val="339933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Resultado 1.4.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Disminución de la participación de combustibles fósiles en la matriz energética del sector transporte de carga y pasajeros en Bogotá y Gestión de Transporte de Carga</a:t>
            </a:r>
            <a:r>
              <a:rPr lang="es-ES" sz="1000" kern="1200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  <a:ea typeface="+mn-ea"/>
                <a:cs typeface="+mn-cs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3" name="CuadroTexto 282">
            <a:extLst>
              <a:ext uri="{FF2B5EF4-FFF2-40B4-BE49-F238E27FC236}">
                <a16:creationId xmlns:a16="http://schemas.microsoft.com/office/drawing/2014/main" id="{CAA2866A-7099-C140-DA38-78E241709ABC}"/>
              </a:ext>
            </a:extLst>
          </p:cNvPr>
          <p:cNvSpPr txBox="1"/>
          <p:nvPr/>
        </p:nvSpPr>
        <p:spPr>
          <a:xfrm>
            <a:off x="5377345" y="1914276"/>
            <a:ext cx="2430864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1.4.1.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Normatividad para la articulación de las condiciones de circulación de los vehículos de carga en la ciudad</a:t>
            </a:r>
          </a:p>
        </p:txBody>
      </p:sp>
      <p:sp>
        <p:nvSpPr>
          <p:cNvPr id="304" name="CuadroTexto 303">
            <a:extLst>
              <a:ext uri="{FF2B5EF4-FFF2-40B4-BE49-F238E27FC236}">
                <a16:creationId xmlns:a16="http://schemas.microsoft.com/office/drawing/2014/main" id="{078BE2E4-A338-973D-E391-CEF333C48497}"/>
              </a:ext>
            </a:extLst>
          </p:cNvPr>
          <p:cNvSpPr txBox="1"/>
          <p:nvPr/>
        </p:nvSpPr>
        <p:spPr>
          <a:xfrm>
            <a:off x="5377345" y="2753681"/>
            <a:ext cx="2430864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1.4.2.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Proyectos que promuevan la eficiencia y reducción de emisiones en el transporte de carga.</a:t>
            </a:r>
          </a:p>
        </p:txBody>
      </p:sp>
      <p:sp>
        <p:nvSpPr>
          <p:cNvPr id="2" name="Google Shape;186;p4">
            <a:extLst>
              <a:ext uri="{FF2B5EF4-FFF2-40B4-BE49-F238E27FC236}">
                <a16:creationId xmlns:a16="http://schemas.microsoft.com/office/drawing/2014/main" id="{E08D32F2-A48D-D828-98E1-49FE27717DB1}"/>
              </a:ext>
            </a:extLst>
          </p:cNvPr>
          <p:cNvSpPr txBox="1">
            <a:spLocks/>
          </p:cNvSpPr>
          <p:nvPr/>
        </p:nvSpPr>
        <p:spPr>
          <a:xfrm>
            <a:off x="634423" y="71025"/>
            <a:ext cx="4635039" cy="4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3600"/>
            </a:pPr>
            <a:r>
              <a:rPr lang="es-CO" sz="1600" b="1" dirty="0">
                <a:latin typeface="Raleway" pitchFamily="2" charset="0"/>
              </a:rPr>
              <a:t>Formulación de la Política Pública</a:t>
            </a:r>
          </a:p>
        </p:txBody>
      </p:sp>
      <p:sp>
        <p:nvSpPr>
          <p:cNvPr id="3" name="Google Shape;220;p7">
            <a:extLst>
              <a:ext uri="{FF2B5EF4-FFF2-40B4-BE49-F238E27FC236}">
                <a16:creationId xmlns:a16="http://schemas.microsoft.com/office/drawing/2014/main" id="{AC87DD76-68ED-63F9-EE04-9290A3A19F70}"/>
              </a:ext>
            </a:extLst>
          </p:cNvPr>
          <p:cNvSpPr txBox="1">
            <a:spLocks/>
          </p:cNvSpPr>
          <p:nvPr/>
        </p:nvSpPr>
        <p:spPr>
          <a:xfrm>
            <a:off x="-68011" y="135357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3</a:t>
            </a:r>
            <a:endParaRPr lang="es-CO" sz="1800" dirty="0"/>
          </a:p>
        </p:txBody>
      </p:sp>
      <p:pic>
        <p:nvPicPr>
          <p:cNvPr id="8" name="Imagen 1">
            <a:extLst>
              <a:ext uri="{FF2B5EF4-FFF2-40B4-BE49-F238E27FC236}">
                <a16:creationId xmlns:a16="http://schemas.microsoft.com/office/drawing/2014/main" id="{C75B3B34-E1B1-F027-AA49-6F8FBC1FA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/>
          <a:stretch/>
        </p:blipFill>
        <p:spPr>
          <a:xfrm>
            <a:off x="10104" y="520714"/>
            <a:ext cx="2094168" cy="4471200"/>
          </a:xfrm>
          <a:prstGeom prst="rect">
            <a:avLst/>
          </a:prstGeom>
        </p:spPr>
      </p:pic>
      <p:sp>
        <p:nvSpPr>
          <p:cNvPr id="9" name="CuadroTexto 298">
            <a:extLst>
              <a:ext uri="{FF2B5EF4-FFF2-40B4-BE49-F238E27FC236}">
                <a16:creationId xmlns:a16="http://schemas.microsoft.com/office/drawing/2014/main" id="{4C7E470A-1D50-9363-F9EF-8967B4DF9E42}"/>
              </a:ext>
            </a:extLst>
          </p:cNvPr>
          <p:cNvSpPr txBox="1"/>
          <p:nvPr/>
        </p:nvSpPr>
        <p:spPr>
          <a:xfrm>
            <a:off x="7256274" y="2404502"/>
            <a:ext cx="551935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SDMo</a:t>
            </a:r>
            <a:endParaRPr kumimoji="0" lang="es-ES" sz="9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11" name="CuadroTexto 298">
            <a:extLst>
              <a:ext uri="{FF2B5EF4-FFF2-40B4-BE49-F238E27FC236}">
                <a16:creationId xmlns:a16="http://schemas.microsoft.com/office/drawing/2014/main" id="{B1189197-467B-2C1F-53D5-A736AD0A284D}"/>
              </a:ext>
            </a:extLst>
          </p:cNvPr>
          <p:cNvSpPr txBox="1"/>
          <p:nvPr/>
        </p:nvSpPr>
        <p:spPr>
          <a:xfrm>
            <a:off x="7256274" y="3230735"/>
            <a:ext cx="535461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SDMo</a:t>
            </a:r>
            <a:endParaRPr kumimoji="0" lang="es-ES" sz="9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16" name="CuadroTexto 298">
            <a:extLst>
              <a:ext uri="{FF2B5EF4-FFF2-40B4-BE49-F238E27FC236}">
                <a16:creationId xmlns:a16="http://schemas.microsoft.com/office/drawing/2014/main" id="{135AC45F-A72F-8A7C-3430-6C0DDE467460}"/>
              </a:ext>
            </a:extLst>
          </p:cNvPr>
          <p:cNvSpPr txBox="1"/>
          <p:nvPr/>
        </p:nvSpPr>
        <p:spPr>
          <a:xfrm>
            <a:off x="4533074" y="3393185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6" name="CuadroTexto 282">
            <a:extLst>
              <a:ext uri="{FF2B5EF4-FFF2-40B4-BE49-F238E27FC236}">
                <a16:creationId xmlns:a16="http://schemas.microsoft.com/office/drawing/2014/main" id="{0E7F49C0-55E3-67BD-09E5-434A3E97DBB9}"/>
              </a:ext>
            </a:extLst>
          </p:cNvPr>
          <p:cNvSpPr txBox="1"/>
          <p:nvPr/>
        </p:nvSpPr>
        <p:spPr>
          <a:xfrm>
            <a:off x="5377345" y="3609304"/>
            <a:ext cx="2430864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1.4.3.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Plan para aumentar la proporción de la flota de transporte de carga liviana con flota de cero emisiones de tubo de escape</a:t>
            </a:r>
          </a:p>
        </p:txBody>
      </p:sp>
      <p:sp>
        <p:nvSpPr>
          <p:cNvPr id="17" name="CuadroTexto 298">
            <a:extLst>
              <a:ext uri="{FF2B5EF4-FFF2-40B4-BE49-F238E27FC236}">
                <a16:creationId xmlns:a16="http://schemas.microsoft.com/office/drawing/2014/main" id="{46E29A6D-5E09-9DC9-B3F2-98940ECAA473}"/>
              </a:ext>
            </a:extLst>
          </p:cNvPr>
          <p:cNvSpPr txBox="1"/>
          <p:nvPr/>
        </p:nvSpPr>
        <p:spPr>
          <a:xfrm>
            <a:off x="7256274" y="4086358"/>
            <a:ext cx="551935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SDMo</a:t>
            </a:r>
            <a:endParaRPr kumimoji="0" lang="es-ES" sz="9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4" name="CuadroTexto 44">
            <a:extLst>
              <a:ext uri="{FF2B5EF4-FFF2-40B4-BE49-F238E27FC236}">
                <a16:creationId xmlns:a16="http://schemas.microsoft.com/office/drawing/2014/main" id="{EBAFFF6E-7090-54CF-DA08-9389EBA212DD}"/>
              </a:ext>
            </a:extLst>
          </p:cNvPr>
          <p:cNvSpPr txBox="1"/>
          <p:nvPr/>
        </p:nvSpPr>
        <p:spPr>
          <a:xfrm>
            <a:off x="2701938" y="1009046"/>
            <a:ext cx="6134946" cy="461665"/>
          </a:xfrm>
          <a:prstGeom prst="rect">
            <a:avLst/>
          </a:prstGeom>
          <a:solidFill>
            <a:srgbClr val="00FA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OBJETIVO ESPECIFICO 1. </a:t>
            </a:r>
            <a:r>
              <a:rPr lang="es-MX" sz="12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Reducir las emisiones de Gases de Efecto Invernadero de Bogotá D.C. para alcanzar la carbono neutralidad a 2050.</a:t>
            </a:r>
          </a:p>
        </p:txBody>
      </p:sp>
      <p:pic>
        <p:nvPicPr>
          <p:cNvPr id="5" name="Picture 10" descr="Cambio climático - Iconos gratis de diverso">
            <a:extLst>
              <a:ext uri="{FF2B5EF4-FFF2-40B4-BE49-F238E27FC236}">
                <a16:creationId xmlns:a16="http://schemas.microsoft.com/office/drawing/2014/main" id="{31F6C2CE-4496-4365-ED45-A1EE046EA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272" y="969878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298">
            <a:extLst>
              <a:ext uri="{FF2B5EF4-FFF2-40B4-BE49-F238E27FC236}">
                <a16:creationId xmlns:a16="http://schemas.microsoft.com/office/drawing/2014/main" id="{5663B0A4-41C4-2B8E-9E53-F981816DCCCD}"/>
              </a:ext>
            </a:extLst>
          </p:cNvPr>
          <p:cNvSpPr txBox="1"/>
          <p:nvPr/>
        </p:nvSpPr>
        <p:spPr>
          <a:xfrm>
            <a:off x="2438906" y="3903622"/>
            <a:ext cx="2648554" cy="253916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Costo total: 7,500 millones COP </a:t>
            </a:r>
          </a:p>
        </p:txBody>
      </p:sp>
      <p:grpSp>
        <p:nvGrpSpPr>
          <p:cNvPr id="10" name="Grupo 2">
            <a:extLst>
              <a:ext uri="{FF2B5EF4-FFF2-40B4-BE49-F238E27FC236}">
                <a16:creationId xmlns:a16="http://schemas.microsoft.com/office/drawing/2014/main" id="{EF8A87AF-38DF-4874-938B-1977BC87CAAA}"/>
              </a:ext>
            </a:extLst>
          </p:cNvPr>
          <p:cNvGrpSpPr/>
          <p:nvPr/>
        </p:nvGrpSpPr>
        <p:grpSpPr>
          <a:xfrm>
            <a:off x="1768904" y="4237341"/>
            <a:ext cx="5606192" cy="902032"/>
            <a:chOff x="2358539" y="5649788"/>
            <a:chExt cx="7474922" cy="1202709"/>
          </a:xfrm>
        </p:grpSpPr>
        <p:grpSp>
          <p:nvGrpSpPr>
            <p:cNvPr id="18" name="Grupo 5">
              <a:extLst>
                <a:ext uri="{FF2B5EF4-FFF2-40B4-BE49-F238E27FC236}">
                  <a16:creationId xmlns:a16="http://schemas.microsoft.com/office/drawing/2014/main" id="{430B14CE-BC34-42C9-3401-47DD74EB248B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20" name="Google Shape;99;p14">
                <a:extLst>
                  <a:ext uri="{FF2B5EF4-FFF2-40B4-BE49-F238E27FC236}">
                    <a16:creationId xmlns:a16="http://schemas.microsoft.com/office/drawing/2014/main" id="{BDEEF442-D5F7-59B8-3FA5-9391DD42C1C2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Imagen 8">
                <a:extLst>
                  <a:ext uri="{FF2B5EF4-FFF2-40B4-BE49-F238E27FC236}">
                    <a16:creationId xmlns:a16="http://schemas.microsoft.com/office/drawing/2014/main" id="{966FAB80-6206-7DF7-507A-745638688A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19" name="Imagen 10">
              <a:extLst>
                <a:ext uri="{FF2B5EF4-FFF2-40B4-BE49-F238E27FC236}">
                  <a16:creationId xmlns:a16="http://schemas.microsoft.com/office/drawing/2014/main" id="{3EB88F92-CBCB-8239-CB56-C8B38BB0E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03605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CBDF-D7C5-3B9B-89C8-C03B44FC1905}"/>
              </a:ext>
            </a:extLst>
          </p:cNvPr>
          <p:cNvSpPr txBox="1"/>
          <p:nvPr/>
        </p:nvSpPr>
        <p:spPr>
          <a:xfrm>
            <a:off x="2438906" y="551046"/>
            <a:ext cx="497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600" b="1" dirty="0">
                <a:solidFill>
                  <a:srgbClr val="00B050"/>
                </a:solidFill>
                <a:latin typeface="Raleway" pitchFamily="2" charset="0"/>
              </a:rPr>
              <a:t>Resultados y productos</a:t>
            </a:r>
            <a:endParaRPr lang="es-CO" sz="1600" b="1" dirty="0">
              <a:solidFill>
                <a:srgbClr val="00B050"/>
              </a:solidFill>
              <a:latin typeface="Raleway" pitchFamily="2" charset="0"/>
            </a:endParaRPr>
          </a:p>
        </p:txBody>
      </p:sp>
      <p:sp>
        <p:nvSpPr>
          <p:cNvPr id="282" name="CuadroTexto 281">
            <a:extLst>
              <a:ext uri="{FF2B5EF4-FFF2-40B4-BE49-F238E27FC236}">
                <a16:creationId xmlns:a16="http://schemas.microsoft.com/office/drawing/2014/main" id="{B026FDC4-DAD7-7348-FF98-A442D090B2A4}"/>
              </a:ext>
            </a:extLst>
          </p:cNvPr>
          <p:cNvSpPr txBox="1"/>
          <p:nvPr/>
        </p:nvSpPr>
        <p:spPr>
          <a:xfrm>
            <a:off x="2438906" y="2317647"/>
            <a:ext cx="2648554" cy="1015663"/>
          </a:xfrm>
          <a:prstGeom prst="rect">
            <a:avLst/>
          </a:prstGeom>
          <a:noFill/>
          <a:ln w="28575">
            <a:solidFill>
              <a:srgbClr val="339933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Resultado 1.5.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Disminución de las emisiones de GEI en el sector de residuos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3" name="CuadroTexto 282">
            <a:extLst>
              <a:ext uri="{FF2B5EF4-FFF2-40B4-BE49-F238E27FC236}">
                <a16:creationId xmlns:a16="http://schemas.microsoft.com/office/drawing/2014/main" id="{CAA2866A-7099-C140-DA38-78E241709ABC}"/>
              </a:ext>
            </a:extLst>
          </p:cNvPr>
          <p:cNvSpPr txBox="1"/>
          <p:nvPr/>
        </p:nvSpPr>
        <p:spPr>
          <a:xfrm>
            <a:off x="5377345" y="1691850"/>
            <a:ext cx="2430864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1.5.1.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Plan de disminución de GEI en la prestación del servicio público de aseo y el sistema de alumbrado público en Bogotá. </a:t>
            </a:r>
          </a:p>
        </p:txBody>
      </p:sp>
      <p:sp>
        <p:nvSpPr>
          <p:cNvPr id="304" name="CuadroTexto 303">
            <a:extLst>
              <a:ext uri="{FF2B5EF4-FFF2-40B4-BE49-F238E27FC236}">
                <a16:creationId xmlns:a16="http://schemas.microsoft.com/office/drawing/2014/main" id="{078BE2E4-A338-973D-E391-CEF333C48497}"/>
              </a:ext>
            </a:extLst>
          </p:cNvPr>
          <p:cNvSpPr txBox="1"/>
          <p:nvPr/>
        </p:nvSpPr>
        <p:spPr>
          <a:xfrm>
            <a:off x="5377345" y="2531255"/>
            <a:ext cx="2430864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1.5.2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Reducción de toneladas de CO2 equivalente en los procesos de disposición final de residuos.</a:t>
            </a:r>
          </a:p>
        </p:txBody>
      </p:sp>
      <p:sp>
        <p:nvSpPr>
          <p:cNvPr id="2" name="Google Shape;186;p4">
            <a:extLst>
              <a:ext uri="{FF2B5EF4-FFF2-40B4-BE49-F238E27FC236}">
                <a16:creationId xmlns:a16="http://schemas.microsoft.com/office/drawing/2014/main" id="{E08D32F2-A48D-D828-98E1-49FE27717DB1}"/>
              </a:ext>
            </a:extLst>
          </p:cNvPr>
          <p:cNvSpPr txBox="1">
            <a:spLocks/>
          </p:cNvSpPr>
          <p:nvPr/>
        </p:nvSpPr>
        <p:spPr>
          <a:xfrm>
            <a:off x="634423" y="71025"/>
            <a:ext cx="4635039" cy="4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3600"/>
            </a:pPr>
            <a:r>
              <a:rPr lang="es-CO" sz="1600" b="1" dirty="0">
                <a:latin typeface="Raleway" pitchFamily="2" charset="0"/>
              </a:rPr>
              <a:t>Formulación de la Política Pública</a:t>
            </a:r>
          </a:p>
        </p:txBody>
      </p:sp>
      <p:sp>
        <p:nvSpPr>
          <p:cNvPr id="3" name="Google Shape;220;p7">
            <a:extLst>
              <a:ext uri="{FF2B5EF4-FFF2-40B4-BE49-F238E27FC236}">
                <a16:creationId xmlns:a16="http://schemas.microsoft.com/office/drawing/2014/main" id="{AC87DD76-68ED-63F9-EE04-9290A3A19F70}"/>
              </a:ext>
            </a:extLst>
          </p:cNvPr>
          <p:cNvSpPr txBox="1">
            <a:spLocks/>
          </p:cNvSpPr>
          <p:nvPr/>
        </p:nvSpPr>
        <p:spPr>
          <a:xfrm>
            <a:off x="-68011" y="135357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3</a:t>
            </a:r>
            <a:endParaRPr lang="es-CO" sz="1800" dirty="0"/>
          </a:p>
        </p:txBody>
      </p:sp>
      <p:pic>
        <p:nvPicPr>
          <p:cNvPr id="8" name="Imagen 1">
            <a:extLst>
              <a:ext uri="{FF2B5EF4-FFF2-40B4-BE49-F238E27FC236}">
                <a16:creationId xmlns:a16="http://schemas.microsoft.com/office/drawing/2014/main" id="{C75B3B34-E1B1-F027-AA49-6F8FBC1FA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/>
          <a:stretch/>
        </p:blipFill>
        <p:spPr>
          <a:xfrm>
            <a:off x="10104" y="520714"/>
            <a:ext cx="2094168" cy="4471200"/>
          </a:xfrm>
          <a:prstGeom prst="rect">
            <a:avLst/>
          </a:prstGeom>
        </p:spPr>
      </p:pic>
      <p:sp>
        <p:nvSpPr>
          <p:cNvPr id="9" name="CuadroTexto 298">
            <a:extLst>
              <a:ext uri="{FF2B5EF4-FFF2-40B4-BE49-F238E27FC236}">
                <a16:creationId xmlns:a16="http://schemas.microsoft.com/office/drawing/2014/main" id="{4C7E470A-1D50-9363-F9EF-8967B4DF9E42}"/>
              </a:ext>
            </a:extLst>
          </p:cNvPr>
          <p:cNvSpPr txBox="1"/>
          <p:nvPr/>
        </p:nvSpPr>
        <p:spPr>
          <a:xfrm>
            <a:off x="7256274" y="2182076"/>
            <a:ext cx="551935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UAESP</a:t>
            </a:r>
          </a:p>
        </p:txBody>
      </p:sp>
      <p:sp>
        <p:nvSpPr>
          <p:cNvPr id="11" name="CuadroTexto 298">
            <a:extLst>
              <a:ext uri="{FF2B5EF4-FFF2-40B4-BE49-F238E27FC236}">
                <a16:creationId xmlns:a16="http://schemas.microsoft.com/office/drawing/2014/main" id="{B1189197-467B-2C1F-53D5-A736AD0A284D}"/>
              </a:ext>
            </a:extLst>
          </p:cNvPr>
          <p:cNvSpPr txBox="1"/>
          <p:nvPr/>
        </p:nvSpPr>
        <p:spPr>
          <a:xfrm>
            <a:off x="7204079" y="3008309"/>
            <a:ext cx="612371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UAESP</a:t>
            </a:r>
          </a:p>
        </p:txBody>
      </p:sp>
      <p:sp>
        <p:nvSpPr>
          <p:cNvPr id="16" name="CuadroTexto 298">
            <a:extLst>
              <a:ext uri="{FF2B5EF4-FFF2-40B4-BE49-F238E27FC236}">
                <a16:creationId xmlns:a16="http://schemas.microsoft.com/office/drawing/2014/main" id="{135AC45F-A72F-8A7C-3430-6C0DDE467460}"/>
              </a:ext>
            </a:extLst>
          </p:cNvPr>
          <p:cNvSpPr txBox="1"/>
          <p:nvPr/>
        </p:nvSpPr>
        <p:spPr>
          <a:xfrm>
            <a:off x="4530811" y="3009272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6" name="CuadroTexto 282">
            <a:extLst>
              <a:ext uri="{FF2B5EF4-FFF2-40B4-BE49-F238E27FC236}">
                <a16:creationId xmlns:a16="http://schemas.microsoft.com/office/drawing/2014/main" id="{0E7F49C0-55E3-67BD-09E5-434A3E97DBB9}"/>
              </a:ext>
            </a:extLst>
          </p:cNvPr>
          <p:cNvSpPr txBox="1"/>
          <p:nvPr/>
        </p:nvSpPr>
        <p:spPr>
          <a:xfrm>
            <a:off x="5377345" y="3386878"/>
            <a:ext cx="2430864" cy="1015663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1.5.3.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Sistemas de tratamiento de residuos y/o alguno de sus subproductos en articulación con los programas de los Planes de Gestión Integral de Residuos Sólidos en operación.</a:t>
            </a:r>
          </a:p>
        </p:txBody>
      </p:sp>
      <p:sp>
        <p:nvSpPr>
          <p:cNvPr id="17" name="CuadroTexto 298">
            <a:extLst>
              <a:ext uri="{FF2B5EF4-FFF2-40B4-BE49-F238E27FC236}">
                <a16:creationId xmlns:a16="http://schemas.microsoft.com/office/drawing/2014/main" id="{46E29A6D-5E09-9DC9-B3F2-98940ECAA473}"/>
              </a:ext>
            </a:extLst>
          </p:cNvPr>
          <p:cNvSpPr txBox="1"/>
          <p:nvPr/>
        </p:nvSpPr>
        <p:spPr>
          <a:xfrm>
            <a:off x="7264515" y="4171709"/>
            <a:ext cx="551935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UAESP</a:t>
            </a:r>
          </a:p>
        </p:txBody>
      </p:sp>
      <p:sp>
        <p:nvSpPr>
          <p:cNvPr id="7" name="CuadroTexto 44">
            <a:extLst>
              <a:ext uri="{FF2B5EF4-FFF2-40B4-BE49-F238E27FC236}">
                <a16:creationId xmlns:a16="http://schemas.microsoft.com/office/drawing/2014/main" id="{79BB4225-C137-E527-9467-FE1AE196DE3B}"/>
              </a:ext>
            </a:extLst>
          </p:cNvPr>
          <p:cNvSpPr txBox="1"/>
          <p:nvPr/>
        </p:nvSpPr>
        <p:spPr>
          <a:xfrm>
            <a:off x="2741660" y="1022212"/>
            <a:ext cx="6134946" cy="461665"/>
          </a:xfrm>
          <a:prstGeom prst="rect">
            <a:avLst/>
          </a:prstGeom>
          <a:solidFill>
            <a:srgbClr val="00FA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OBJETIVO ESPECIFICO 1. </a:t>
            </a:r>
            <a:r>
              <a:rPr lang="es-MX" sz="12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Reducir las emisiones de Gases de Efecto Invernadero de Bogotá D.C. para alcanzar la carbono neutralidad a 2050.</a:t>
            </a:r>
          </a:p>
        </p:txBody>
      </p:sp>
      <p:pic>
        <p:nvPicPr>
          <p:cNvPr id="18" name="Picture 10" descr="Cambio climático - Iconos gratis de diverso">
            <a:extLst>
              <a:ext uri="{FF2B5EF4-FFF2-40B4-BE49-F238E27FC236}">
                <a16:creationId xmlns:a16="http://schemas.microsoft.com/office/drawing/2014/main" id="{49F72626-3047-1D15-E0EB-7AA45B483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994" y="98304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298">
            <a:extLst>
              <a:ext uri="{FF2B5EF4-FFF2-40B4-BE49-F238E27FC236}">
                <a16:creationId xmlns:a16="http://schemas.microsoft.com/office/drawing/2014/main" id="{E4CCCD1D-3670-0411-3AE0-9765D9D34584}"/>
              </a:ext>
            </a:extLst>
          </p:cNvPr>
          <p:cNvSpPr txBox="1"/>
          <p:nvPr/>
        </p:nvSpPr>
        <p:spPr>
          <a:xfrm>
            <a:off x="2438906" y="3433913"/>
            <a:ext cx="2648554" cy="253916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Costo total: 672,800 millones COP</a:t>
            </a:r>
          </a:p>
        </p:txBody>
      </p:sp>
      <p:grpSp>
        <p:nvGrpSpPr>
          <p:cNvPr id="5" name="Grupo 2">
            <a:extLst>
              <a:ext uri="{FF2B5EF4-FFF2-40B4-BE49-F238E27FC236}">
                <a16:creationId xmlns:a16="http://schemas.microsoft.com/office/drawing/2014/main" id="{A6C7384D-70E3-1351-B4FE-5E94FD6EBDCD}"/>
              </a:ext>
            </a:extLst>
          </p:cNvPr>
          <p:cNvGrpSpPr/>
          <p:nvPr/>
        </p:nvGrpSpPr>
        <p:grpSpPr>
          <a:xfrm>
            <a:off x="1768904" y="4237341"/>
            <a:ext cx="5606192" cy="902032"/>
            <a:chOff x="2358539" y="5649788"/>
            <a:chExt cx="7474922" cy="1202709"/>
          </a:xfrm>
        </p:grpSpPr>
        <p:grpSp>
          <p:nvGrpSpPr>
            <p:cNvPr id="10" name="Grupo 5">
              <a:extLst>
                <a:ext uri="{FF2B5EF4-FFF2-40B4-BE49-F238E27FC236}">
                  <a16:creationId xmlns:a16="http://schemas.microsoft.com/office/drawing/2014/main" id="{C7D5EDA0-9703-21AF-7257-892143B70B2B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20" name="Google Shape;99;p14">
                <a:extLst>
                  <a:ext uri="{FF2B5EF4-FFF2-40B4-BE49-F238E27FC236}">
                    <a16:creationId xmlns:a16="http://schemas.microsoft.com/office/drawing/2014/main" id="{176E81A5-10FB-3611-B71E-333B9D6CB15C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Imagen 8">
                <a:extLst>
                  <a:ext uri="{FF2B5EF4-FFF2-40B4-BE49-F238E27FC236}">
                    <a16:creationId xmlns:a16="http://schemas.microsoft.com/office/drawing/2014/main" id="{4643D4DC-B8CC-37D1-C5BD-6BB7E3674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19" name="Imagen 10">
              <a:extLst>
                <a:ext uri="{FF2B5EF4-FFF2-40B4-BE49-F238E27FC236}">
                  <a16:creationId xmlns:a16="http://schemas.microsoft.com/office/drawing/2014/main" id="{35B08180-4C83-0F46-568E-9AC3677E6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84210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CBDF-D7C5-3B9B-89C8-C03B44FC1905}"/>
              </a:ext>
            </a:extLst>
          </p:cNvPr>
          <p:cNvSpPr txBox="1"/>
          <p:nvPr/>
        </p:nvSpPr>
        <p:spPr>
          <a:xfrm>
            <a:off x="2446200" y="856153"/>
            <a:ext cx="497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600" b="1" dirty="0">
                <a:solidFill>
                  <a:srgbClr val="00B050"/>
                </a:solidFill>
                <a:latin typeface="Raleway" pitchFamily="2" charset="0"/>
              </a:rPr>
              <a:t>Resultados y productos</a:t>
            </a:r>
            <a:endParaRPr lang="es-CO" sz="1600" b="1" dirty="0">
              <a:solidFill>
                <a:srgbClr val="00B050"/>
              </a:solidFill>
              <a:latin typeface="Raleway" pitchFamily="2" charset="0"/>
            </a:endParaRPr>
          </a:p>
        </p:txBody>
      </p:sp>
      <p:sp>
        <p:nvSpPr>
          <p:cNvPr id="282" name="CuadroTexto 281">
            <a:extLst>
              <a:ext uri="{FF2B5EF4-FFF2-40B4-BE49-F238E27FC236}">
                <a16:creationId xmlns:a16="http://schemas.microsoft.com/office/drawing/2014/main" id="{B026FDC4-DAD7-7348-FF98-A442D090B2A4}"/>
              </a:ext>
            </a:extLst>
          </p:cNvPr>
          <p:cNvSpPr txBox="1"/>
          <p:nvPr/>
        </p:nvSpPr>
        <p:spPr>
          <a:xfrm>
            <a:off x="2236989" y="2325474"/>
            <a:ext cx="2648554" cy="1169551"/>
          </a:xfrm>
          <a:prstGeom prst="rect">
            <a:avLst/>
          </a:prstGeom>
          <a:noFill/>
          <a:ln w="28575">
            <a:solidFill>
              <a:srgbClr val="339933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Resultado 1.6. 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Aumento de la capacidad de las Plantas de Tratamiento de Aguas Residuales con tratamiento secundario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3" name="CuadroTexto 282">
            <a:extLst>
              <a:ext uri="{FF2B5EF4-FFF2-40B4-BE49-F238E27FC236}">
                <a16:creationId xmlns:a16="http://schemas.microsoft.com/office/drawing/2014/main" id="{CAA2866A-7099-C140-DA38-78E241709ABC}"/>
              </a:ext>
            </a:extLst>
          </p:cNvPr>
          <p:cNvSpPr txBox="1"/>
          <p:nvPr/>
        </p:nvSpPr>
        <p:spPr>
          <a:xfrm>
            <a:off x="5269462" y="2097950"/>
            <a:ext cx="2310308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kumimoji="0" lang="es-CO" sz="1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1.6.1. </a:t>
            </a:r>
            <a:r>
              <a:rPr kumimoji="0" lang="es-CO" sz="10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Capacidad total instalada de tratamiento de aguas residuales domésticas de la PTAR</a:t>
            </a:r>
          </a:p>
          <a:p>
            <a:pPr>
              <a:buClrTx/>
              <a:defRPr/>
            </a:pPr>
            <a:endParaRPr kumimoji="0" lang="es-CO" sz="100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304" name="CuadroTexto 303">
            <a:extLst>
              <a:ext uri="{FF2B5EF4-FFF2-40B4-BE49-F238E27FC236}">
                <a16:creationId xmlns:a16="http://schemas.microsoft.com/office/drawing/2014/main" id="{078BE2E4-A338-973D-E391-CEF333C48497}"/>
              </a:ext>
            </a:extLst>
          </p:cNvPr>
          <p:cNvSpPr txBox="1"/>
          <p:nvPr/>
        </p:nvSpPr>
        <p:spPr>
          <a:xfrm>
            <a:off x="5269462" y="3019735"/>
            <a:ext cx="2310308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CO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1.6.2.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Aprovechamiento de biogás para cogeneración eléctrica y procesos internos en las PTAR.</a:t>
            </a:r>
          </a:p>
        </p:txBody>
      </p:sp>
      <p:sp>
        <p:nvSpPr>
          <p:cNvPr id="2" name="Google Shape;186;p4">
            <a:extLst>
              <a:ext uri="{FF2B5EF4-FFF2-40B4-BE49-F238E27FC236}">
                <a16:creationId xmlns:a16="http://schemas.microsoft.com/office/drawing/2014/main" id="{E08D32F2-A48D-D828-98E1-49FE27717DB1}"/>
              </a:ext>
            </a:extLst>
          </p:cNvPr>
          <p:cNvSpPr txBox="1">
            <a:spLocks/>
          </p:cNvSpPr>
          <p:nvPr/>
        </p:nvSpPr>
        <p:spPr>
          <a:xfrm>
            <a:off x="634423" y="71025"/>
            <a:ext cx="4635039" cy="4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3600"/>
            </a:pPr>
            <a:r>
              <a:rPr lang="es-CO" sz="1600" b="1" dirty="0">
                <a:latin typeface="Raleway" pitchFamily="2" charset="0"/>
              </a:rPr>
              <a:t>Formulación de la Política Pública</a:t>
            </a:r>
          </a:p>
        </p:txBody>
      </p:sp>
      <p:sp>
        <p:nvSpPr>
          <p:cNvPr id="3" name="Google Shape;220;p7">
            <a:extLst>
              <a:ext uri="{FF2B5EF4-FFF2-40B4-BE49-F238E27FC236}">
                <a16:creationId xmlns:a16="http://schemas.microsoft.com/office/drawing/2014/main" id="{AC87DD76-68ED-63F9-EE04-9290A3A19F70}"/>
              </a:ext>
            </a:extLst>
          </p:cNvPr>
          <p:cNvSpPr txBox="1">
            <a:spLocks/>
          </p:cNvSpPr>
          <p:nvPr/>
        </p:nvSpPr>
        <p:spPr>
          <a:xfrm>
            <a:off x="-68011" y="135357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3</a:t>
            </a:r>
            <a:endParaRPr lang="es-CO" sz="1800" dirty="0"/>
          </a:p>
        </p:txBody>
      </p:sp>
      <p:pic>
        <p:nvPicPr>
          <p:cNvPr id="8" name="Imagen 1">
            <a:extLst>
              <a:ext uri="{FF2B5EF4-FFF2-40B4-BE49-F238E27FC236}">
                <a16:creationId xmlns:a16="http://schemas.microsoft.com/office/drawing/2014/main" id="{C75B3B34-E1B1-F027-AA49-6F8FBC1FA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/>
          <a:stretch/>
        </p:blipFill>
        <p:spPr>
          <a:xfrm>
            <a:off x="10104" y="520714"/>
            <a:ext cx="2094521" cy="4471953"/>
          </a:xfrm>
          <a:prstGeom prst="rect">
            <a:avLst/>
          </a:prstGeom>
        </p:spPr>
      </p:pic>
      <p:sp>
        <p:nvSpPr>
          <p:cNvPr id="9" name="CuadroTexto 298">
            <a:extLst>
              <a:ext uri="{FF2B5EF4-FFF2-40B4-BE49-F238E27FC236}">
                <a16:creationId xmlns:a16="http://schemas.microsoft.com/office/drawing/2014/main" id="{4C7E470A-1D50-9363-F9EF-8967B4DF9E42}"/>
              </a:ext>
            </a:extLst>
          </p:cNvPr>
          <p:cNvSpPr txBox="1"/>
          <p:nvPr/>
        </p:nvSpPr>
        <p:spPr>
          <a:xfrm>
            <a:off x="7043351" y="2577029"/>
            <a:ext cx="536419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EAAB</a:t>
            </a:r>
          </a:p>
        </p:txBody>
      </p:sp>
      <p:sp>
        <p:nvSpPr>
          <p:cNvPr id="11" name="CuadroTexto 298">
            <a:extLst>
              <a:ext uri="{FF2B5EF4-FFF2-40B4-BE49-F238E27FC236}">
                <a16:creationId xmlns:a16="http://schemas.microsoft.com/office/drawing/2014/main" id="{B1189197-467B-2C1F-53D5-A736AD0A284D}"/>
              </a:ext>
            </a:extLst>
          </p:cNvPr>
          <p:cNvSpPr txBox="1"/>
          <p:nvPr/>
        </p:nvSpPr>
        <p:spPr>
          <a:xfrm>
            <a:off x="7043351" y="3500839"/>
            <a:ext cx="536419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EAAB</a:t>
            </a:r>
          </a:p>
        </p:txBody>
      </p:sp>
      <p:sp>
        <p:nvSpPr>
          <p:cNvPr id="16" name="CuadroTexto 298">
            <a:extLst>
              <a:ext uri="{FF2B5EF4-FFF2-40B4-BE49-F238E27FC236}">
                <a16:creationId xmlns:a16="http://schemas.microsoft.com/office/drawing/2014/main" id="{135AC45F-A72F-8A7C-3430-6C0DDE467460}"/>
              </a:ext>
            </a:extLst>
          </p:cNvPr>
          <p:cNvSpPr txBox="1"/>
          <p:nvPr/>
        </p:nvSpPr>
        <p:spPr>
          <a:xfrm>
            <a:off x="4275252" y="3189220"/>
            <a:ext cx="547992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EAAB</a:t>
            </a:r>
          </a:p>
        </p:txBody>
      </p:sp>
      <p:sp>
        <p:nvSpPr>
          <p:cNvPr id="4" name="CuadroTexto 44">
            <a:extLst>
              <a:ext uri="{FF2B5EF4-FFF2-40B4-BE49-F238E27FC236}">
                <a16:creationId xmlns:a16="http://schemas.microsoft.com/office/drawing/2014/main" id="{2A372A7D-5B12-3BB0-1F67-808F6D4FE0A4}"/>
              </a:ext>
            </a:extLst>
          </p:cNvPr>
          <p:cNvSpPr txBox="1"/>
          <p:nvPr/>
        </p:nvSpPr>
        <p:spPr>
          <a:xfrm>
            <a:off x="2736238" y="1351333"/>
            <a:ext cx="6134946" cy="461665"/>
          </a:xfrm>
          <a:prstGeom prst="rect">
            <a:avLst/>
          </a:prstGeom>
          <a:solidFill>
            <a:srgbClr val="00FA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OBJETIVO ESPECIFICO 1. </a:t>
            </a:r>
            <a:r>
              <a:rPr lang="es-MX" sz="12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Reducir las emisiones de Gases de Efecto Invernadero de Bogotá D.C. para alcanzar la carbono neutralidad a 2050.</a:t>
            </a:r>
          </a:p>
        </p:txBody>
      </p:sp>
      <p:pic>
        <p:nvPicPr>
          <p:cNvPr id="5" name="Picture 10" descr="Cambio climático - Iconos gratis de diverso">
            <a:extLst>
              <a:ext uri="{FF2B5EF4-FFF2-40B4-BE49-F238E27FC236}">
                <a16:creationId xmlns:a16="http://schemas.microsoft.com/office/drawing/2014/main" id="{0223A010-DB3E-79DD-DB5A-458EA7A99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72" y="1312165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298">
            <a:extLst>
              <a:ext uri="{FF2B5EF4-FFF2-40B4-BE49-F238E27FC236}">
                <a16:creationId xmlns:a16="http://schemas.microsoft.com/office/drawing/2014/main" id="{B7C9F959-456D-0804-27AE-003472109390}"/>
              </a:ext>
            </a:extLst>
          </p:cNvPr>
          <p:cNvSpPr txBox="1"/>
          <p:nvPr/>
        </p:nvSpPr>
        <p:spPr>
          <a:xfrm>
            <a:off x="2236989" y="3616255"/>
            <a:ext cx="2648554" cy="253916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Costo total: 6,976,230 millones COP</a:t>
            </a:r>
          </a:p>
        </p:txBody>
      </p:sp>
      <p:grpSp>
        <p:nvGrpSpPr>
          <p:cNvPr id="7" name="Grupo 2">
            <a:extLst>
              <a:ext uri="{FF2B5EF4-FFF2-40B4-BE49-F238E27FC236}">
                <a16:creationId xmlns:a16="http://schemas.microsoft.com/office/drawing/2014/main" id="{67B4539C-56BD-E300-8B68-64B5568FCEF4}"/>
              </a:ext>
            </a:extLst>
          </p:cNvPr>
          <p:cNvGrpSpPr/>
          <p:nvPr/>
        </p:nvGrpSpPr>
        <p:grpSpPr>
          <a:xfrm>
            <a:off x="1768904" y="4237341"/>
            <a:ext cx="5606192" cy="902032"/>
            <a:chOff x="2358539" y="5649788"/>
            <a:chExt cx="7474922" cy="1202709"/>
          </a:xfrm>
        </p:grpSpPr>
        <p:grpSp>
          <p:nvGrpSpPr>
            <p:cNvPr id="10" name="Grupo 5">
              <a:extLst>
                <a:ext uri="{FF2B5EF4-FFF2-40B4-BE49-F238E27FC236}">
                  <a16:creationId xmlns:a16="http://schemas.microsoft.com/office/drawing/2014/main" id="{FBDFB8A6-4449-F58D-2ED5-A8611B6AECA2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18" name="Google Shape;99;p14">
                <a:extLst>
                  <a:ext uri="{FF2B5EF4-FFF2-40B4-BE49-F238E27FC236}">
                    <a16:creationId xmlns:a16="http://schemas.microsoft.com/office/drawing/2014/main" id="{C32D6E4D-9597-9C7E-66BC-824B5D1180EE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Imagen 8">
                <a:extLst>
                  <a:ext uri="{FF2B5EF4-FFF2-40B4-BE49-F238E27FC236}">
                    <a16:creationId xmlns:a16="http://schemas.microsoft.com/office/drawing/2014/main" id="{386EBD06-D12A-17B7-3E22-3D3DF14121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17" name="Imagen 10">
              <a:extLst>
                <a:ext uri="{FF2B5EF4-FFF2-40B4-BE49-F238E27FC236}">
                  <a16:creationId xmlns:a16="http://schemas.microsoft.com/office/drawing/2014/main" id="{7E2F0EE9-B7BA-4957-FF64-A466BE2E8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1909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 txBox="1">
            <a:spLocks noGrp="1"/>
          </p:cNvSpPr>
          <p:nvPr>
            <p:ph type="title" idx="4294967295"/>
          </p:nvPr>
        </p:nvSpPr>
        <p:spPr>
          <a:xfrm>
            <a:off x="1562184" y="84310"/>
            <a:ext cx="5579117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CO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Orden del día.</a:t>
            </a:r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4294967295"/>
          </p:nvPr>
        </p:nvSpPr>
        <p:spPr>
          <a:xfrm>
            <a:off x="1562184" y="820226"/>
            <a:ext cx="7359747" cy="14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Verificación del quórum</a:t>
            </a:r>
          </a:p>
          <a:p>
            <a:pPr marL="0" lv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Aprobación del orden del día</a:t>
            </a:r>
          </a:p>
          <a:p>
            <a:pPr marL="0" lv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Seguimiento compromisos</a:t>
            </a:r>
          </a:p>
          <a:p>
            <a:pPr marL="0" lv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 Desarrollo de la sesión:</a:t>
            </a:r>
          </a:p>
          <a:p>
            <a:pPr marL="0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4.1 Avance Plan Distrital de Gestión del Riesgo</a:t>
            </a:r>
          </a:p>
          <a:p>
            <a:pPr marL="0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4.2 Aprobación Política Distrital de Acción Climática</a:t>
            </a:r>
          </a:p>
          <a:p>
            <a:pPr marL="0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4. 3 Agenda Regulatoria Sector Ambiente</a:t>
            </a:r>
          </a:p>
          <a:p>
            <a:pPr marL="0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4. 4 Informe de seguimiento vigencia 2022 – </a:t>
            </a:r>
          </a:p>
          <a:p>
            <a:pPr marL="0" lv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Veeduría Distrital Rad. 20233000028351- SDA 2023ER77732</a:t>
            </a:r>
          </a:p>
          <a:p>
            <a:pPr marL="0" lv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Conclusiones.</a:t>
            </a:r>
          </a:p>
          <a:p>
            <a:pPr marL="0" lv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s-CO" sz="1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Varios y Compromisos</a:t>
            </a:r>
            <a:endParaRPr sz="1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2" t="2202" r="-924" b="-2202"/>
          <a:stretch/>
        </p:blipFill>
        <p:spPr>
          <a:xfrm>
            <a:off x="-1" y="-31173"/>
            <a:ext cx="1647770" cy="4899274"/>
          </a:xfrm>
          <a:prstGeom prst="rect">
            <a:avLst/>
          </a:prstGeom>
        </p:spPr>
      </p:pic>
      <p:pic>
        <p:nvPicPr>
          <p:cNvPr id="2" name="Gráfico 4">
            <a:extLst>
              <a:ext uri="{FF2B5EF4-FFF2-40B4-BE49-F238E27FC236}">
                <a16:creationId xmlns:a16="http://schemas.microsoft.com/office/drawing/2014/main" id="{B9A5382E-D9E7-735D-E43E-6AAD4CFBE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949" y="4675053"/>
            <a:ext cx="1859357" cy="38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632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CBDF-D7C5-3B9B-89C8-C03B44FC1905}"/>
              </a:ext>
            </a:extLst>
          </p:cNvPr>
          <p:cNvSpPr txBox="1"/>
          <p:nvPr/>
        </p:nvSpPr>
        <p:spPr>
          <a:xfrm>
            <a:off x="2438906" y="551046"/>
            <a:ext cx="497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600" b="1" dirty="0">
                <a:solidFill>
                  <a:srgbClr val="00B050"/>
                </a:solidFill>
                <a:latin typeface="Raleway" pitchFamily="2" charset="0"/>
              </a:rPr>
              <a:t>Resultados y productos</a:t>
            </a:r>
            <a:endParaRPr lang="es-CO" sz="1600" b="1" dirty="0">
              <a:solidFill>
                <a:srgbClr val="00B050"/>
              </a:solidFill>
              <a:latin typeface="Raleway" pitchFamily="2" charset="0"/>
            </a:endParaRPr>
          </a:p>
        </p:txBody>
      </p:sp>
      <p:sp>
        <p:nvSpPr>
          <p:cNvPr id="282" name="CuadroTexto 281">
            <a:extLst>
              <a:ext uri="{FF2B5EF4-FFF2-40B4-BE49-F238E27FC236}">
                <a16:creationId xmlns:a16="http://schemas.microsoft.com/office/drawing/2014/main" id="{B026FDC4-DAD7-7348-FF98-A442D090B2A4}"/>
              </a:ext>
            </a:extLst>
          </p:cNvPr>
          <p:cNvSpPr txBox="1"/>
          <p:nvPr/>
        </p:nvSpPr>
        <p:spPr>
          <a:xfrm>
            <a:off x="780348" y="2315010"/>
            <a:ext cx="2648554" cy="1015663"/>
          </a:xfrm>
          <a:prstGeom prst="rect">
            <a:avLst/>
          </a:prstGeom>
          <a:noFill/>
          <a:ln w="28575">
            <a:solidFill>
              <a:srgbClr val="339933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Resultado 2.1.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Reducción de la vulnerabilidad ante amenazas climáticas.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3" name="CuadroTexto 282">
            <a:extLst>
              <a:ext uri="{FF2B5EF4-FFF2-40B4-BE49-F238E27FC236}">
                <a16:creationId xmlns:a16="http://schemas.microsoft.com/office/drawing/2014/main" id="{CAA2866A-7099-C140-DA38-78E241709ABC}"/>
              </a:ext>
            </a:extLst>
          </p:cNvPr>
          <p:cNvSpPr txBox="1"/>
          <p:nvPr/>
        </p:nvSpPr>
        <p:spPr>
          <a:xfrm>
            <a:off x="3710444" y="1636123"/>
            <a:ext cx="2430864" cy="553998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2.1.1.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Plan Distrital de Producción de Material Vegetal Nativo.</a:t>
            </a:r>
          </a:p>
        </p:txBody>
      </p:sp>
      <p:sp>
        <p:nvSpPr>
          <p:cNvPr id="304" name="CuadroTexto 303">
            <a:extLst>
              <a:ext uri="{FF2B5EF4-FFF2-40B4-BE49-F238E27FC236}">
                <a16:creationId xmlns:a16="http://schemas.microsoft.com/office/drawing/2014/main" id="{078BE2E4-A338-973D-E391-CEF333C48497}"/>
              </a:ext>
            </a:extLst>
          </p:cNvPr>
          <p:cNvSpPr txBox="1"/>
          <p:nvPr/>
        </p:nvSpPr>
        <p:spPr>
          <a:xfrm>
            <a:off x="3702207" y="2307605"/>
            <a:ext cx="2430864" cy="553998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2.1.2.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Conectores ecosistémicos para la Bogotá Región</a:t>
            </a:r>
            <a:r>
              <a:rPr lang="es-ES" sz="1000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.</a:t>
            </a:r>
          </a:p>
          <a:p>
            <a:pPr>
              <a:buClrTx/>
              <a:defRPr/>
            </a:pPr>
            <a:endParaRPr kumimoji="0" lang="es-ES" sz="1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2" name="Google Shape;186;p4">
            <a:extLst>
              <a:ext uri="{FF2B5EF4-FFF2-40B4-BE49-F238E27FC236}">
                <a16:creationId xmlns:a16="http://schemas.microsoft.com/office/drawing/2014/main" id="{E08D32F2-A48D-D828-98E1-49FE27717DB1}"/>
              </a:ext>
            </a:extLst>
          </p:cNvPr>
          <p:cNvSpPr txBox="1">
            <a:spLocks/>
          </p:cNvSpPr>
          <p:nvPr/>
        </p:nvSpPr>
        <p:spPr>
          <a:xfrm>
            <a:off x="634423" y="71025"/>
            <a:ext cx="4635039" cy="4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3600"/>
            </a:pPr>
            <a:r>
              <a:rPr lang="es-CO" sz="1600" b="1" dirty="0">
                <a:latin typeface="Raleway" pitchFamily="2" charset="0"/>
              </a:rPr>
              <a:t>Formulación de la Política Pública</a:t>
            </a:r>
          </a:p>
        </p:txBody>
      </p:sp>
      <p:sp>
        <p:nvSpPr>
          <p:cNvPr id="3" name="Google Shape;220;p7">
            <a:extLst>
              <a:ext uri="{FF2B5EF4-FFF2-40B4-BE49-F238E27FC236}">
                <a16:creationId xmlns:a16="http://schemas.microsoft.com/office/drawing/2014/main" id="{AC87DD76-68ED-63F9-EE04-9290A3A19F70}"/>
              </a:ext>
            </a:extLst>
          </p:cNvPr>
          <p:cNvSpPr txBox="1">
            <a:spLocks/>
          </p:cNvSpPr>
          <p:nvPr/>
        </p:nvSpPr>
        <p:spPr>
          <a:xfrm>
            <a:off x="-68011" y="135357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3</a:t>
            </a:r>
            <a:endParaRPr lang="es-CO" sz="1800" dirty="0"/>
          </a:p>
        </p:txBody>
      </p:sp>
      <p:pic>
        <p:nvPicPr>
          <p:cNvPr id="8" name="Imagen 1">
            <a:extLst>
              <a:ext uri="{FF2B5EF4-FFF2-40B4-BE49-F238E27FC236}">
                <a16:creationId xmlns:a16="http://schemas.microsoft.com/office/drawing/2014/main" id="{C75B3B34-E1B1-F027-AA49-6F8FBC1FA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/>
          <a:stretch/>
        </p:blipFill>
        <p:spPr>
          <a:xfrm>
            <a:off x="10104" y="520714"/>
            <a:ext cx="2094168" cy="4471200"/>
          </a:xfrm>
          <a:prstGeom prst="rect">
            <a:avLst/>
          </a:prstGeom>
        </p:spPr>
      </p:pic>
      <p:sp>
        <p:nvSpPr>
          <p:cNvPr id="9" name="CuadroTexto 298">
            <a:extLst>
              <a:ext uri="{FF2B5EF4-FFF2-40B4-BE49-F238E27FC236}">
                <a16:creationId xmlns:a16="http://schemas.microsoft.com/office/drawing/2014/main" id="{4C7E470A-1D50-9363-F9EF-8967B4DF9E42}"/>
              </a:ext>
            </a:extLst>
          </p:cNvPr>
          <p:cNvSpPr txBox="1"/>
          <p:nvPr/>
        </p:nvSpPr>
        <p:spPr>
          <a:xfrm>
            <a:off x="5670083" y="1967916"/>
            <a:ext cx="462987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11" name="CuadroTexto 298">
            <a:extLst>
              <a:ext uri="{FF2B5EF4-FFF2-40B4-BE49-F238E27FC236}">
                <a16:creationId xmlns:a16="http://schemas.microsoft.com/office/drawing/2014/main" id="{B1189197-467B-2C1F-53D5-A736AD0A284D}"/>
              </a:ext>
            </a:extLst>
          </p:cNvPr>
          <p:cNvSpPr txBox="1"/>
          <p:nvPr/>
        </p:nvSpPr>
        <p:spPr>
          <a:xfrm>
            <a:off x="5661846" y="2645481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16" name="CuadroTexto 298">
            <a:extLst>
              <a:ext uri="{FF2B5EF4-FFF2-40B4-BE49-F238E27FC236}">
                <a16:creationId xmlns:a16="http://schemas.microsoft.com/office/drawing/2014/main" id="{135AC45F-A72F-8A7C-3430-6C0DDE467460}"/>
              </a:ext>
            </a:extLst>
          </p:cNvPr>
          <p:cNvSpPr txBox="1"/>
          <p:nvPr/>
        </p:nvSpPr>
        <p:spPr>
          <a:xfrm>
            <a:off x="2874516" y="3028278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6" name="CuadroTexto 282">
            <a:extLst>
              <a:ext uri="{FF2B5EF4-FFF2-40B4-BE49-F238E27FC236}">
                <a16:creationId xmlns:a16="http://schemas.microsoft.com/office/drawing/2014/main" id="{0E7F49C0-55E3-67BD-09E5-434A3E97DBB9}"/>
              </a:ext>
            </a:extLst>
          </p:cNvPr>
          <p:cNvSpPr txBox="1"/>
          <p:nvPr/>
        </p:nvSpPr>
        <p:spPr>
          <a:xfrm>
            <a:off x="3702207" y="2986533"/>
            <a:ext cx="2430864" cy="400110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2.1.3.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Bosques urbanos.</a:t>
            </a:r>
          </a:p>
          <a:p>
            <a:pPr>
              <a:buClrTx/>
              <a:defRPr/>
            </a:pPr>
            <a:endParaRPr kumimoji="0" lang="es-ES" sz="1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7" name="CuadroTexto 303">
            <a:extLst>
              <a:ext uri="{FF2B5EF4-FFF2-40B4-BE49-F238E27FC236}">
                <a16:creationId xmlns:a16="http://schemas.microsoft.com/office/drawing/2014/main" id="{43B369D4-B78A-F9E8-A13A-06EEDC649472}"/>
              </a:ext>
            </a:extLst>
          </p:cNvPr>
          <p:cNvSpPr txBox="1"/>
          <p:nvPr/>
        </p:nvSpPr>
        <p:spPr>
          <a:xfrm>
            <a:off x="3702207" y="3511573"/>
            <a:ext cx="2430864" cy="553998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2.1.4.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Programa de pago por servicios ambientales del Distrito Capital.</a:t>
            </a:r>
          </a:p>
        </p:txBody>
      </p:sp>
      <p:sp>
        <p:nvSpPr>
          <p:cNvPr id="17" name="CuadroTexto 298">
            <a:extLst>
              <a:ext uri="{FF2B5EF4-FFF2-40B4-BE49-F238E27FC236}">
                <a16:creationId xmlns:a16="http://schemas.microsoft.com/office/drawing/2014/main" id="{46E29A6D-5E09-9DC9-B3F2-98940ECAA473}"/>
              </a:ext>
            </a:extLst>
          </p:cNvPr>
          <p:cNvSpPr txBox="1"/>
          <p:nvPr/>
        </p:nvSpPr>
        <p:spPr>
          <a:xfrm>
            <a:off x="5678321" y="3160102"/>
            <a:ext cx="462987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18" name="CuadroTexto 298">
            <a:extLst>
              <a:ext uri="{FF2B5EF4-FFF2-40B4-BE49-F238E27FC236}">
                <a16:creationId xmlns:a16="http://schemas.microsoft.com/office/drawing/2014/main" id="{7F87F613-1C8A-01C1-198C-CDA3416F5EEA}"/>
              </a:ext>
            </a:extLst>
          </p:cNvPr>
          <p:cNvSpPr txBox="1"/>
          <p:nvPr/>
        </p:nvSpPr>
        <p:spPr>
          <a:xfrm>
            <a:off x="5678321" y="3834739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19" name="CuadroTexto 303">
            <a:extLst>
              <a:ext uri="{FF2B5EF4-FFF2-40B4-BE49-F238E27FC236}">
                <a16:creationId xmlns:a16="http://schemas.microsoft.com/office/drawing/2014/main" id="{132E4E25-3468-FE35-3FD4-58430C682F75}"/>
              </a:ext>
            </a:extLst>
          </p:cNvPr>
          <p:cNvSpPr txBox="1"/>
          <p:nvPr/>
        </p:nvSpPr>
        <p:spPr>
          <a:xfrm>
            <a:off x="3702206" y="4180444"/>
            <a:ext cx="2430864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2.1.5.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Acciones para reducir la vulnerabilidad en áreas de resiliencia climática y protección por riesgo.</a:t>
            </a:r>
          </a:p>
        </p:txBody>
      </p:sp>
      <p:sp>
        <p:nvSpPr>
          <p:cNvPr id="20" name="CuadroTexto 298">
            <a:extLst>
              <a:ext uri="{FF2B5EF4-FFF2-40B4-BE49-F238E27FC236}">
                <a16:creationId xmlns:a16="http://schemas.microsoft.com/office/drawing/2014/main" id="{FBBADF73-F691-B0E3-730A-7683236C5893}"/>
              </a:ext>
            </a:extLst>
          </p:cNvPr>
          <p:cNvSpPr txBox="1"/>
          <p:nvPr/>
        </p:nvSpPr>
        <p:spPr>
          <a:xfrm>
            <a:off x="5678320" y="4653154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24" name="CuadroTexto 303">
            <a:extLst>
              <a:ext uri="{FF2B5EF4-FFF2-40B4-BE49-F238E27FC236}">
                <a16:creationId xmlns:a16="http://schemas.microsoft.com/office/drawing/2014/main" id="{3BB1BF05-7C90-0B67-8013-16518F6B3087}"/>
              </a:ext>
            </a:extLst>
          </p:cNvPr>
          <p:cNvSpPr txBox="1"/>
          <p:nvPr/>
        </p:nvSpPr>
        <p:spPr>
          <a:xfrm>
            <a:off x="6406376" y="1637133"/>
            <a:ext cx="2430864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2.1.6.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Acciones para la protección y el manejo de fuentes hídricas, aguas lluvias y de escorrentía.</a:t>
            </a:r>
          </a:p>
        </p:txBody>
      </p:sp>
      <p:sp>
        <p:nvSpPr>
          <p:cNvPr id="25" name="CuadroTexto 298">
            <a:extLst>
              <a:ext uri="{FF2B5EF4-FFF2-40B4-BE49-F238E27FC236}">
                <a16:creationId xmlns:a16="http://schemas.microsoft.com/office/drawing/2014/main" id="{C7864FE4-C5D7-F51B-215A-795E58B19871}"/>
              </a:ext>
            </a:extLst>
          </p:cNvPr>
          <p:cNvSpPr txBox="1"/>
          <p:nvPr/>
        </p:nvSpPr>
        <p:spPr>
          <a:xfrm>
            <a:off x="8390726" y="2099166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26" name="CuadroTexto 303">
            <a:extLst>
              <a:ext uri="{FF2B5EF4-FFF2-40B4-BE49-F238E27FC236}">
                <a16:creationId xmlns:a16="http://schemas.microsoft.com/office/drawing/2014/main" id="{4B1E73F4-7E67-FAF6-8456-301701C97F34}"/>
              </a:ext>
            </a:extLst>
          </p:cNvPr>
          <p:cNvSpPr txBox="1"/>
          <p:nvPr/>
        </p:nvSpPr>
        <p:spPr>
          <a:xfrm>
            <a:off x="6406376" y="2450632"/>
            <a:ext cx="2430864" cy="400110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rgbClr val="FF0000"/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2.1.7.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Índice de escasez hídrica para el Distrito Capital.</a:t>
            </a:r>
          </a:p>
        </p:txBody>
      </p:sp>
      <p:sp>
        <p:nvSpPr>
          <p:cNvPr id="27" name="CuadroTexto 298">
            <a:extLst>
              <a:ext uri="{FF2B5EF4-FFF2-40B4-BE49-F238E27FC236}">
                <a16:creationId xmlns:a16="http://schemas.microsoft.com/office/drawing/2014/main" id="{A1F9CE5F-DBD2-49BD-7C5D-DB6B53D23A59}"/>
              </a:ext>
            </a:extLst>
          </p:cNvPr>
          <p:cNvSpPr txBox="1"/>
          <p:nvPr/>
        </p:nvSpPr>
        <p:spPr>
          <a:xfrm>
            <a:off x="8342253" y="2623673"/>
            <a:ext cx="52526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EAAB</a:t>
            </a:r>
          </a:p>
        </p:txBody>
      </p:sp>
      <p:sp>
        <p:nvSpPr>
          <p:cNvPr id="28" name="CuadroTexto 303">
            <a:extLst>
              <a:ext uri="{FF2B5EF4-FFF2-40B4-BE49-F238E27FC236}">
                <a16:creationId xmlns:a16="http://schemas.microsoft.com/office/drawing/2014/main" id="{EF53229B-3D74-D2F7-C8D0-06380984C39E}"/>
              </a:ext>
            </a:extLst>
          </p:cNvPr>
          <p:cNvSpPr txBox="1"/>
          <p:nvPr/>
        </p:nvSpPr>
        <p:spPr>
          <a:xfrm>
            <a:off x="6406376" y="2972965"/>
            <a:ext cx="2430864" cy="861774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2.1.8.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Sistema de Información para la Gestión de Riesgos y Cambio Climático (SIRE) que incluya el componente de adaptación al cambio climático.</a:t>
            </a:r>
          </a:p>
        </p:txBody>
      </p:sp>
      <p:sp>
        <p:nvSpPr>
          <p:cNvPr id="29" name="CuadroTexto 298">
            <a:extLst>
              <a:ext uri="{FF2B5EF4-FFF2-40B4-BE49-F238E27FC236}">
                <a16:creationId xmlns:a16="http://schemas.microsoft.com/office/drawing/2014/main" id="{715A73BD-50BE-D815-08FC-F314AAC83780}"/>
              </a:ext>
            </a:extLst>
          </p:cNvPr>
          <p:cNvSpPr txBox="1"/>
          <p:nvPr/>
        </p:nvSpPr>
        <p:spPr>
          <a:xfrm>
            <a:off x="8272816" y="3603907"/>
            <a:ext cx="594697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IDIGER</a:t>
            </a:r>
          </a:p>
        </p:txBody>
      </p:sp>
      <p:sp>
        <p:nvSpPr>
          <p:cNvPr id="4" name="CuadroTexto 44">
            <a:extLst>
              <a:ext uri="{FF2B5EF4-FFF2-40B4-BE49-F238E27FC236}">
                <a16:creationId xmlns:a16="http://schemas.microsoft.com/office/drawing/2014/main" id="{CC91FC81-9DE7-E85A-1839-71D22D75B95E}"/>
              </a:ext>
            </a:extLst>
          </p:cNvPr>
          <p:cNvSpPr txBox="1"/>
          <p:nvPr/>
        </p:nvSpPr>
        <p:spPr>
          <a:xfrm>
            <a:off x="2732567" y="990132"/>
            <a:ext cx="6134946" cy="461665"/>
          </a:xfrm>
          <a:prstGeom prst="rect">
            <a:avLst/>
          </a:prstGeom>
          <a:solidFill>
            <a:srgbClr val="008F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OBJETIVO ESPECIFICO 2. Reducir la vulnerabilidad de la ciudad ante las amenazas climáticas y hacerla resiliente al cambio climático</a:t>
            </a:r>
            <a:endParaRPr lang="es-CO" sz="1200" b="1" dirty="0">
              <a:solidFill>
                <a:schemeClr val="bg1">
                  <a:lumMod val="10000"/>
                </a:schemeClr>
              </a:solidFill>
              <a:latin typeface="Raleway" pitchFamily="2" charset="0"/>
            </a:endParaRPr>
          </a:p>
        </p:txBody>
      </p:sp>
      <p:pic>
        <p:nvPicPr>
          <p:cNvPr id="21" name="Imagen 29">
            <a:extLst>
              <a:ext uri="{FF2B5EF4-FFF2-40B4-BE49-F238E27FC236}">
                <a16:creationId xmlns:a16="http://schemas.microsoft.com/office/drawing/2014/main" id="{BCFE9973-3394-1098-8EA3-176B1EAEF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356" y="947178"/>
            <a:ext cx="540000" cy="540000"/>
          </a:xfrm>
          <a:prstGeom prst="rect">
            <a:avLst/>
          </a:prstGeom>
        </p:spPr>
      </p:pic>
      <p:sp>
        <p:nvSpPr>
          <p:cNvPr id="23" name="CuadroTexto 303">
            <a:extLst>
              <a:ext uri="{FF2B5EF4-FFF2-40B4-BE49-F238E27FC236}">
                <a16:creationId xmlns:a16="http://schemas.microsoft.com/office/drawing/2014/main" id="{B46B70E4-3785-5D6C-1770-D674C557963A}"/>
              </a:ext>
            </a:extLst>
          </p:cNvPr>
          <p:cNvSpPr txBox="1"/>
          <p:nvPr/>
        </p:nvSpPr>
        <p:spPr>
          <a:xfrm>
            <a:off x="6414612" y="3953199"/>
            <a:ext cx="2430864" cy="861774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2.1.9.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Centro de Modelación y Pronóstico sobre Eventos Hidrometeorológicos e Hidroclimáticos del Distrito Capital.</a:t>
            </a:r>
            <a:endParaRPr lang="es-ES" sz="1000" kern="1200" dirty="0">
              <a:solidFill>
                <a:schemeClr val="bg1">
                  <a:lumMod val="10000"/>
                </a:schemeClr>
              </a:solidFill>
              <a:ea typeface="+mn-ea"/>
              <a:cs typeface="+mn-cs"/>
            </a:endParaRPr>
          </a:p>
          <a:p>
            <a:pPr>
              <a:buClrTx/>
              <a:defRPr/>
            </a:pPr>
            <a:endParaRPr kumimoji="0" lang="es-ES" sz="1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30" name="CuadroTexto 298">
            <a:extLst>
              <a:ext uri="{FF2B5EF4-FFF2-40B4-BE49-F238E27FC236}">
                <a16:creationId xmlns:a16="http://schemas.microsoft.com/office/drawing/2014/main" id="{5B1525F3-763E-D0EF-4D2C-C9540DECC66C}"/>
              </a:ext>
            </a:extLst>
          </p:cNvPr>
          <p:cNvSpPr txBox="1"/>
          <p:nvPr/>
        </p:nvSpPr>
        <p:spPr>
          <a:xfrm>
            <a:off x="8281052" y="4584141"/>
            <a:ext cx="594697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IDIGER</a:t>
            </a:r>
          </a:p>
        </p:txBody>
      </p:sp>
      <p:sp>
        <p:nvSpPr>
          <p:cNvPr id="5" name="CuadroTexto 298">
            <a:extLst>
              <a:ext uri="{FF2B5EF4-FFF2-40B4-BE49-F238E27FC236}">
                <a16:creationId xmlns:a16="http://schemas.microsoft.com/office/drawing/2014/main" id="{1EB972FE-A2F6-3937-B2C0-DD95C17D2885}"/>
              </a:ext>
            </a:extLst>
          </p:cNvPr>
          <p:cNvSpPr txBox="1"/>
          <p:nvPr/>
        </p:nvSpPr>
        <p:spPr>
          <a:xfrm>
            <a:off x="790380" y="3460872"/>
            <a:ext cx="2648554" cy="253916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buClrTx/>
              <a:defRPr/>
            </a:pPr>
            <a:r>
              <a:rPr kumimoji="0" lang="es-ES" sz="105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Costo total: </a:t>
            </a:r>
            <a:r>
              <a:rPr lang="es-CO" sz="1050" dirty="0">
                <a:solidFill>
                  <a:srgbClr val="333333"/>
                </a:solidFill>
                <a:latin typeface="Raleway" pitchFamily="2" charset="0"/>
              </a:rPr>
              <a:t>2,536,129</a:t>
            </a:r>
            <a:r>
              <a:rPr kumimoji="0" lang="es-ES" sz="105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millones COP</a:t>
            </a:r>
          </a:p>
        </p:txBody>
      </p:sp>
    </p:spTree>
    <p:extLst>
      <p:ext uri="{BB962C8B-B14F-4D97-AF65-F5344CB8AC3E}">
        <p14:creationId xmlns:p14="http://schemas.microsoft.com/office/powerpoint/2010/main" val="19918440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CBDF-D7C5-3B9B-89C8-C03B44FC1905}"/>
              </a:ext>
            </a:extLst>
          </p:cNvPr>
          <p:cNvSpPr txBox="1"/>
          <p:nvPr/>
        </p:nvSpPr>
        <p:spPr>
          <a:xfrm>
            <a:off x="2438906" y="551046"/>
            <a:ext cx="497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600" b="1" dirty="0">
                <a:solidFill>
                  <a:srgbClr val="00B050"/>
                </a:solidFill>
                <a:latin typeface="Raleway" pitchFamily="2" charset="0"/>
              </a:rPr>
              <a:t>Resultados y productos</a:t>
            </a:r>
            <a:endParaRPr lang="es-CO" sz="1600" b="1" dirty="0">
              <a:solidFill>
                <a:srgbClr val="00B050"/>
              </a:solidFill>
              <a:latin typeface="Raleway" pitchFamily="2" charset="0"/>
            </a:endParaRPr>
          </a:p>
        </p:txBody>
      </p:sp>
      <p:sp>
        <p:nvSpPr>
          <p:cNvPr id="282" name="CuadroTexto 281">
            <a:extLst>
              <a:ext uri="{FF2B5EF4-FFF2-40B4-BE49-F238E27FC236}">
                <a16:creationId xmlns:a16="http://schemas.microsoft.com/office/drawing/2014/main" id="{B026FDC4-DAD7-7348-FF98-A442D090B2A4}"/>
              </a:ext>
            </a:extLst>
          </p:cNvPr>
          <p:cNvSpPr txBox="1"/>
          <p:nvPr/>
        </p:nvSpPr>
        <p:spPr>
          <a:xfrm>
            <a:off x="780348" y="2315010"/>
            <a:ext cx="2648554" cy="1015663"/>
          </a:xfrm>
          <a:prstGeom prst="rect">
            <a:avLst/>
          </a:prstGeom>
          <a:noFill/>
          <a:ln w="28575">
            <a:solidFill>
              <a:srgbClr val="339933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Resultado 2.1.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Reducción de la vulnerabilidad ante amenazas climáticas.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3" name="CuadroTexto 282">
            <a:extLst>
              <a:ext uri="{FF2B5EF4-FFF2-40B4-BE49-F238E27FC236}">
                <a16:creationId xmlns:a16="http://schemas.microsoft.com/office/drawing/2014/main" id="{CAA2866A-7099-C140-DA38-78E241709ABC}"/>
              </a:ext>
            </a:extLst>
          </p:cNvPr>
          <p:cNvSpPr txBox="1"/>
          <p:nvPr/>
        </p:nvSpPr>
        <p:spPr>
          <a:xfrm>
            <a:off x="3711492" y="1777527"/>
            <a:ext cx="2430864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2.1.10.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Unidades productivas con buenas prácticas agropecuarias para la adaptación al cambio climático.</a:t>
            </a:r>
          </a:p>
        </p:txBody>
      </p:sp>
      <p:sp>
        <p:nvSpPr>
          <p:cNvPr id="304" name="CuadroTexto 303">
            <a:extLst>
              <a:ext uri="{FF2B5EF4-FFF2-40B4-BE49-F238E27FC236}">
                <a16:creationId xmlns:a16="http://schemas.microsoft.com/office/drawing/2014/main" id="{078BE2E4-A338-973D-E391-CEF333C48497}"/>
              </a:ext>
            </a:extLst>
          </p:cNvPr>
          <p:cNvSpPr txBox="1"/>
          <p:nvPr/>
        </p:nvSpPr>
        <p:spPr>
          <a:xfrm>
            <a:off x="3703255" y="2597293"/>
            <a:ext cx="2430864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2.1.11.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Documento metodológico del índice de seguridad alimentaria para el Distrito Capital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2" name="Google Shape;186;p4">
            <a:extLst>
              <a:ext uri="{FF2B5EF4-FFF2-40B4-BE49-F238E27FC236}">
                <a16:creationId xmlns:a16="http://schemas.microsoft.com/office/drawing/2014/main" id="{E08D32F2-A48D-D828-98E1-49FE27717DB1}"/>
              </a:ext>
            </a:extLst>
          </p:cNvPr>
          <p:cNvSpPr txBox="1">
            <a:spLocks/>
          </p:cNvSpPr>
          <p:nvPr/>
        </p:nvSpPr>
        <p:spPr>
          <a:xfrm>
            <a:off x="634423" y="71025"/>
            <a:ext cx="4635039" cy="4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3600"/>
            </a:pPr>
            <a:r>
              <a:rPr lang="es-CO" sz="1600" b="1" dirty="0">
                <a:latin typeface="Raleway" pitchFamily="2" charset="0"/>
              </a:rPr>
              <a:t>Formulación de la Política Pública</a:t>
            </a:r>
          </a:p>
        </p:txBody>
      </p:sp>
      <p:sp>
        <p:nvSpPr>
          <p:cNvPr id="3" name="Google Shape;220;p7">
            <a:extLst>
              <a:ext uri="{FF2B5EF4-FFF2-40B4-BE49-F238E27FC236}">
                <a16:creationId xmlns:a16="http://schemas.microsoft.com/office/drawing/2014/main" id="{AC87DD76-68ED-63F9-EE04-9290A3A19F70}"/>
              </a:ext>
            </a:extLst>
          </p:cNvPr>
          <p:cNvSpPr txBox="1">
            <a:spLocks/>
          </p:cNvSpPr>
          <p:nvPr/>
        </p:nvSpPr>
        <p:spPr>
          <a:xfrm>
            <a:off x="-68011" y="135357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3</a:t>
            </a:r>
            <a:endParaRPr lang="es-CO" sz="1800" dirty="0"/>
          </a:p>
        </p:txBody>
      </p:sp>
      <p:pic>
        <p:nvPicPr>
          <p:cNvPr id="8" name="Imagen 1">
            <a:extLst>
              <a:ext uri="{FF2B5EF4-FFF2-40B4-BE49-F238E27FC236}">
                <a16:creationId xmlns:a16="http://schemas.microsoft.com/office/drawing/2014/main" id="{C75B3B34-E1B1-F027-AA49-6F8FBC1FA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/>
          <a:stretch/>
        </p:blipFill>
        <p:spPr>
          <a:xfrm>
            <a:off x="10104" y="520714"/>
            <a:ext cx="2094168" cy="4471200"/>
          </a:xfrm>
          <a:prstGeom prst="rect">
            <a:avLst/>
          </a:prstGeom>
        </p:spPr>
      </p:pic>
      <p:sp>
        <p:nvSpPr>
          <p:cNvPr id="9" name="CuadroTexto 298">
            <a:extLst>
              <a:ext uri="{FF2B5EF4-FFF2-40B4-BE49-F238E27FC236}">
                <a16:creationId xmlns:a16="http://schemas.microsoft.com/office/drawing/2014/main" id="{4C7E470A-1D50-9363-F9EF-8967B4DF9E42}"/>
              </a:ext>
            </a:extLst>
          </p:cNvPr>
          <p:cNvSpPr txBox="1"/>
          <p:nvPr/>
        </p:nvSpPr>
        <p:spPr>
          <a:xfrm>
            <a:off x="5602779" y="2241615"/>
            <a:ext cx="53134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SDDE</a:t>
            </a:r>
          </a:p>
        </p:txBody>
      </p:sp>
      <p:sp>
        <p:nvSpPr>
          <p:cNvPr id="11" name="CuadroTexto 298">
            <a:extLst>
              <a:ext uri="{FF2B5EF4-FFF2-40B4-BE49-F238E27FC236}">
                <a16:creationId xmlns:a16="http://schemas.microsoft.com/office/drawing/2014/main" id="{B1189197-467B-2C1F-53D5-A736AD0A284D}"/>
              </a:ext>
            </a:extLst>
          </p:cNvPr>
          <p:cNvSpPr txBox="1"/>
          <p:nvPr/>
        </p:nvSpPr>
        <p:spPr>
          <a:xfrm>
            <a:off x="5602779" y="3064857"/>
            <a:ext cx="531339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SDDE</a:t>
            </a:r>
          </a:p>
        </p:txBody>
      </p:sp>
      <p:sp>
        <p:nvSpPr>
          <p:cNvPr id="16" name="CuadroTexto 298">
            <a:extLst>
              <a:ext uri="{FF2B5EF4-FFF2-40B4-BE49-F238E27FC236}">
                <a16:creationId xmlns:a16="http://schemas.microsoft.com/office/drawing/2014/main" id="{135AC45F-A72F-8A7C-3430-6C0DDE467460}"/>
              </a:ext>
            </a:extLst>
          </p:cNvPr>
          <p:cNvSpPr txBox="1"/>
          <p:nvPr/>
        </p:nvSpPr>
        <p:spPr>
          <a:xfrm>
            <a:off x="2874516" y="3028278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7" name="CuadroTexto 303">
            <a:extLst>
              <a:ext uri="{FF2B5EF4-FFF2-40B4-BE49-F238E27FC236}">
                <a16:creationId xmlns:a16="http://schemas.microsoft.com/office/drawing/2014/main" id="{43B369D4-B78A-F9E8-A13A-06EEDC649472}"/>
              </a:ext>
            </a:extLst>
          </p:cNvPr>
          <p:cNvSpPr txBox="1"/>
          <p:nvPr/>
        </p:nvSpPr>
        <p:spPr>
          <a:xfrm>
            <a:off x="3703254" y="3423946"/>
            <a:ext cx="2430864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2.1.12.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Vigilancia epidemiológica asociada a los efectos de la variabilidad y del cambio climático en el Distrito Capital.</a:t>
            </a:r>
          </a:p>
        </p:txBody>
      </p:sp>
      <p:sp>
        <p:nvSpPr>
          <p:cNvPr id="18" name="CuadroTexto 298">
            <a:extLst>
              <a:ext uri="{FF2B5EF4-FFF2-40B4-BE49-F238E27FC236}">
                <a16:creationId xmlns:a16="http://schemas.microsoft.com/office/drawing/2014/main" id="{7F87F613-1C8A-01C1-198C-CDA3416F5EEA}"/>
              </a:ext>
            </a:extLst>
          </p:cNvPr>
          <p:cNvSpPr txBox="1"/>
          <p:nvPr/>
        </p:nvSpPr>
        <p:spPr>
          <a:xfrm>
            <a:off x="5679368" y="3909238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SDS</a:t>
            </a:r>
          </a:p>
        </p:txBody>
      </p:sp>
      <p:sp>
        <p:nvSpPr>
          <p:cNvPr id="19" name="CuadroTexto 303">
            <a:extLst>
              <a:ext uri="{FF2B5EF4-FFF2-40B4-BE49-F238E27FC236}">
                <a16:creationId xmlns:a16="http://schemas.microsoft.com/office/drawing/2014/main" id="{132E4E25-3468-FE35-3FD4-58430C682F75}"/>
              </a:ext>
            </a:extLst>
          </p:cNvPr>
          <p:cNvSpPr txBox="1"/>
          <p:nvPr/>
        </p:nvSpPr>
        <p:spPr>
          <a:xfrm>
            <a:off x="6416708" y="2019264"/>
            <a:ext cx="2430864" cy="861774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2.1.13.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Estrategia para la disminución de enfermedades priorizadas en la primera infancia posiblemente asociadas a la variabilidad y al cambio climático </a:t>
            </a:r>
          </a:p>
        </p:txBody>
      </p:sp>
      <p:sp>
        <p:nvSpPr>
          <p:cNvPr id="20" name="CuadroTexto 298">
            <a:extLst>
              <a:ext uri="{FF2B5EF4-FFF2-40B4-BE49-F238E27FC236}">
                <a16:creationId xmlns:a16="http://schemas.microsoft.com/office/drawing/2014/main" id="{FBBADF73-F691-B0E3-730A-7683236C5893}"/>
              </a:ext>
            </a:extLst>
          </p:cNvPr>
          <p:cNvSpPr txBox="1"/>
          <p:nvPr/>
        </p:nvSpPr>
        <p:spPr>
          <a:xfrm>
            <a:off x="8392822" y="2633155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SDS</a:t>
            </a:r>
          </a:p>
        </p:txBody>
      </p:sp>
      <p:sp>
        <p:nvSpPr>
          <p:cNvPr id="24" name="CuadroTexto 303">
            <a:extLst>
              <a:ext uri="{FF2B5EF4-FFF2-40B4-BE49-F238E27FC236}">
                <a16:creationId xmlns:a16="http://schemas.microsoft.com/office/drawing/2014/main" id="{3BB1BF05-7C90-0B67-8013-16518F6B3087}"/>
              </a:ext>
            </a:extLst>
          </p:cNvPr>
          <p:cNvSpPr txBox="1"/>
          <p:nvPr/>
        </p:nvSpPr>
        <p:spPr>
          <a:xfrm>
            <a:off x="6416708" y="3129261"/>
            <a:ext cx="2430864" cy="1015663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rgbClr val="333333"/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2.1.14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Áreas de importancia ecológica del Distrito Capital intervenidas con procesos de restauración ecológica, de acuerdo con los lineamientos del Manual de coberturas vegetales.</a:t>
            </a:r>
          </a:p>
        </p:txBody>
      </p:sp>
      <p:sp>
        <p:nvSpPr>
          <p:cNvPr id="25" name="CuadroTexto 298">
            <a:extLst>
              <a:ext uri="{FF2B5EF4-FFF2-40B4-BE49-F238E27FC236}">
                <a16:creationId xmlns:a16="http://schemas.microsoft.com/office/drawing/2014/main" id="{C7864FE4-C5D7-F51B-215A-795E58B19871}"/>
              </a:ext>
            </a:extLst>
          </p:cNvPr>
          <p:cNvSpPr txBox="1"/>
          <p:nvPr/>
        </p:nvSpPr>
        <p:spPr>
          <a:xfrm>
            <a:off x="8392822" y="3902414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4" name="CuadroTexto 44">
            <a:extLst>
              <a:ext uri="{FF2B5EF4-FFF2-40B4-BE49-F238E27FC236}">
                <a16:creationId xmlns:a16="http://schemas.microsoft.com/office/drawing/2014/main" id="{CC91FC81-9DE7-E85A-1839-71D22D75B95E}"/>
              </a:ext>
            </a:extLst>
          </p:cNvPr>
          <p:cNvSpPr txBox="1"/>
          <p:nvPr/>
        </p:nvSpPr>
        <p:spPr>
          <a:xfrm>
            <a:off x="2732567" y="990132"/>
            <a:ext cx="6134946" cy="461665"/>
          </a:xfrm>
          <a:prstGeom prst="rect">
            <a:avLst/>
          </a:prstGeom>
          <a:solidFill>
            <a:srgbClr val="008F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10000"/>
                  </a:schemeClr>
                </a:solidFill>
                <a:latin typeface="Raleway" pitchFamily="2" charset="0"/>
              </a:rPr>
              <a:t>OBJETIVO ESPECIFICO 2. Reducir la vulnerabilidad de la ciudad ante las amenazas climáticas y hacerla resiliente al cambio climático</a:t>
            </a:r>
            <a:endParaRPr lang="es-CO" sz="1200" b="1" dirty="0">
              <a:solidFill>
                <a:schemeClr val="bg1">
                  <a:lumMod val="10000"/>
                </a:schemeClr>
              </a:solidFill>
              <a:latin typeface="Raleway" pitchFamily="2" charset="0"/>
            </a:endParaRPr>
          </a:p>
        </p:txBody>
      </p:sp>
      <p:pic>
        <p:nvPicPr>
          <p:cNvPr id="21" name="Imagen 29">
            <a:extLst>
              <a:ext uri="{FF2B5EF4-FFF2-40B4-BE49-F238E27FC236}">
                <a16:creationId xmlns:a16="http://schemas.microsoft.com/office/drawing/2014/main" id="{BCFE9973-3394-1098-8EA3-176B1EAEF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356" y="947178"/>
            <a:ext cx="540000" cy="540000"/>
          </a:xfrm>
          <a:prstGeom prst="rect">
            <a:avLst/>
          </a:prstGeom>
        </p:spPr>
      </p:pic>
      <p:grpSp>
        <p:nvGrpSpPr>
          <p:cNvPr id="14" name="Grupo 2">
            <a:extLst>
              <a:ext uri="{FF2B5EF4-FFF2-40B4-BE49-F238E27FC236}">
                <a16:creationId xmlns:a16="http://schemas.microsoft.com/office/drawing/2014/main" id="{94304069-7E6E-5671-8176-B5A1BB55458F}"/>
              </a:ext>
            </a:extLst>
          </p:cNvPr>
          <p:cNvGrpSpPr/>
          <p:nvPr/>
        </p:nvGrpSpPr>
        <p:grpSpPr>
          <a:xfrm>
            <a:off x="1768904" y="4237341"/>
            <a:ext cx="5606192" cy="902032"/>
            <a:chOff x="2358539" y="5649788"/>
            <a:chExt cx="7474922" cy="1202709"/>
          </a:xfrm>
        </p:grpSpPr>
        <p:grpSp>
          <p:nvGrpSpPr>
            <p:cNvPr id="15" name="Grupo 5">
              <a:extLst>
                <a:ext uri="{FF2B5EF4-FFF2-40B4-BE49-F238E27FC236}">
                  <a16:creationId xmlns:a16="http://schemas.microsoft.com/office/drawing/2014/main" id="{C454FDD9-DE74-117C-3067-018C054F26FC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23" name="Google Shape;99;p14">
                <a:extLst>
                  <a:ext uri="{FF2B5EF4-FFF2-40B4-BE49-F238E27FC236}">
                    <a16:creationId xmlns:a16="http://schemas.microsoft.com/office/drawing/2014/main" id="{107D0068-9559-2488-2FD6-CF2091D0F381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Imagen 8">
                <a:extLst>
                  <a:ext uri="{FF2B5EF4-FFF2-40B4-BE49-F238E27FC236}">
                    <a16:creationId xmlns:a16="http://schemas.microsoft.com/office/drawing/2014/main" id="{D4CE0427-999D-D187-1054-06C5E827B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17" name="Imagen 10">
              <a:extLst>
                <a:ext uri="{FF2B5EF4-FFF2-40B4-BE49-F238E27FC236}">
                  <a16:creationId xmlns:a16="http://schemas.microsoft.com/office/drawing/2014/main" id="{46BE02B6-766D-A5E5-12F8-07E73EA50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  <p:sp>
        <p:nvSpPr>
          <p:cNvPr id="6" name="CuadroTexto 298">
            <a:extLst>
              <a:ext uri="{FF2B5EF4-FFF2-40B4-BE49-F238E27FC236}">
                <a16:creationId xmlns:a16="http://schemas.microsoft.com/office/drawing/2014/main" id="{71E0DC96-761F-6293-C40E-ED9693308E4B}"/>
              </a:ext>
            </a:extLst>
          </p:cNvPr>
          <p:cNvSpPr txBox="1"/>
          <p:nvPr/>
        </p:nvSpPr>
        <p:spPr>
          <a:xfrm>
            <a:off x="790380" y="3460872"/>
            <a:ext cx="2648554" cy="253916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buClrTx/>
              <a:defRPr/>
            </a:pPr>
            <a:r>
              <a:rPr kumimoji="0" lang="es-ES" sz="105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Costo total: </a:t>
            </a:r>
            <a:r>
              <a:rPr lang="es-CO" sz="1050" dirty="0">
                <a:solidFill>
                  <a:srgbClr val="333333"/>
                </a:solidFill>
                <a:latin typeface="Raleway" pitchFamily="2" charset="0"/>
              </a:rPr>
              <a:t>2,536,129</a:t>
            </a:r>
            <a:r>
              <a:rPr kumimoji="0" lang="es-ES" sz="105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 millones COP</a:t>
            </a:r>
          </a:p>
        </p:txBody>
      </p:sp>
    </p:spTree>
    <p:extLst>
      <p:ext uri="{BB962C8B-B14F-4D97-AF65-F5344CB8AC3E}">
        <p14:creationId xmlns:p14="http://schemas.microsoft.com/office/powerpoint/2010/main" val="30459535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CBDF-D7C5-3B9B-89C8-C03B44FC1905}"/>
              </a:ext>
            </a:extLst>
          </p:cNvPr>
          <p:cNvSpPr txBox="1"/>
          <p:nvPr/>
        </p:nvSpPr>
        <p:spPr>
          <a:xfrm>
            <a:off x="2438906" y="551046"/>
            <a:ext cx="497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600" b="1" dirty="0">
                <a:solidFill>
                  <a:srgbClr val="00B050"/>
                </a:solidFill>
                <a:latin typeface="Raleway" pitchFamily="2" charset="0"/>
              </a:rPr>
              <a:t>Resultados y productos</a:t>
            </a:r>
            <a:endParaRPr lang="es-CO" sz="1600" b="1" dirty="0">
              <a:solidFill>
                <a:srgbClr val="00B050"/>
              </a:solidFill>
              <a:latin typeface="Raleway" pitchFamily="2" charset="0"/>
            </a:endParaRPr>
          </a:p>
        </p:txBody>
      </p:sp>
      <p:sp>
        <p:nvSpPr>
          <p:cNvPr id="282" name="CuadroTexto 281">
            <a:extLst>
              <a:ext uri="{FF2B5EF4-FFF2-40B4-BE49-F238E27FC236}">
                <a16:creationId xmlns:a16="http://schemas.microsoft.com/office/drawing/2014/main" id="{B026FDC4-DAD7-7348-FF98-A442D090B2A4}"/>
              </a:ext>
            </a:extLst>
          </p:cNvPr>
          <p:cNvSpPr txBox="1"/>
          <p:nvPr/>
        </p:nvSpPr>
        <p:spPr>
          <a:xfrm>
            <a:off x="780348" y="2315010"/>
            <a:ext cx="2648554" cy="1015663"/>
          </a:xfrm>
          <a:prstGeom prst="rect">
            <a:avLst/>
          </a:prstGeom>
          <a:noFill/>
          <a:ln w="28575">
            <a:solidFill>
              <a:srgbClr val="339933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defTabSz="914378">
              <a:defRPr/>
            </a:pPr>
            <a:r>
              <a:rPr lang="es-ES" sz="1000" b="1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</a:rPr>
              <a:t>Resultado 3.1.</a:t>
            </a:r>
            <a:r>
              <a:rPr lang="es-CO" sz="1050" dirty="0"/>
              <a:t> </a:t>
            </a:r>
            <a:r>
              <a:rPr lang="es-CO" sz="1000" dirty="0">
                <a:latin typeface="Raleway" pitchFamily="2" charset="0"/>
              </a:rPr>
              <a:t>Conocimiento para la acción climática.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oogle Shape;186;p4">
            <a:extLst>
              <a:ext uri="{FF2B5EF4-FFF2-40B4-BE49-F238E27FC236}">
                <a16:creationId xmlns:a16="http://schemas.microsoft.com/office/drawing/2014/main" id="{E08D32F2-A48D-D828-98E1-49FE27717DB1}"/>
              </a:ext>
            </a:extLst>
          </p:cNvPr>
          <p:cNvSpPr txBox="1">
            <a:spLocks/>
          </p:cNvSpPr>
          <p:nvPr/>
        </p:nvSpPr>
        <p:spPr>
          <a:xfrm>
            <a:off x="634423" y="71025"/>
            <a:ext cx="4635039" cy="4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3600"/>
            </a:pPr>
            <a:r>
              <a:rPr lang="es-CO" sz="1600" b="1" dirty="0">
                <a:latin typeface="Raleway" pitchFamily="2" charset="0"/>
              </a:rPr>
              <a:t>Formulación de la Política Pública</a:t>
            </a:r>
          </a:p>
        </p:txBody>
      </p:sp>
      <p:sp>
        <p:nvSpPr>
          <p:cNvPr id="3" name="Google Shape;220;p7">
            <a:extLst>
              <a:ext uri="{FF2B5EF4-FFF2-40B4-BE49-F238E27FC236}">
                <a16:creationId xmlns:a16="http://schemas.microsoft.com/office/drawing/2014/main" id="{AC87DD76-68ED-63F9-EE04-9290A3A19F70}"/>
              </a:ext>
            </a:extLst>
          </p:cNvPr>
          <p:cNvSpPr txBox="1">
            <a:spLocks/>
          </p:cNvSpPr>
          <p:nvPr/>
        </p:nvSpPr>
        <p:spPr>
          <a:xfrm>
            <a:off x="-68011" y="135357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3</a:t>
            </a:r>
            <a:endParaRPr lang="es-CO" sz="1800" dirty="0"/>
          </a:p>
        </p:txBody>
      </p:sp>
      <p:pic>
        <p:nvPicPr>
          <p:cNvPr id="8" name="Imagen 1">
            <a:extLst>
              <a:ext uri="{FF2B5EF4-FFF2-40B4-BE49-F238E27FC236}">
                <a16:creationId xmlns:a16="http://schemas.microsoft.com/office/drawing/2014/main" id="{C75B3B34-E1B1-F027-AA49-6F8FBC1FA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/>
          <a:stretch/>
        </p:blipFill>
        <p:spPr>
          <a:xfrm>
            <a:off x="10104" y="520714"/>
            <a:ext cx="2094168" cy="4471200"/>
          </a:xfrm>
          <a:prstGeom prst="rect">
            <a:avLst/>
          </a:prstGeom>
        </p:spPr>
      </p:pic>
      <p:sp>
        <p:nvSpPr>
          <p:cNvPr id="16" name="CuadroTexto 298">
            <a:extLst>
              <a:ext uri="{FF2B5EF4-FFF2-40B4-BE49-F238E27FC236}">
                <a16:creationId xmlns:a16="http://schemas.microsoft.com/office/drawing/2014/main" id="{135AC45F-A72F-8A7C-3430-6C0DDE467460}"/>
              </a:ext>
            </a:extLst>
          </p:cNvPr>
          <p:cNvSpPr txBox="1"/>
          <p:nvPr/>
        </p:nvSpPr>
        <p:spPr>
          <a:xfrm>
            <a:off x="2874516" y="3028278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4" name="CuadroTexto 44">
            <a:extLst>
              <a:ext uri="{FF2B5EF4-FFF2-40B4-BE49-F238E27FC236}">
                <a16:creationId xmlns:a16="http://schemas.microsoft.com/office/drawing/2014/main" id="{CC91FC81-9DE7-E85A-1839-71D22D75B95E}"/>
              </a:ext>
            </a:extLst>
          </p:cNvPr>
          <p:cNvSpPr txBox="1"/>
          <p:nvPr/>
        </p:nvSpPr>
        <p:spPr>
          <a:xfrm>
            <a:off x="2732567" y="990132"/>
            <a:ext cx="6134946" cy="461665"/>
          </a:xfrm>
          <a:prstGeom prst="rect">
            <a:avLst/>
          </a:prstGeom>
          <a:solidFill>
            <a:srgbClr val="005493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</a:rPr>
              <a:t>OBJETIVO ESPECIFICO 3.  Mejorar la gobernanza y la gestión del conocimiento para la acción climática.</a:t>
            </a:r>
          </a:p>
        </p:txBody>
      </p:sp>
      <p:pic>
        <p:nvPicPr>
          <p:cNvPr id="5" name="Picture 2" descr="Comunidad - Iconos gratis de social">
            <a:extLst>
              <a:ext uri="{FF2B5EF4-FFF2-40B4-BE49-F238E27FC236}">
                <a16:creationId xmlns:a16="http://schemas.microsoft.com/office/drawing/2014/main" id="{4C2BC1DA-8E58-F6C9-981E-195C0D25F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530" y="100390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282">
            <a:extLst>
              <a:ext uri="{FF2B5EF4-FFF2-40B4-BE49-F238E27FC236}">
                <a16:creationId xmlns:a16="http://schemas.microsoft.com/office/drawing/2014/main" id="{19AF4D67-44AB-D9D2-6925-11D055226A04}"/>
              </a:ext>
            </a:extLst>
          </p:cNvPr>
          <p:cNvSpPr txBox="1"/>
          <p:nvPr/>
        </p:nvSpPr>
        <p:spPr>
          <a:xfrm>
            <a:off x="3710444" y="1710265"/>
            <a:ext cx="2430864" cy="1015663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</a:t>
            </a:r>
            <a:r>
              <a:rPr lang="es-ES" sz="1000" b="1" dirty="0">
                <a:solidFill>
                  <a:schemeClr val="bg1">
                    <a:lumMod val="10000"/>
                  </a:schemeClr>
                </a:solidFill>
              </a:rPr>
              <a:t>3.1.1. </a:t>
            </a:r>
            <a:r>
              <a:rPr lang="es-CO" sz="1000" dirty="0"/>
              <a:t>Actividades de sensibilización, divulgación y/o formación, para el fortalecimiento de la gestión del conocimiento alrededor de la adaptación al Cambio Climático.</a:t>
            </a:r>
          </a:p>
          <a:p>
            <a:pPr>
              <a:buClrTx/>
              <a:defRPr/>
            </a:pPr>
            <a:endParaRPr lang="es-ES" sz="1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2" name="CuadroTexto 298">
            <a:extLst>
              <a:ext uri="{FF2B5EF4-FFF2-40B4-BE49-F238E27FC236}">
                <a16:creationId xmlns:a16="http://schemas.microsoft.com/office/drawing/2014/main" id="{8E03AB0E-7967-59EC-B225-535FD3FA82DE}"/>
              </a:ext>
            </a:extLst>
          </p:cNvPr>
          <p:cNvSpPr txBox="1"/>
          <p:nvPr/>
        </p:nvSpPr>
        <p:spPr>
          <a:xfrm>
            <a:off x="5577017" y="2494548"/>
            <a:ext cx="564292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IDIGER</a:t>
            </a:r>
          </a:p>
        </p:txBody>
      </p:sp>
      <p:sp>
        <p:nvSpPr>
          <p:cNvPr id="14" name="CuadroTexto 282">
            <a:extLst>
              <a:ext uri="{FF2B5EF4-FFF2-40B4-BE49-F238E27FC236}">
                <a16:creationId xmlns:a16="http://schemas.microsoft.com/office/drawing/2014/main" id="{0399A2DC-52CB-A51D-A9C1-E08F2C1DCA50}"/>
              </a:ext>
            </a:extLst>
          </p:cNvPr>
          <p:cNvSpPr txBox="1"/>
          <p:nvPr/>
        </p:nvSpPr>
        <p:spPr>
          <a:xfrm>
            <a:off x="3710444" y="2836112"/>
            <a:ext cx="2430864" cy="861774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 defTabSz="914378"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</a:t>
            </a:r>
            <a:r>
              <a:rPr lang="es-ES" sz="1000" b="1" dirty="0">
                <a:solidFill>
                  <a:schemeClr val="bg1">
                    <a:lumMod val="10000"/>
                  </a:schemeClr>
                </a:solidFill>
              </a:rPr>
              <a:t>3.1.2.</a:t>
            </a:r>
            <a:r>
              <a:rPr lang="es-ES" sz="1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s-CO" sz="1000" dirty="0"/>
              <a:t>Acciones pedagógicas en temas de gestión del cambio climático, en el marco de las estrategias de educación ambiental</a:t>
            </a:r>
            <a:r>
              <a:rPr lang="es-ES" sz="1000" dirty="0"/>
              <a:t>.</a:t>
            </a:r>
          </a:p>
          <a:p>
            <a:pPr defTabSz="914378">
              <a:defRPr/>
            </a:pPr>
            <a:endParaRPr lang="es-ES" sz="1000" dirty="0"/>
          </a:p>
        </p:txBody>
      </p:sp>
      <p:sp>
        <p:nvSpPr>
          <p:cNvPr id="17" name="CuadroTexto 298">
            <a:extLst>
              <a:ext uri="{FF2B5EF4-FFF2-40B4-BE49-F238E27FC236}">
                <a16:creationId xmlns:a16="http://schemas.microsoft.com/office/drawing/2014/main" id="{744985B6-A2C6-2603-B3FE-FBDDF2716C6D}"/>
              </a:ext>
            </a:extLst>
          </p:cNvPr>
          <p:cNvSpPr txBox="1"/>
          <p:nvPr/>
        </p:nvSpPr>
        <p:spPr>
          <a:xfrm>
            <a:off x="5678320" y="3469226"/>
            <a:ext cx="462987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26" name="CuadroTexto 303">
            <a:extLst>
              <a:ext uri="{FF2B5EF4-FFF2-40B4-BE49-F238E27FC236}">
                <a16:creationId xmlns:a16="http://schemas.microsoft.com/office/drawing/2014/main" id="{722F16E5-FAAB-96AB-BB7A-F52642F1C51E}"/>
              </a:ext>
            </a:extLst>
          </p:cNvPr>
          <p:cNvSpPr txBox="1"/>
          <p:nvPr/>
        </p:nvSpPr>
        <p:spPr>
          <a:xfrm>
            <a:off x="3701536" y="3818589"/>
            <a:ext cx="2430864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lang="es-ES" sz="1000" b="1" dirty="0">
                <a:solidFill>
                  <a:schemeClr val="bg1">
                    <a:lumMod val="10000"/>
                  </a:schemeClr>
                </a:solidFill>
              </a:rPr>
              <a:t>3.1.3. </a:t>
            </a:r>
            <a:r>
              <a:rPr lang="es-CO" sz="1000" dirty="0"/>
              <a:t>Procesos de formación en los temas relacionados con la gestión del cambio climático.</a:t>
            </a:r>
            <a:endParaRPr lang="es-ES" sz="1000" dirty="0"/>
          </a:p>
          <a:p>
            <a:pPr>
              <a:buClrTx/>
              <a:defRPr/>
            </a:pPr>
            <a:endParaRPr kumimoji="0" lang="es-ES" sz="1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27" name="CuadroTexto 298">
            <a:extLst>
              <a:ext uri="{FF2B5EF4-FFF2-40B4-BE49-F238E27FC236}">
                <a16:creationId xmlns:a16="http://schemas.microsoft.com/office/drawing/2014/main" id="{34D213CE-15F0-CEC7-51B9-05C639E970C0}"/>
              </a:ext>
            </a:extLst>
          </p:cNvPr>
          <p:cNvSpPr txBox="1"/>
          <p:nvPr/>
        </p:nvSpPr>
        <p:spPr>
          <a:xfrm>
            <a:off x="5677650" y="4291299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28" name="CuadroTexto 303">
            <a:extLst>
              <a:ext uri="{FF2B5EF4-FFF2-40B4-BE49-F238E27FC236}">
                <a16:creationId xmlns:a16="http://schemas.microsoft.com/office/drawing/2014/main" id="{893F2B4C-7AA0-0A93-E2C9-524A0F6E433D}"/>
              </a:ext>
            </a:extLst>
          </p:cNvPr>
          <p:cNvSpPr txBox="1"/>
          <p:nvPr/>
        </p:nvSpPr>
        <p:spPr>
          <a:xfrm>
            <a:off x="6413148" y="2241689"/>
            <a:ext cx="2430864" cy="400110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lang="es-ES" sz="1000" b="1" dirty="0">
                <a:solidFill>
                  <a:schemeClr val="bg1">
                    <a:lumMod val="10000"/>
                  </a:schemeClr>
                </a:solidFill>
              </a:rPr>
              <a:t>3.1.4.</a:t>
            </a:r>
            <a:r>
              <a:rPr lang="es-ES" sz="1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s-CO" sz="1000" dirty="0"/>
              <a:t>Investigaciones sobre acción climática.</a:t>
            </a:r>
            <a:endParaRPr lang="es-ES" sz="1000" dirty="0"/>
          </a:p>
        </p:txBody>
      </p:sp>
      <p:sp>
        <p:nvSpPr>
          <p:cNvPr id="40" name="CuadroTexto 298">
            <a:extLst>
              <a:ext uri="{FF2B5EF4-FFF2-40B4-BE49-F238E27FC236}">
                <a16:creationId xmlns:a16="http://schemas.microsoft.com/office/drawing/2014/main" id="{F31337F7-ED42-A403-703E-A652C6AFE462}"/>
              </a:ext>
            </a:extLst>
          </p:cNvPr>
          <p:cNvSpPr txBox="1"/>
          <p:nvPr/>
        </p:nvSpPr>
        <p:spPr>
          <a:xfrm>
            <a:off x="8273410" y="2411459"/>
            <a:ext cx="564292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IDIGER</a:t>
            </a:r>
          </a:p>
        </p:txBody>
      </p:sp>
      <p:sp>
        <p:nvSpPr>
          <p:cNvPr id="43" name="CuadroTexto 303">
            <a:extLst>
              <a:ext uri="{FF2B5EF4-FFF2-40B4-BE49-F238E27FC236}">
                <a16:creationId xmlns:a16="http://schemas.microsoft.com/office/drawing/2014/main" id="{05F4382F-2488-4902-C39F-5A89D9B1C8B0}"/>
              </a:ext>
            </a:extLst>
          </p:cNvPr>
          <p:cNvSpPr txBox="1"/>
          <p:nvPr/>
        </p:nvSpPr>
        <p:spPr>
          <a:xfrm>
            <a:off x="6413148" y="2865990"/>
            <a:ext cx="2430864" cy="1323439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 defTabSz="914378"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lang="es-ES" sz="1000" b="1" dirty="0">
                <a:solidFill>
                  <a:schemeClr val="bg1">
                    <a:lumMod val="10000"/>
                  </a:schemeClr>
                </a:solidFill>
              </a:rPr>
              <a:t>3.1.5. </a:t>
            </a:r>
            <a:r>
              <a:rPr lang="es-CO" sz="1000" dirty="0"/>
              <a:t>Talleres de sensibilización sobre el reconocimiento y la redistribución del cuidado al ambiente y al territorio con enfoque de género, con énfasis en variabilidad climática, en el marco de la Estrategia Pedagógica y de Cambio Cultural.</a:t>
            </a:r>
            <a:endParaRPr lang="es-ES" sz="1000" dirty="0"/>
          </a:p>
        </p:txBody>
      </p:sp>
      <p:sp>
        <p:nvSpPr>
          <p:cNvPr id="44" name="CuadroTexto 298">
            <a:extLst>
              <a:ext uri="{FF2B5EF4-FFF2-40B4-BE49-F238E27FC236}">
                <a16:creationId xmlns:a16="http://schemas.microsoft.com/office/drawing/2014/main" id="{1D8EB98F-67F8-1217-2C13-6230128F67A7}"/>
              </a:ext>
            </a:extLst>
          </p:cNvPr>
          <p:cNvSpPr txBox="1"/>
          <p:nvPr/>
        </p:nvSpPr>
        <p:spPr>
          <a:xfrm>
            <a:off x="8170237" y="3962098"/>
            <a:ext cx="673775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SDMujer</a:t>
            </a:r>
            <a:endParaRPr kumimoji="0" lang="es-ES" sz="9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0FCA12-553E-04DD-2671-1541719FF3B5}"/>
              </a:ext>
            </a:extLst>
          </p:cNvPr>
          <p:cNvSpPr/>
          <p:nvPr/>
        </p:nvSpPr>
        <p:spPr>
          <a:xfrm>
            <a:off x="3624649" y="1647567"/>
            <a:ext cx="2627870" cy="2944887"/>
          </a:xfrm>
          <a:prstGeom prst="rect">
            <a:avLst/>
          </a:prstGeom>
          <a:noFill/>
          <a:ln w="28575">
            <a:solidFill>
              <a:srgbClr val="3333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9" name="CuadroTexto 298">
            <a:extLst>
              <a:ext uri="{FF2B5EF4-FFF2-40B4-BE49-F238E27FC236}">
                <a16:creationId xmlns:a16="http://schemas.microsoft.com/office/drawing/2014/main" id="{C338BB34-6A32-C490-E082-792B26E666C2}"/>
              </a:ext>
            </a:extLst>
          </p:cNvPr>
          <p:cNvSpPr txBox="1"/>
          <p:nvPr/>
        </p:nvSpPr>
        <p:spPr>
          <a:xfrm>
            <a:off x="780348" y="3432184"/>
            <a:ext cx="2648554" cy="253916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Costo total: 5,862 millones COP</a:t>
            </a:r>
          </a:p>
        </p:txBody>
      </p:sp>
      <p:grpSp>
        <p:nvGrpSpPr>
          <p:cNvPr id="10" name="Grupo 2">
            <a:extLst>
              <a:ext uri="{FF2B5EF4-FFF2-40B4-BE49-F238E27FC236}">
                <a16:creationId xmlns:a16="http://schemas.microsoft.com/office/drawing/2014/main" id="{4A290D3C-D4D4-E4CF-8E96-62F849721210}"/>
              </a:ext>
            </a:extLst>
          </p:cNvPr>
          <p:cNvGrpSpPr>
            <a:grpSpLocks noChangeAspect="1"/>
          </p:cNvGrpSpPr>
          <p:nvPr/>
        </p:nvGrpSpPr>
        <p:grpSpPr>
          <a:xfrm>
            <a:off x="2563755" y="4600275"/>
            <a:ext cx="3396220" cy="546449"/>
            <a:chOff x="2358539" y="5649788"/>
            <a:chExt cx="7474922" cy="1202709"/>
          </a:xfrm>
        </p:grpSpPr>
        <p:grpSp>
          <p:nvGrpSpPr>
            <p:cNvPr id="11" name="Grupo 5">
              <a:extLst>
                <a:ext uri="{FF2B5EF4-FFF2-40B4-BE49-F238E27FC236}">
                  <a16:creationId xmlns:a16="http://schemas.microsoft.com/office/drawing/2014/main" id="{E7DB3245-4196-91E3-010F-408EADB7538E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15" name="Google Shape;99;p14">
                <a:extLst>
                  <a:ext uri="{FF2B5EF4-FFF2-40B4-BE49-F238E27FC236}">
                    <a16:creationId xmlns:a16="http://schemas.microsoft.com/office/drawing/2014/main" id="{DBB30D0A-96D4-93C5-3E0A-ED3E32C02B6E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Imagen 8">
                <a:extLst>
                  <a:ext uri="{FF2B5EF4-FFF2-40B4-BE49-F238E27FC236}">
                    <a16:creationId xmlns:a16="http://schemas.microsoft.com/office/drawing/2014/main" id="{3AB57ADC-A2D6-5B70-0DB7-AE9B4337BA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13" name="Imagen 10">
              <a:extLst>
                <a:ext uri="{FF2B5EF4-FFF2-40B4-BE49-F238E27FC236}">
                  <a16:creationId xmlns:a16="http://schemas.microsoft.com/office/drawing/2014/main" id="{31C2C014-2CEB-034B-1FA2-01B12F2D1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7322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CBDF-D7C5-3B9B-89C8-C03B44FC1905}"/>
              </a:ext>
            </a:extLst>
          </p:cNvPr>
          <p:cNvSpPr txBox="1"/>
          <p:nvPr/>
        </p:nvSpPr>
        <p:spPr>
          <a:xfrm>
            <a:off x="2438906" y="551046"/>
            <a:ext cx="497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600" b="1" dirty="0">
                <a:solidFill>
                  <a:srgbClr val="00B050"/>
                </a:solidFill>
                <a:latin typeface="Raleway" pitchFamily="2" charset="0"/>
              </a:rPr>
              <a:t>Resultados y productos</a:t>
            </a:r>
            <a:endParaRPr lang="es-CO" sz="1600" b="1" dirty="0">
              <a:solidFill>
                <a:srgbClr val="00B050"/>
              </a:solidFill>
              <a:latin typeface="Raleway" pitchFamily="2" charset="0"/>
            </a:endParaRPr>
          </a:p>
        </p:txBody>
      </p:sp>
      <p:sp>
        <p:nvSpPr>
          <p:cNvPr id="282" name="CuadroTexto 281">
            <a:extLst>
              <a:ext uri="{FF2B5EF4-FFF2-40B4-BE49-F238E27FC236}">
                <a16:creationId xmlns:a16="http://schemas.microsoft.com/office/drawing/2014/main" id="{B026FDC4-DAD7-7348-FF98-A442D090B2A4}"/>
              </a:ext>
            </a:extLst>
          </p:cNvPr>
          <p:cNvSpPr txBox="1"/>
          <p:nvPr/>
        </p:nvSpPr>
        <p:spPr>
          <a:xfrm>
            <a:off x="780348" y="2315010"/>
            <a:ext cx="2648554" cy="1015663"/>
          </a:xfrm>
          <a:prstGeom prst="rect">
            <a:avLst/>
          </a:prstGeom>
          <a:noFill/>
          <a:ln w="28575">
            <a:solidFill>
              <a:srgbClr val="339933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defTabSz="914378">
              <a:defRPr/>
            </a:pPr>
            <a:r>
              <a:rPr lang="es-ES" sz="1000" b="1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</a:rPr>
              <a:t>Resultado 3.1.</a:t>
            </a:r>
            <a:r>
              <a:rPr lang="es-CO" sz="1050" dirty="0"/>
              <a:t> </a:t>
            </a:r>
            <a:r>
              <a:rPr lang="es-CO" sz="1000" dirty="0">
                <a:latin typeface="Raleway" pitchFamily="2" charset="0"/>
              </a:rPr>
              <a:t>Conocimiento para la acción climática.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oogle Shape;186;p4">
            <a:extLst>
              <a:ext uri="{FF2B5EF4-FFF2-40B4-BE49-F238E27FC236}">
                <a16:creationId xmlns:a16="http://schemas.microsoft.com/office/drawing/2014/main" id="{E08D32F2-A48D-D828-98E1-49FE27717DB1}"/>
              </a:ext>
            </a:extLst>
          </p:cNvPr>
          <p:cNvSpPr txBox="1">
            <a:spLocks/>
          </p:cNvSpPr>
          <p:nvPr/>
        </p:nvSpPr>
        <p:spPr>
          <a:xfrm>
            <a:off x="634423" y="71025"/>
            <a:ext cx="4635039" cy="4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3600"/>
            </a:pPr>
            <a:r>
              <a:rPr lang="es-CO" sz="1600" b="1" dirty="0">
                <a:latin typeface="Raleway" pitchFamily="2" charset="0"/>
              </a:rPr>
              <a:t>Formulación de la Política Pública</a:t>
            </a:r>
          </a:p>
        </p:txBody>
      </p:sp>
      <p:sp>
        <p:nvSpPr>
          <p:cNvPr id="3" name="Google Shape;220;p7">
            <a:extLst>
              <a:ext uri="{FF2B5EF4-FFF2-40B4-BE49-F238E27FC236}">
                <a16:creationId xmlns:a16="http://schemas.microsoft.com/office/drawing/2014/main" id="{AC87DD76-68ED-63F9-EE04-9290A3A19F70}"/>
              </a:ext>
            </a:extLst>
          </p:cNvPr>
          <p:cNvSpPr txBox="1">
            <a:spLocks/>
          </p:cNvSpPr>
          <p:nvPr/>
        </p:nvSpPr>
        <p:spPr>
          <a:xfrm>
            <a:off x="-68011" y="135357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3</a:t>
            </a:r>
            <a:endParaRPr lang="es-CO" sz="1800" dirty="0"/>
          </a:p>
        </p:txBody>
      </p:sp>
      <p:pic>
        <p:nvPicPr>
          <p:cNvPr id="8" name="Imagen 1">
            <a:extLst>
              <a:ext uri="{FF2B5EF4-FFF2-40B4-BE49-F238E27FC236}">
                <a16:creationId xmlns:a16="http://schemas.microsoft.com/office/drawing/2014/main" id="{C75B3B34-E1B1-F027-AA49-6F8FBC1FA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/>
          <a:stretch/>
        </p:blipFill>
        <p:spPr>
          <a:xfrm>
            <a:off x="10104" y="520714"/>
            <a:ext cx="2094168" cy="4471200"/>
          </a:xfrm>
          <a:prstGeom prst="rect">
            <a:avLst/>
          </a:prstGeom>
        </p:spPr>
      </p:pic>
      <p:sp>
        <p:nvSpPr>
          <p:cNvPr id="16" name="CuadroTexto 298">
            <a:extLst>
              <a:ext uri="{FF2B5EF4-FFF2-40B4-BE49-F238E27FC236}">
                <a16:creationId xmlns:a16="http://schemas.microsoft.com/office/drawing/2014/main" id="{135AC45F-A72F-8A7C-3430-6C0DDE467460}"/>
              </a:ext>
            </a:extLst>
          </p:cNvPr>
          <p:cNvSpPr txBox="1"/>
          <p:nvPr/>
        </p:nvSpPr>
        <p:spPr>
          <a:xfrm>
            <a:off x="2874516" y="3028278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4" name="CuadroTexto 44">
            <a:extLst>
              <a:ext uri="{FF2B5EF4-FFF2-40B4-BE49-F238E27FC236}">
                <a16:creationId xmlns:a16="http://schemas.microsoft.com/office/drawing/2014/main" id="{CC91FC81-9DE7-E85A-1839-71D22D75B95E}"/>
              </a:ext>
            </a:extLst>
          </p:cNvPr>
          <p:cNvSpPr txBox="1"/>
          <p:nvPr/>
        </p:nvSpPr>
        <p:spPr>
          <a:xfrm>
            <a:off x="2732567" y="990132"/>
            <a:ext cx="6134946" cy="461665"/>
          </a:xfrm>
          <a:prstGeom prst="rect">
            <a:avLst/>
          </a:prstGeom>
          <a:solidFill>
            <a:srgbClr val="005493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</a:rPr>
              <a:t>OBJETIVO ESPECIFICO 3.  Mejorar la gobernanza y la gestión del conocimiento para la acción climática.</a:t>
            </a:r>
          </a:p>
        </p:txBody>
      </p:sp>
      <p:pic>
        <p:nvPicPr>
          <p:cNvPr id="5" name="Picture 2" descr="Comunidad - Iconos gratis de social">
            <a:extLst>
              <a:ext uri="{FF2B5EF4-FFF2-40B4-BE49-F238E27FC236}">
                <a16:creationId xmlns:a16="http://schemas.microsoft.com/office/drawing/2014/main" id="{4C2BC1DA-8E58-F6C9-981E-195C0D25F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530" y="100390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282">
            <a:extLst>
              <a:ext uri="{FF2B5EF4-FFF2-40B4-BE49-F238E27FC236}">
                <a16:creationId xmlns:a16="http://schemas.microsoft.com/office/drawing/2014/main" id="{19AF4D67-44AB-D9D2-6925-11D055226A04}"/>
              </a:ext>
            </a:extLst>
          </p:cNvPr>
          <p:cNvSpPr txBox="1"/>
          <p:nvPr/>
        </p:nvSpPr>
        <p:spPr>
          <a:xfrm>
            <a:off x="3718787" y="2098145"/>
            <a:ext cx="2430864" cy="1015663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 defTabSz="914378"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</a:t>
            </a:r>
            <a:r>
              <a:rPr lang="es-ES" sz="1000" b="1" dirty="0">
                <a:solidFill>
                  <a:schemeClr val="bg1">
                    <a:lumMod val="10000"/>
                  </a:schemeClr>
                </a:solidFill>
              </a:rPr>
              <a:t>3.1.6. </a:t>
            </a:r>
            <a:r>
              <a:rPr lang="es-CO" sz="1000" dirty="0">
                <a:solidFill>
                  <a:schemeClr val="bg1">
                    <a:lumMod val="10000"/>
                  </a:schemeClr>
                </a:solidFill>
              </a:rPr>
              <a:t>Guías para la transversalización del enfoque de género y diferencial en los documentos relacionados con el ambiente y sectores climáticos</a:t>
            </a:r>
            <a:endParaRPr lang="es-ES" sz="1000" dirty="0">
              <a:solidFill>
                <a:schemeClr val="bg1">
                  <a:lumMod val="10000"/>
                </a:schemeClr>
              </a:solidFill>
            </a:endParaRPr>
          </a:p>
          <a:p>
            <a:pPr>
              <a:buClrTx/>
              <a:defRPr/>
            </a:pPr>
            <a:endParaRPr lang="es-ES" sz="1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2" name="CuadroTexto 298">
            <a:extLst>
              <a:ext uri="{FF2B5EF4-FFF2-40B4-BE49-F238E27FC236}">
                <a16:creationId xmlns:a16="http://schemas.microsoft.com/office/drawing/2014/main" id="{8E03AB0E-7967-59EC-B225-535FD3FA82DE}"/>
              </a:ext>
            </a:extLst>
          </p:cNvPr>
          <p:cNvSpPr txBox="1"/>
          <p:nvPr/>
        </p:nvSpPr>
        <p:spPr>
          <a:xfrm>
            <a:off x="5519457" y="2882428"/>
            <a:ext cx="630195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SDMujer</a:t>
            </a:r>
            <a:endParaRPr kumimoji="0" lang="es-ES" sz="9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14" name="CuadroTexto 282">
            <a:extLst>
              <a:ext uri="{FF2B5EF4-FFF2-40B4-BE49-F238E27FC236}">
                <a16:creationId xmlns:a16="http://schemas.microsoft.com/office/drawing/2014/main" id="{0399A2DC-52CB-A51D-A9C1-E08F2C1DCA50}"/>
              </a:ext>
            </a:extLst>
          </p:cNvPr>
          <p:cNvSpPr txBox="1"/>
          <p:nvPr/>
        </p:nvSpPr>
        <p:spPr>
          <a:xfrm>
            <a:off x="3718787" y="3223992"/>
            <a:ext cx="2430864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 defTabSz="914378"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</a:t>
            </a:r>
            <a:r>
              <a:rPr lang="es-ES" sz="1000" b="1" dirty="0">
                <a:solidFill>
                  <a:schemeClr val="bg1">
                    <a:lumMod val="10000"/>
                  </a:schemeClr>
                </a:solidFill>
              </a:rPr>
              <a:t>3.1.7. </a:t>
            </a:r>
            <a:r>
              <a:rPr lang="es-CO" sz="1000" dirty="0"/>
              <a:t>Orientaciones pedagógicas para la educación climática dirigidas a los colegios de la ciudad</a:t>
            </a:r>
            <a:endParaRPr lang="es-ES" sz="1000" dirty="0"/>
          </a:p>
        </p:txBody>
      </p:sp>
      <p:sp>
        <p:nvSpPr>
          <p:cNvPr id="17" name="CuadroTexto 298">
            <a:extLst>
              <a:ext uri="{FF2B5EF4-FFF2-40B4-BE49-F238E27FC236}">
                <a16:creationId xmlns:a16="http://schemas.microsoft.com/office/drawing/2014/main" id="{744985B6-A2C6-2603-B3FE-FBDDF2716C6D}"/>
              </a:ext>
            </a:extLst>
          </p:cNvPr>
          <p:cNvSpPr txBox="1"/>
          <p:nvPr/>
        </p:nvSpPr>
        <p:spPr>
          <a:xfrm>
            <a:off x="5677756" y="3701046"/>
            <a:ext cx="462987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SED</a:t>
            </a:r>
          </a:p>
        </p:txBody>
      </p:sp>
      <p:sp>
        <p:nvSpPr>
          <p:cNvPr id="26" name="CuadroTexto 303">
            <a:extLst>
              <a:ext uri="{FF2B5EF4-FFF2-40B4-BE49-F238E27FC236}">
                <a16:creationId xmlns:a16="http://schemas.microsoft.com/office/drawing/2014/main" id="{722F16E5-FAAB-96AB-BB7A-F52642F1C51E}"/>
              </a:ext>
            </a:extLst>
          </p:cNvPr>
          <p:cNvSpPr txBox="1"/>
          <p:nvPr/>
        </p:nvSpPr>
        <p:spPr>
          <a:xfrm>
            <a:off x="6400915" y="2098145"/>
            <a:ext cx="2430864" cy="861774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 defTabSz="914378"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lang="es-ES" sz="1000" b="1" dirty="0">
                <a:solidFill>
                  <a:schemeClr val="bg1">
                    <a:lumMod val="10000"/>
                  </a:schemeClr>
                </a:solidFill>
              </a:rPr>
              <a:t>3.1.8.</a:t>
            </a:r>
            <a:r>
              <a:rPr lang="es-ES" sz="1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s-CO" sz="1000" dirty="0"/>
              <a:t>Programas, talleres, cursos para el fortalecimiento a unidades productivas en materia de sostenibilidad ambiental y economía circular</a:t>
            </a:r>
            <a:endParaRPr lang="es-ES" sz="1000" dirty="0"/>
          </a:p>
        </p:txBody>
      </p:sp>
      <p:sp>
        <p:nvSpPr>
          <p:cNvPr id="27" name="CuadroTexto 298">
            <a:extLst>
              <a:ext uri="{FF2B5EF4-FFF2-40B4-BE49-F238E27FC236}">
                <a16:creationId xmlns:a16="http://schemas.microsoft.com/office/drawing/2014/main" id="{34D213CE-15F0-CEC7-51B9-05C639E970C0}"/>
              </a:ext>
            </a:extLst>
          </p:cNvPr>
          <p:cNvSpPr txBox="1"/>
          <p:nvPr/>
        </p:nvSpPr>
        <p:spPr>
          <a:xfrm>
            <a:off x="8270085" y="2720729"/>
            <a:ext cx="555384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SDDE</a:t>
            </a:r>
          </a:p>
        </p:txBody>
      </p:sp>
      <p:sp>
        <p:nvSpPr>
          <p:cNvPr id="28" name="CuadroTexto 303">
            <a:extLst>
              <a:ext uri="{FF2B5EF4-FFF2-40B4-BE49-F238E27FC236}">
                <a16:creationId xmlns:a16="http://schemas.microsoft.com/office/drawing/2014/main" id="{893F2B4C-7AA0-0A93-E2C9-524A0F6E433D}"/>
              </a:ext>
            </a:extLst>
          </p:cNvPr>
          <p:cNvSpPr txBox="1"/>
          <p:nvPr/>
        </p:nvSpPr>
        <p:spPr>
          <a:xfrm>
            <a:off x="6400915" y="3212507"/>
            <a:ext cx="2430864" cy="569387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lang="es-ES" sz="1000" b="1" dirty="0">
                <a:solidFill>
                  <a:schemeClr val="bg1">
                    <a:lumMod val="10000"/>
                  </a:schemeClr>
                </a:solidFill>
              </a:rPr>
              <a:t>3.1.9</a:t>
            </a:r>
            <a:r>
              <a:rPr lang="es-CO" sz="1000" dirty="0"/>
              <a:t>.</a:t>
            </a:r>
            <a:r>
              <a:rPr lang="es-CO" sz="1100" dirty="0"/>
              <a:t> </a:t>
            </a:r>
            <a:r>
              <a:rPr lang="es-CO" sz="1000" dirty="0"/>
              <a:t>Guía para la definición e identificación de empleos verdes</a:t>
            </a:r>
          </a:p>
          <a:p>
            <a:pPr>
              <a:buClrTx/>
              <a:defRPr/>
            </a:pPr>
            <a:endParaRPr lang="es-ES" sz="1000" dirty="0"/>
          </a:p>
        </p:txBody>
      </p:sp>
      <p:sp>
        <p:nvSpPr>
          <p:cNvPr id="40" name="CuadroTexto 298">
            <a:extLst>
              <a:ext uri="{FF2B5EF4-FFF2-40B4-BE49-F238E27FC236}">
                <a16:creationId xmlns:a16="http://schemas.microsoft.com/office/drawing/2014/main" id="{F31337F7-ED42-A403-703E-A652C6AFE462}"/>
              </a:ext>
            </a:extLst>
          </p:cNvPr>
          <p:cNvSpPr txBox="1"/>
          <p:nvPr/>
        </p:nvSpPr>
        <p:spPr>
          <a:xfrm>
            <a:off x="8261177" y="3552276"/>
            <a:ext cx="564292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SDDE</a:t>
            </a:r>
          </a:p>
        </p:txBody>
      </p:sp>
      <p:grpSp>
        <p:nvGrpSpPr>
          <p:cNvPr id="9" name="Grupo 2">
            <a:extLst>
              <a:ext uri="{FF2B5EF4-FFF2-40B4-BE49-F238E27FC236}">
                <a16:creationId xmlns:a16="http://schemas.microsoft.com/office/drawing/2014/main" id="{292A53A6-F91F-DE2C-EA6A-E0A164C49543}"/>
              </a:ext>
            </a:extLst>
          </p:cNvPr>
          <p:cNvGrpSpPr/>
          <p:nvPr/>
        </p:nvGrpSpPr>
        <p:grpSpPr>
          <a:xfrm>
            <a:off x="1768904" y="4237341"/>
            <a:ext cx="5606192" cy="902032"/>
            <a:chOff x="2358539" y="5649788"/>
            <a:chExt cx="7474922" cy="1202709"/>
          </a:xfrm>
        </p:grpSpPr>
        <p:grpSp>
          <p:nvGrpSpPr>
            <p:cNvPr id="10" name="Grupo 5">
              <a:extLst>
                <a:ext uri="{FF2B5EF4-FFF2-40B4-BE49-F238E27FC236}">
                  <a16:creationId xmlns:a16="http://schemas.microsoft.com/office/drawing/2014/main" id="{7081F046-C5F7-C56C-2AB9-383F422D131C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13" name="Google Shape;99;p14">
                <a:extLst>
                  <a:ext uri="{FF2B5EF4-FFF2-40B4-BE49-F238E27FC236}">
                    <a16:creationId xmlns:a16="http://schemas.microsoft.com/office/drawing/2014/main" id="{960F03C1-E8D3-51EA-C360-34AE4E21D802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Imagen 8">
                <a:extLst>
                  <a:ext uri="{FF2B5EF4-FFF2-40B4-BE49-F238E27FC236}">
                    <a16:creationId xmlns:a16="http://schemas.microsoft.com/office/drawing/2014/main" id="{E2986F3A-B2FA-F5D7-690F-C748BB42AC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1E463D6-8E6F-1EF5-B88F-9D5D11B3B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  <p:sp>
        <p:nvSpPr>
          <p:cNvPr id="18" name="CuadroTexto 298">
            <a:extLst>
              <a:ext uri="{FF2B5EF4-FFF2-40B4-BE49-F238E27FC236}">
                <a16:creationId xmlns:a16="http://schemas.microsoft.com/office/drawing/2014/main" id="{AAB44406-7548-DDBE-7EF5-CE7D19954776}"/>
              </a:ext>
            </a:extLst>
          </p:cNvPr>
          <p:cNvSpPr txBox="1"/>
          <p:nvPr/>
        </p:nvSpPr>
        <p:spPr>
          <a:xfrm>
            <a:off x="780348" y="3432184"/>
            <a:ext cx="2648554" cy="253916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Costo total: 5,862 millones COP</a:t>
            </a:r>
          </a:p>
        </p:txBody>
      </p:sp>
    </p:spTree>
    <p:extLst>
      <p:ext uri="{BB962C8B-B14F-4D97-AF65-F5344CB8AC3E}">
        <p14:creationId xmlns:p14="http://schemas.microsoft.com/office/powerpoint/2010/main" val="24178093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CBDF-D7C5-3B9B-89C8-C03B44FC1905}"/>
              </a:ext>
            </a:extLst>
          </p:cNvPr>
          <p:cNvSpPr txBox="1"/>
          <p:nvPr/>
        </p:nvSpPr>
        <p:spPr>
          <a:xfrm>
            <a:off x="2438906" y="551046"/>
            <a:ext cx="497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600" b="1" dirty="0">
                <a:solidFill>
                  <a:srgbClr val="00B050"/>
                </a:solidFill>
                <a:latin typeface="Raleway" pitchFamily="2" charset="0"/>
              </a:rPr>
              <a:t>Resultados y productos</a:t>
            </a:r>
            <a:endParaRPr lang="es-CO" sz="1600" b="1" dirty="0">
              <a:solidFill>
                <a:srgbClr val="00B050"/>
              </a:solidFill>
              <a:latin typeface="Raleway" pitchFamily="2" charset="0"/>
            </a:endParaRPr>
          </a:p>
        </p:txBody>
      </p:sp>
      <p:sp>
        <p:nvSpPr>
          <p:cNvPr id="282" name="CuadroTexto 281">
            <a:extLst>
              <a:ext uri="{FF2B5EF4-FFF2-40B4-BE49-F238E27FC236}">
                <a16:creationId xmlns:a16="http://schemas.microsoft.com/office/drawing/2014/main" id="{B026FDC4-DAD7-7348-FF98-A442D090B2A4}"/>
              </a:ext>
            </a:extLst>
          </p:cNvPr>
          <p:cNvSpPr txBox="1"/>
          <p:nvPr/>
        </p:nvSpPr>
        <p:spPr>
          <a:xfrm>
            <a:off x="780348" y="2315010"/>
            <a:ext cx="2648554" cy="1015663"/>
          </a:xfrm>
          <a:prstGeom prst="rect">
            <a:avLst/>
          </a:prstGeom>
          <a:noFill/>
          <a:ln w="28575">
            <a:solidFill>
              <a:srgbClr val="339933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defTabSz="914378">
              <a:defRPr/>
            </a:pPr>
            <a:r>
              <a:rPr lang="es-ES" sz="1000" b="1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</a:rPr>
              <a:t>Resultado 3.2. </a:t>
            </a:r>
            <a:r>
              <a:rPr lang="es-CO" sz="1050" dirty="0"/>
              <a:t> </a:t>
            </a:r>
            <a:r>
              <a:rPr lang="es-CO" sz="1000" dirty="0">
                <a:latin typeface="Raleway" pitchFamily="2" charset="0"/>
              </a:rPr>
              <a:t>Participación ciudadana para la acción climática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oogle Shape;186;p4">
            <a:extLst>
              <a:ext uri="{FF2B5EF4-FFF2-40B4-BE49-F238E27FC236}">
                <a16:creationId xmlns:a16="http://schemas.microsoft.com/office/drawing/2014/main" id="{E08D32F2-A48D-D828-98E1-49FE27717DB1}"/>
              </a:ext>
            </a:extLst>
          </p:cNvPr>
          <p:cNvSpPr txBox="1">
            <a:spLocks/>
          </p:cNvSpPr>
          <p:nvPr/>
        </p:nvSpPr>
        <p:spPr>
          <a:xfrm>
            <a:off x="634423" y="71025"/>
            <a:ext cx="4635039" cy="4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3600"/>
            </a:pPr>
            <a:r>
              <a:rPr lang="es-CO" sz="1600" b="1" dirty="0">
                <a:latin typeface="Raleway" pitchFamily="2" charset="0"/>
              </a:rPr>
              <a:t>Formulación de la Política Pública</a:t>
            </a:r>
          </a:p>
        </p:txBody>
      </p:sp>
      <p:sp>
        <p:nvSpPr>
          <p:cNvPr id="3" name="Google Shape;220;p7">
            <a:extLst>
              <a:ext uri="{FF2B5EF4-FFF2-40B4-BE49-F238E27FC236}">
                <a16:creationId xmlns:a16="http://schemas.microsoft.com/office/drawing/2014/main" id="{AC87DD76-68ED-63F9-EE04-9290A3A19F70}"/>
              </a:ext>
            </a:extLst>
          </p:cNvPr>
          <p:cNvSpPr txBox="1">
            <a:spLocks/>
          </p:cNvSpPr>
          <p:nvPr/>
        </p:nvSpPr>
        <p:spPr>
          <a:xfrm>
            <a:off x="-68011" y="135357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3</a:t>
            </a:r>
            <a:endParaRPr lang="es-CO" sz="1800" dirty="0"/>
          </a:p>
        </p:txBody>
      </p:sp>
      <p:pic>
        <p:nvPicPr>
          <p:cNvPr id="8" name="Imagen 1">
            <a:extLst>
              <a:ext uri="{FF2B5EF4-FFF2-40B4-BE49-F238E27FC236}">
                <a16:creationId xmlns:a16="http://schemas.microsoft.com/office/drawing/2014/main" id="{C75B3B34-E1B1-F027-AA49-6F8FBC1FA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/>
          <a:stretch/>
        </p:blipFill>
        <p:spPr>
          <a:xfrm>
            <a:off x="10104" y="520714"/>
            <a:ext cx="2094168" cy="4471200"/>
          </a:xfrm>
          <a:prstGeom prst="rect">
            <a:avLst/>
          </a:prstGeom>
        </p:spPr>
      </p:pic>
      <p:sp>
        <p:nvSpPr>
          <p:cNvPr id="16" name="CuadroTexto 298">
            <a:extLst>
              <a:ext uri="{FF2B5EF4-FFF2-40B4-BE49-F238E27FC236}">
                <a16:creationId xmlns:a16="http://schemas.microsoft.com/office/drawing/2014/main" id="{135AC45F-A72F-8A7C-3430-6C0DDE467460}"/>
              </a:ext>
            </a:extLst>
          </p:cNvPr>
          <p:cNvSpPr txBox="1"/>
          <p:nvPr/>
        </p:nvSpPr>
        <p:spPr>
          <a:xfrm>
            <a:off x="2732567" y="3028278"/>
            <a:ext cx="596699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IDIGER</a:t>
            </a:r>
          </a:p>
        </p:txBody>
      </p:sp>
      <p:sp>
        <p:nvSpPr>
          <p:cNvPr id="4" name="CuadroTexto 44">
            <a:extLst>
              <a:ext uri="{FF2B5EF4-FFF2-40B4-BE49-F238E27FC236}">
                <a16:creationId xmlns:a16="http://schemas.microsoft.com/office/drawing/2014/main" id="{CC91FC81-9DE7-E85A-1839-71D22D75B95E}"/>
              </a:ext>
            </a:extLst>
          </p:cNvPr>
          <p:cNvSpPr txBox="1"/>
          <p:nvPr/>
        </p:nvSpPr>
        <p:spPr>
          <a:xfrm>
            <a:off x="2732567" y="990132"/>
            <a:ext cx="6134946" cy="461665"/>
          </a:xfrm>
          <a:prstGeom prst="rect">
            <a:avLst/>
          </a:prstGeom>
          <a:solidFill>
            <a:srgbClr val="005493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</a:rPr>
              <a:t>OBJETIVO ESPECIFICO 3.  Mejorar la gobernanza y la gestión del conocimiento para la acción climática.</a:t>
            </a:r>
          </a:p>
        </p:txBody>
      </p:sp>
      <p:pic>
        <p:nvPicPr>
          <p:cNvPr id="5" name="Picture 2" descr="Comunidad - Iconos gratis de social">
            <a:extLst>
              <a:ext uri="{FF2B5EF4-FFF2-40B4-BE49-F238E27FC236}">
                <a16:creationId xmlns:a16="http://schemas.microsoft.com/office/drawing/2014/main" id="{4C2BC1DA-8E58-F6C9-981E-195C0D25F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530" y="100390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282">
            <a:extLst>
              <a:ext uri="{FF2B5EF4-FFF2-40B4-BE49-F238E27FC236}">
                <a16:creationId xmlns:a16="http://schemas.microsoft.com/office/drawing/2014/main" id="{19AF4D67-44AB-D9D2-6925-11D055226A04}"/>
              </a:ext>
            </a:extLst>
          </p:cNvPr>
          <p:cNvSpPr txBox="1"/>
          <p:nvPr/>
        </p:nvSpPr>
        <p:spPr>
          <a:xfrm>
            <a:off x="3718787" y="2098145"/>
            <a:ext cx="2430864" cy="861774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 defTabSz="914378"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</a:t>
            </a:r>
            <a:r>
              <a:rPr lang="es-ES" sz="1000" b="1" dirty="0">
                <a:solidFill>
                  <a:schemeClr val="bg1">
                    <a:lumMod val="10000"/>
                  </a:schemeClr>
                </a:solidFill>
              </a:rPr>
              <a:t>3.2.1. </a:t>
            </a:r>
            <a:r>
              <a:rPr lang="es-CO" sz="1000" dirty="0"/>
              <a:t>Proyectos de participación ciudadana para la acción climática (adaptabilidad, resiliencia y la gestión del riesgo climático local).</a:t>
            </a:r>
            <a:endParaRPr lang="es-ES" sz="1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2" name="CuadroTexto 298">
            <a:extLst>
              <a:ext uri="{FF2B5EF4-FFF2-40B4-BE49-F238E27FC236}">
                <a16:creationId xmlns:a16="http://schemas.microsoft.com/office/drawing/2014/main" id="{8E03AB0E-7967-59EC-B225-535FD3FA82DE}"/>
              </a:ext>
            </a:extLst>
          </p:cNvPr>
          <p:cNvSpPr txBox="1"/>
          <p:nvPr/>
        </p:nvSpPr>
        <p:spPr>
          <a:xfrm>
            <a:off x="5519456" y="2753010"/>
            <a:ext cx="630195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IDIGER</a:t>
            </a:r>
          </a:p>
        </p:txBody>
      </p:sp>
      <p:sp>
        <p:nvSpPr>
          <p:cNvPr id="14" name="CuadroTexto 282">
            <a:extLst>
              <a:ext uri="{FF2B5EF4-FFF2-40B4-BE49-F238E27FC236}">
                <a16:creationId xmlns:a16="http://schemas.microsoft.com/office/drawing/2014/main" id="{0399A2DC-52CB-A51D-A9C1-E08F2C1DCA50}"/>
              </a:ext>
            </a:extLst>
          </p:cNvPr>
          <p:cNvSpPr txBox="1"/>
          <p:nvPr/>
        </p:nvSpPr>
        <p:spPr>
          <a:xfrm>
            <a:off x="3718787" y="3223992"/>
            <a:ext cx="2430864" cy="553998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 defTabSz="914378"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</a:t>
            </a:r>
            <a:r>
              <a:rPr lang="es-ES" sz="1000" b="1" dirty="0">
                <a:solidFill>
                  <a:schemeClr val="bg1">
                    <a:lumMod val="10000"/>
                  </a:schemeClr>
                </a:solidFill>
              </a:rPr>
              <a:t>3.2.2.</a:t>
            </a:r>
            <a:r>
              <a:rPr lang="es-ES" sz="1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s-CO" sz="1000" dirty="0"/>
              <a:t>Redes de cuidadoras y cuidadores del entorno ambiental</a:t>
            </a:r>
            <a:r>
              <a:rPr lang="es-ES" sz="1000" dirty="0"/>
              <a:t>dad.</a:t>
            </a:r>
          </a:p>
        </p:txBody>
      </p:sp>
      <p:sp>
        <p:nvSpPr>
          <p:cNvPr id="17" name="CuadroTexto 298">
            <a:extLst>
              <a:ext uri="{FF2B5EF4-FFF2-40B4-BE49-F238E27FC236}">
                <a16:creationId xmlns:a16="http://schemas.microsoft.com/office/drawing/2014/main" id="{744985B6-A2C6-2603-B3FE-FBDDF2716C6D}"/>
              </a:ext>
            </a:extLst>
          </p:cNvPr>
          <p:cNvSpPr txBox="1"/>
          <p:nvPr/>
        </p:nvSpPr>
        <p:spPr>
          <a:xfrm>
            <a:off x="5686664" y="3547158"/>
            <a:ext cx="462987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JBB</a:t>
            </a:r>
          </a:p>
        </p:txBody>
      </p:sp>
      <p:sp>
        <p:nvSpPr>
          <p:cNvPr id="26" name="CuadroTexto 303">
            <a:extLst>
              <a:ext uri="{FF2B5EF4-FFF2-40B4-BE49-F238E27FC236}">
                <a16:creationId xmlns:a16="http://schemas.microsoft.com/office/drawing/2014/main" id="{722F16E5-FAAB-96AB-BB7A-F52642F1C51E}"/>
              </a:ext>
            </a:extLst>
          </p:cNvPr>
          <p:cNvSpPr txBox="1"/>
          <p:nvPr/>
        </p:nvSpPr>
        <p:spPr>
          <a:xfrm>
            <a:off x="6400915" y="2098145"/>
            <a:ext cx="2430864" cy="861774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 defTabSz="914378"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lang="es-ES" sz="1000" b="1" dirty="0">
                <a:solidFill>
                  <a:schemeClr val="bg1">
                    <a:lumMod val="10000"/>
                  </a:schemeClr>
                </a:solidFill>
              </a:rPr>
              <a:t>3.2.3. </a:t>
            </a:r>
            <a:r>
              <a:rPr lang="es-CO" sz="1000" dirty="0"/>
              <a:t>Participación de las mujeres en toda su diversidad en las instancias de gobernanza del Sistema Distrital de Gestión del Riesgo y Cambio Climático.</a:t>
            </a:r>
            <a:endParaRPr lang="es-ES" sz="1000" dirty="0"/>
          </a:p>
        </p:txBody>
      </p:sp>
      <p:sp>
        <p:nvSpPr>
          <p:cNvPr id="27" name="CuadroTexto 298">
            <a:extLst>
              <a:ext uri="{FF2B5EF4-FFF2-40B4-BE49-F238E27FC236}">
                <a16:creationId xmlns:a16="http://schemas.microsoft.com/office/drawing/2014/main" id="{34D213CE-15F0-CEC7-51B9-05C639E970C0}"/>
              </a:ext>
            </a:extLst>
          </p:cNvPr>
          <p:cNvSpPr txBox="1"/>
          <p:nvPr/>
        </p:nvSpPr>
        <p:spPr>
          <a:xfrm>
            <a:off x="8270085" y="2736138"/>
            <a:ext cx="555384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IDIGER</a:t>
            </a:r>
          </a:p>
        </p:txBody>
      </p:sp>
      <p:sp>
        <p:nvSpPr>
          <p:cNvPr id="28" name="CuadroTexto 303">
            <a:extLst>
              <a:ext uri="{FF2B5EF4-FFF2-40B4-BE49-F238E27FC236}">
                <a16:creationId xmlns:a16="http://schemas.microsoft.com/office/drawing/2014/main" id="{893F2B4C-7AA0-0A93-E2C9-524A0F6E433D}"/>
              </a:ext>
            </a:extLst>
          </p:cNvPr>
          <p:cNvSpPr txBox="1"/>
          <p:nvPr/>
        </p:nvSpPr>
        <p:spPr>
          <a:xfrm>
            <a:off x="6394605" y="3123167"/>
            <a:ext cx="2430864" cy="861774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lang="es-ES" sz="1000" b="1" dirty="0">
                <a:solidFill>
                  <a:schemeClr val="bg1">
                    <a:lumMod val="10000"/>
                  </a:schemeClr>
                </a:solidFill>
              </a:rPr>
              <a:t>3.2.4.</a:t>
            </a:r>
            <a:r>
              <a:rPr lang="es-ES" sz="1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s-CO" sz="1000" dirty="0"/>
              <a:t>Análisis de pertinencia de creación de una dependencia destinada a los temas de cambio climático en la Secretaria Distrital de Ambiente</a:t>
            </a:r>
            <a:endParaRPr lang="es-ES" sz="1000" dirty="0"/>
          </a:p>
        </p:txBody>
      </p:sp>
      <p:sp>
        <p:nvSpPr>
          <p:cNvPr id="40" name="CuadroTexto 298">
            <a:extLst>
              <a:ext uri="{FF2B5EF4-FFF2-40B4-BE49-F238E27FC236}">
                <a16:creationId xmlns:a16="http://schemas.microsoft.com/office/drawing/2014/main" id="{F31337F7-ED42-A403-703E-A652C6AFE462}"/>
              </a:ext>
            </a:extLst>
          </p:cNvPr>
          <p:cNvSpPr txBox="1"/>
          <p:nvPr/>
        </p:nvSpPr>
        <p:spPr>
          <a:xfrm>
            <a:off x="8369643" y="3754109"/>
            <a:ext cx="455826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7" name="CuadroTexto 298">
            <a:extLst>
              <a:ext uri="{FF2B5EF4-FFF2-40B4-BE49-F238E27FC236}">
                <a16:creationId xmlns:a16="http://schemas.microsoft.com/office/drawing/2014/main" id="{EDAFBD5D-0EAE-CCCD-81AA-9F3CA6494CD0}"/>
              </a:ext>
            </a:extLst>
          </p:cNvPr>
          <p:cNvSpPr txBox="1"/>
          <p:nvPr/>
        </p:nvSpPr>
        <p:spPr>
          <a:xfrm>
            <a:off x="780348" y="3432184"/>
            <a:ext cx="2648554" cy="253916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Costo total: 685 millones COP</a:t>
            </a:r>
          </a:p>
        </p:txBody>
      </p:sp>
      <p:grpSp>
        <p:nvGrpSpPr>
          <p:cNvPr id="9" name="Grupo 2">
            <a:extLst>
              <a:ext uri="{FF2B5EF4-FFF2-40B4-BE49-F238E27FC236}">
                <a16:creationId xmlns:a16="http://schemas.microsoft.com/office/drawing/2014/main" id="{FE0F8DEF-A050-BD32-EB27-5E71C45776B7}"/>
              </a:ext>
            </a:extLst>
          </p:cNvPr>
          <p:cNvGrpSpPr/>
          <p:nvPr/>
        </p:nvGrpSpPr>
        <p:grpSpPr>
          <a:xfrm>
            <a:off x="1768904" y="4237341"/>
            <a:ext cx="5606192" cy="902032"/>
            <a:chOff x="2358539" y="5649788"/>
            <a:chExt cx="7474922" cy="1202709"/>
          </a:xfrm>
        </p:grpSpPr>
        <p:grpSp>
          <p:nvGrpSpPr>
            <p:cNvPr id="10" name="Grupo 5">
              <a:extLst>
                <a:ext uri="{FF2B5EF4-FFF2-40B4-BE49-F238E27FC236}">
                  <a16:creationId xmlns:a16="http://schemas.microsoft.com/office/drawing/2014/main" id="{6B6907ED-60E8-BC5C-B876-0647F6C2A0D7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13" name="Google Shape;99;p14">
                <a:extLst>
                  <a:ext uri="{FF2B5EF4-FFF2-40B4-BE49-F238E27FC236}">
                    <a16:creationId xmlns:a16="http://schemas.microsoft.com/office/drawing/2014/main" id="{AD6BA4AB-C588-00EE-39E1-27B948558973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Imagen 8">
                <a:extLst>
                  <a:ext uri="{FF2B5EF4-FFF2-40B4-BE49-F238E27FC236}">
                    <a16:creationId xmlns:a16="http://schemas.microsoft.com/office/drawing/2014/main" id="{886CD4DD-E2E1-0AFB-21D2-A13C58B5CF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67D33C0-5440-1072-E515-142996BC5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38977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CBDF-D7C5-3B9B-89C8-C03B44FC1905}"/>
              </a:ext>
            </a:extLst>
          </p:cNvPr>
          <p:cNvSpPr txBox="1"/>
          <p:nvPr/>
        </p:nvSpPr>
        <p:spPr>
          <a:xfrm>
            <a:off x="2438906" y="551046"/>
            <a:ext cx="497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600" b="1" dirty="0">
                <a:solidFill>
                  <a:srgbClr val="00B050"/>
                </a:solidFill>
                <a:latin typeface="Raleway" pitchFamily="2" charset="0"/>
              </a:rPr>
              <a:t>Resultados y productos</a:t>
            </a:r>
            <a:endParaRPr lang="es-CO" sz="1600" b="1" dirty="0">
              <a:solidFill>
                <a:srgbClr val="00B050"/>
              </a:solidFill>
              <a:latin typeface="Raleway" pitchFamily="2" charset="0"/>
            </a:endParaRPr>
          </a:p>
        </p:txBody>
      </p:sp>
      <p:sp>
        <p:nvSpPr>
          <p:cNvPr id="282" name="CuadroTexto 281">
            <a:extLst>
              <a:ext uri="{FF2B5EF4-FFF2-40B4-BE49-F238E27FC236}">
                <a16:creationId xmlns:a16="http://schemas.microsoft.com/office/drawing/2014/main" id="{B026FDC4-DAD7-7348-FF98-A442D090B2A4}"/>
              </a:ext>
            </a:extLst>
          </p:cNvPr>
          <p:cNvSpPr txBox="1"/>
          <p:nvPr/>
        </p:nvSpPr>
        <p:spPr>
          <a:xfrm>
            <a:off x="780348" y="2315010"/>
            <a:ext cx="2648554" cy="1015663"/>
          </a:xfrm>
          <a:prstGeom prst="rect">
            <a:avLst/>
          </a:prstGeom>
          <a:noFill/>
          <a:ln w="28575">
            <a:solidFill>
              <a:srgbClr val="339933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Resultado 3.3.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Aumentar la disponibilidad de recursos para la acción climática.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oogle Shape;186;p4">
            <a:extLst>
              <a:ext uri="{FF2B5EF4-FFF2-40B4-BE49-F238E27FC236}">
                <a16:creationId xmlns:a16="http://schemas.microsoft.com/office/drawing/2014/main" id="{E08D32F2-A48D-D828-98E1-49FE27717DB1}"/>
              </a:ext>
            </a:extLst>
          </p:cNvPr>
          <p:cNvSpPr txBox="1">
            <a:spLocks/>
          </p:cNvSpPr>
          <p:nvPr/>
        </p:nvSpPr>
        <p:spPr>
          <a:xfrm>
            <a:off x="634423" y="71025"/>
            <a:ext cx="4635039" cy="4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3600"/>
            </a:pPr>
            <a:r>
              <a:rPr lang="es-CO" sz="1600" b="1" dirty="0">
                <a:latin typeface="Raleway" pitchFamily="2" charset="0"/>
              </a:rPr>
              <a:t>Formulación de la Política Pública</a:t>
            </a:r>
          </a:p>
        </p:txBody>
      </p:sp>
      <p:sp>
        <p:nvSpPr>
          <p:cNvPr id="3" name="Google Shape;220;p7">
            <a:extLst>
              <a:ext uri="{FF2B5EF4-FFF2-40B4-BE49-F238E27FC236}">
                <a16:creationId xmlns:a16="http://schemas.microsoft.com/office/drawing/2014/main" id="{AC87DD76-68ED-63F9-EE04-9290A3A19F70}"/>
              </a:ext>
            </a:extLst>
          </p:cNvPr>
          <p:cNvSpPr txBox="1">
            <a:spLocks/>
          </p:cNvSpPr>
          <p:nvPr/>
        </p:nvSpPr>
        <p:spPr>
          <a:xfrm>
            <a:off x="-68011" y="135357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3</a:t>
            </a:r>
            <a:endParaRPr lang="es-CO" sz="1800" dirty="0"/>
          </a:p>
        </p:txBody>
      </p:sp>
      <p:pic>
        <p:nvPicPr>
          <p:cNvPr id="8" name="Imagen 1">
            <a:extLst>
              <a:ext uri="{FF2B5EF4-FFF2-40B4-BE49-F238E27FC236}">
                <a16:creationId xmlns:a16="http://schemas.microsoft.com/office/drawing/2014/main" id="{C75B3B34-E1B1-F027-AA49-6F8FBC1FA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/>
          <a:stretch/>
        </p:blipFill>
        <p:spPr>
          <a:xfrm>
            <a:off x="10104" y="520714"/>
            <a:ext cx="2094168" cy="4471200"/>
          </a:xfrm>
          <a:prstGeom prst="rect">
            <a:avLst/>
          </a:prstGeom>
        </p:spPr>
      </p:pic>
      <p:sp>
        <p:nvSpPr>
          <p:cNvPr id="16" name="CuadroTexto 298">
            <a:extLst>
              <a:ext uri="{FF2B5EF4-FFF2-40B4-BE49-F238E27FC236}">
                <a16:creationId xmlns:a16="http://schemas.microsoft.com/office/drawing/2014/main" id="{135AC45F-A72F-8A7C-3430-6C0DDE467460}"/>
              </a:ext>
            </a:extLst>
          </p:cNvPr>
          <p:cNvSpPr txBox="1"/>
          <p:nvPr/>
        </p:nvSpPr>
        <p:spPr>
          <a:xfrm>
            <a:off x="2438907" y="3028278"/>
            <a:ext cx="89036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SDHacienda</a:t>
            </a:r>
            <a:endParaRPr kumimoji="0" lang="es-ES" sz="9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4" name="CuadroTexto 44">
            <a:extLst>
              <a:ext uri="{FF2B5EF4-FFF2-40B4-BE49-F238E27FC236}">
                <a16:creationId xmlns:a16="http://schemas.microsoft.com/office/drawing/2014/main" id="{CC91FC81-9DE7-E85A-1839-71D22D75B95E}"/>
              </a:ext>
            </a:extLst>
          </p:cNvPr>
          <p:cNvSpPr txBox="1"/>
          <p:nvPr/>
        </p:nvSpPr>
        <p:spPr>
          <a:xfrm>
            <a:off x="2732567" y="990132"/>
            <a:ext cx="6134946" cy="461665"/>
          </a:xfrm>
          <a:prstGeom prst="rect">
            <a:avLst/>
          </a:prstGeom>
          <a:solidFill>
            <a:srgbClr val="005493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</a:rPr>
              <a:t>OBJETIVO ESPECIFICO 3.  Mejorar la gobernanza y la gestión del conocimiento para la acción climática.</a:t>
            </a:r>
          </a:p>
        </p:txBody>
      </p:sp>
      <p:pic>
        <p:nvPicPr>
          <p:cNvPr id="5" name="Picture 2" descr="Comunidad - Iconos gratis de social">
            <a:extLst>
              <a:ext uri="{FF2B5EF4-FFF2-40B4-BE49-F238E27FC236}">
                <a16:creationId xmlns:a16="http://schemas.microsoft.com/office/drawing/2014/main" id="{4C2BC1DA-8E58-F6C9-981E-195C0D25F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530" y="100390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282">
            <a:extLst>
              <a:ext uri="{FF2B5EF4-FFF2-40B4-BE49-F238E27FC236}">
                <a16:creationId xmlns:a16="http://schemas.microsoft.com/office/drawing/2014/main" id="{19AF4D67-44AB-D9D2-6925-11D055226A04}"/>
              </a:ext>
            </a:extLst>
          </p:cNvPr>
          <p:cNvSpPr txBox="1"/>
          <p:nvPr/>
        </p:nvSpPr>
        <p:spPr>
          <a:xfrm>
            <a:off x="3718787" y="2098145"/>
            <a:ext cx="2430864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 defTabSz="914378"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3.3.1.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Impuestos por carbono y/o reducciones impositivas o incentivos para apoyar la acción climática</a:t>
            </a:r>
          </a:p>
        </p:txBody>
      </p:sp>
      <p:sp>
        <p:nvSpPr>
          <p:cNvPr id="14" name="CuadroTexto 282">
            <a:extLst>
              <a:ext uri="{FF2B5EF4-FFF2-40B4-BE49-F238E27FC236}">
                <a16:creationId xmlns:a16="http://schemas.microsoft.com/office/drawing/2014/main" id="{0399A2DC-52CB-A51D-A9C1-E08F2C1DCA50}"/>
              </a:ext>
            </a:extLst>
          </p:cNvPr>
          <p:cNvSpPr txBox="1"/>
          <p:nvPr/>
        </p:nvSpPr>
        <p:spPr>
          <a:xfrm>
            <a:off x="3718787" y="3071905"/>
            <a:ext cx="2430864" cy="861774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 defTabSz="914378"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3.3.2.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Documento técnico de estudio de fuentes de financiamiento climático para la implementación de la política de acción climática</a:t>
            </a:r>
          </a:p>
        </p:txBody>
      </p:sp>
      <p:sp>
        <p:nvSpPr>
          <p:cNvPr id="26" name="CuadroTexto 303">
            <a:extLst>
              <a:ext uri="{FF2B5EF4-FFF2-40B4-BE49-F238E27FC236}">
                <a16:creationId xmlns:a16="http://schemas.microsoft.com/office/drawing/2014/main" id="{722F16E5-FAAB-96AB-BB7A-F52642F1C51E}"/>
              </a:ext>
            </a:extLst>
          </p:cNvPr>
          <p:cNvSpPr txBox="1"/>
          <p:nvPr/>
        </p:nvSpPr>
        <p:spPr>
          <a:xfrm>
            <a:off x="6400915" y="2098145"/>
            <a:ext cx="2430864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 defTabSz="914378"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3.3.3.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Estudio de viabilidad para la implementación de presupuesto climático en Bogotá</a:t>
            </a:r>
          </a:p>
          <a:p>
            <a:pPr defTabSz="914378">
              <a:defRPr/>
            </a:pPr>
            <a:endParaRPr kumimoji="0" lang="es-ES" sz="1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27" name="CuadroTexto 298">
            <a:extLst>
              <a:ext uri="{FF2B5EF4-FFF2-40B4-BE49-F238E27FC236}">
                <a16:creationId xmlns:a16="http://schemas.microsoft.com/office/drawing/2014/main" id="{34D213CE-15F0-CEC7-51B9-05C639E970C0}"/>
              </a:ext>
            </a:extLst>
          </p:cNvPr>
          <p:cNvSpPr txBox="1"/>
          <p:nvPr/>
        </p:nvSpPr>
        <p:spPr>
          <a:xfrm>
            <a:off x="8363652" y="2567165"/>
            <a:ext cx="455826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SDP</a:t>
            </a:r>
          </a:p>
        </p:txBody>
      </p:sp>
      <p:sp>
        <p:nvSpPr>
          <p:cNvPr id="28" name="CuadroTexto 303">
            <a:extLst>
              <a:ext uri="{FF2B5EF4-FFF2-40B4-BE49-F238E27FC236}">
                <a16:creationId xmlns:a16="http://schemas.microsoft.com/office/drawing/2014/main" id="{893F2B4C-7AA0-0A93-E2C9-524A0F6E433D}"/>
              </a:ext>
            </a:extLst>
          </p:cNvPr>
          <p:cNvSpPr txBox="1"/>
          <p:nvPr/>
        </p:nvSpPr>
        <p:spPr>
          <a:xfrm>
            <a:off x="6400915" y="3071905"/>
            <a:ext cx="2430864" cy="553998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>
              <a:buClrTx/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3.3.4.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Documento Marco de Referencia Sostenible para la emisión de bonos temáticos</a:t>
            </a:r>
            <a:endParaRPr lang="es-ES" sz="1000" dirty="0"/>
          </a:p>
        </p:txBody>
      </p:sp>
      <p:sp>
        <p:nvSpPr>
          <p:cNvPr id="7" name="CuadroTexto 298">
            <a:extLst>
              <a:ext uri="{FF2B5EF4-FFF2-40B4-BE49-F238E27FC236}">
                <a16:creationId xmlns:a16="http://schemas.microsoft.com/office/drawing/2014/main" id="{546908B5-A883-5E08-EEE1-1E9A41CA573C}"/>
              </a:ext>
            </a:extLst>
          </p:cNvPr>
          <p:cNvSpPr txBox="1"/>
          <p:nvPr/>
        </p:nvSpPr>
        <p:spPr>
          <a:xfrm>
            <a:off x="5269462" y="2579445"/>
            <a:ext cx="89036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SDHacienda</a:t>
            </a:r>
            <a:endParaRPr kumimoji="0" lang="es-ES" sz="9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9" name="CuadroTexto 298">
            <a:extLst>
              <a:ext uri="{FF2B5EF4-FFF2-40B4-BE49-F238E27FC236}">
                <a16:creationId xmlns:a16="http://schemas.microsoft.com/office/drawing/2014/main" id="{73610C38-CC15-18FE-04A7-350256BA14CE}"/>
              </a:ext>
            </a:extLst>
          </p:cNvPr>
          <p:cNvSpPr txBox="1"/>
          <p:nvPr/>
        </p:nvSpPr>
        <p:spPr>
          <a:xfrm>
            <a:off x="5269462" y="3708016"/>
            <a:ext cx="89036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SDHacienda</a:t>
            </a:r>
            <a:endParaRPr kumimoji="0" lang="es-ES" sz="9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10" name="CuadroTexto 298">
            <a:extLst>
              <a:ext uri="{FF2B5EF4-FFF2-40B4-BE49-F238E27FC236}">
                <a16:creationId xmlns:a16="http://schemas.microsoft.com/office/drawing/2014/main" id="{F7234954-22A6-4DEE-D3ED-7B35AEF3B483}"/>
              </a:ext>
            </a:extLst>
          </p:cNvPr>
          <p:cNvSpPr txBox="1"/>
          <p:nvPr/>
        </p:nvSpPr>
        <p:spPr>
          <a:xfrm>
            <a:off x="7941419" y="3395614"/>
            <a:ext cx="89036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SDHacienda</a:t>
            </a:r>
            <a:endParaRPr kumimoji="0" lang="es-ES" sz="90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grpSp>
        <p:nvGrpSpPr>
          <p:cNvPr id="12" name="Grupo 2">
            <a:extLst>
              <a:ext uri="{FF2B5EF4-FFF2-40B4-BE49-F238E27FC236}">
                <a16:creationId xmlns:a16="http://schemas.microsoft.com/office/drawing/2014/main" id="{4100A5A3-4102-628C-DF44-ECD498C32EA4}"/>
              </a:ext>
            </a:extLst>
          </p:cNvPr>
          <p:cNvGrpSpPr/>
          <p:nvPr/>
        </p:nvGrpSpPr>
        <p:grpSpPr>
          <a:xfrm>
            <a:off x="1768904" y="4237341"/>
            <a:ext cx="5606192" cy="902032"/>
            <a:chOff x="2358539" y="5649788"/>
            <a:chExt cx="7474922" cy="1202709"/>
          </a:xfrm>
        </p:grpSpPr>
        <p:grpSp>
          <p:nvGrpSpPr>
            <p:cNvPr id="13" name="Grupo 5">
              <a:extLst>
                <a:ext uri="{FF2B5EF4-FFF2-40B4-BE49-F238E27FC236}">
                  <a16:creationId xmlns:a16="http://schemas.microsoft.com/office/drawing/2014/main" id="{D5374F8A-654F-A3B0-1E75-46F0C2ABB943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17" name="Google Shape;99;p14">
                <a:extLst>
                  <a:ext uri="{FF2B5EF4-FFF2-40B4-BE49-F238E27FC236}">
                    <a16:creationId xmlns:a16="http://schemas.microsoft.com/office/drawing/2014/main" id="{494C83A4-13F7-14BD-1E3C-ED439347EDA9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Imagen 8">
                <a:extLst>
                  <a:ext uri="{FF2B5EF4-FFF2-40B4-BE49-F238E27FC236}">
                    <a16:creationId xmlns:a16="http://schemas.microsoft.com/office/drawing/2014/main" id="{888304FD-B819-24A6-F96F-4F9824DC2A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15" name="Imagen 10">
              <a:extLst>
                <a:ext uri="{FF2B5EF4-FFF2-40B4-BE49-F238E27FC236}">
                  <a16:creationId xmlns:a16="http://schemas.microsoft.com/office/drawing/2014/main" id="{16EB85E1-6982-87C5-D917-E65E049E9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636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CBDF-D7C5-3B9B-89C8-C03B44FC1905}"/>
              </a:ext>
            </a:extLst>
          </p:cNvPr>
          <p:cNvSpPr txBox="1"/>
          <p:nvPr/>
        </p:nvSpPr>
        <p:spPr>
          <a:xfrm>
            <a:off x="2438906" y="551046"/>
            <a:ext cx="497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600" b="1" dirty="0">
                <a:solidFill>
                  <a:srgbClr val="00B050"/>
                </a:solidFill>
                <a:latin typeface="Raleway" pitchFamily="2" charset="0"/>
              </a:rPr>
              <a:t>Resultados y productos</a:t>
            </a:r>
            <a:endParaRPr lang="es-CO" sz="1600" b="1" dirty="0">
              <a:solidFill>
                <a:srgbClr val="00B050"/>
              </a:solidFill>
              <a:latin typeface="Raleway" pitchFamily="2" charset="0"/>
            </a:endParaRPr>
          </a:p>
        </p:txBody>
      </p:sp>
      <p:sp>
        <p:nvSpPr>
          <p:cNvPr id="282" name="CuadroTexto 281">
            <a:extLst>
              <a:ext uri="{FF2B5EF4-FFF2-40B4-BE49-F238E27FC236}">
                <a16:creationId xmlns:a16="http://schemas.microsoft.com/office/drawing/2014/main" id="{B026FDC4-DAD7-7348-FF98-A442D090B2A4}"/>
              </a:ext>
            </a:extLst>
          </p:cNvPr>
          <p:cNvSpPr txBox="1"/>
          <p:nvPr/>
        </p:nvSpPr>
        <p:spPr>
          <a:xfrm>
            <a:off x="939466" y="2270677"/>
            <a:ext cx="2648554" cy="1477328"/>
          </a:xfrm>
          <a:prstGeom prst="rect">
            <a:avLst/>
          </a:prstGeom>
          <a:noFill/>
          <a:ln w="28575">
            <a:solidFill>
              <a:srgbClr val="339933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Resultado 3.4.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Mejorar la información y las capacidades del Distrito para la evaluación y el seguimiento de las metas de mitigación y adaptación del cambio climático en la ciudad.</a:t>
            </a:r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oogle Shape;186;p4">
            <a:extLst>
              <a:ext uri="{FF2B5EF4-FFF2-40B4-BE49-F238E27FC236}">
                <a16:creationId xmlns:a16="http://schemas.microsoft.com/office/drawing/2014/main" id="{E08D32F2-A48D-D828-98E1-49FE27717DB1}"/>
              </a:ext>
            </a:extLst>
          </p:cNvPr>
          <p:cNvSpPr txBox="1">
            <a:spLocks/>
          </p:cNvSpPr>
          <p:nvPr/>
        </p:nvSpPr>
        <p:spPr>
          <a:xfrm>
            <a:off x="634423" y="71025"/>
            <a:ext cx="4635039" cy="4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3600"/>
            </a:pPr>
            <a:r>
              <a:rPr lang="es-CO" sz="1600" b="1" dirty="0">
                <a:latin typeface="Raleway" pitchFamily="2" charset="0"/>
              </a:rPr>
              <a:t>Formulación de la Política Pública</a:t>
            </a:r>
          </a:p>
        </p:txBody>
      </p:sp>
      <p:sp>
        <p:nvSpPr>
          <p:cNvPr id="3" name="Google Shape;220;p7">
            <a:extLst>
              <a:ext uri="{FF2B5EF4-FFF2-40B4-BE49-F238E27FC236}">
                <a16:creationId xmlns:a16="http://schemas.microsoft.com/office/drawing/2014/main" id="{AC87DD76-68ED-63F9-EE04-9290A3A19F70}"/>
              </a:ext>
            </a:extLst>
          </p:cNvPr>
          <p:cNvSpPr txBox="1">
            <a:spLocks/>
          </p:cNvSpPr>
          <p:nvPr/>
        </p:nvSpPr>
        <p:spPr>
          <a:xfrm>
            <a:off x="-68011" y="135357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3</a:t>
            </a:r>
            <a:endParaRPr lang="es-CO" sz="1800" dirty="0"/>
          </a:p>
        </p:txBody>
      </p:sp>
      <p:pic>
        <p:nvPicPr>
          <p:cNvPr id="8" name="Imagen 1">
            <a:extLst>
              <a:ext uri="{FF2B5EF4-FFF2-40B4-BE49-F238E27FC236}">
                <a16:creationId xmlns:a16="http://schemas.microsoft.com/office/drawing/2014/main" id="{C75B3B34-E1B1-F027-AA49-6F8FBC1FA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1"/>
          <a:stretch/>
        </p:blipFill>
        <p:spPr>
          <a:xfrm>
            <a:off x="10104" y="520714"/>
            <a:ext cx="2094168" cy="4471200"/>
          </a:xfrm>
          <a:prstGeom prst="rect">
            <a:avLst/>
          </a:prstGeom>
        </p:spPr>
      </p:pic>
      <p:sp>
        <p:nvSpPr>
          <p:cNvPr id="16" name="CuadroTexto 298">
            <a:extLst>
              <a:ext uri="{FF2B5EF4-FFF2-40B4-BE49-F238E27FC236}">
                <a16:creationId xmlns:a16="http://schemas.microsoft.com/office/drawing/2014/main" id="{135AC45F-A72F-8A7C-3430-6C0DDE467460}"/>
              </a:ext>
            </a:extLst>
          </p:cNvPr>
          <p:cNvSpPr txBox="1"/>
          <p:nvPr/>
        </p:nvSpPr>
        <p:spPr>
          <a:xfrm>
            <a:off x="3037841" y="3399701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4" name="CuadroTexto 44">
            <a:extLst>
              <a:ext uri="{FF2B5EF4-FFF2-40B4-BE49-F238E27FC236}">
                <a16:creationId xmlns:a16="http://schemas.microsoft.com/office/drawing/2014/main" id="{CC91FC81-9DE7-E85A-1839-71D22D75B95E}"/>
              </a:ext>
            </a:extLst>
          </p:cNvPr>
          <p:cNvSpPr txBox="1"/>
          <p:nvPr/>
        </p:nvSpPr>
        <p:spPr>
          <a:xfrm>
            <a:off x="2732567" y="990132"/>
            <a:ext cx="6134946" cy="461665"/>
          </a:xfrm>
          <a:prstGeom prst="rect">
            <a:avLst/>
          </a:prstGeom>
          <a:solidFill>
            <a:srgbClr val="005493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</a:rPr>
              <a:t>OBJETIVO ESPECIFICO 3.  Mejorar la gobernanza y la gestión del conocimiento para la acción climática.</a:t>
            </a:r>
          </a:p>
        </p:txBody>
      </p:sp>
      <p:pic>
        <p:nvPicPr>
          <p:cNvPr id="5" name="Picture 2" descr="Comunidad - Iconos gratis de social">
            <a:extLst>
              <a:ext uri="{FF2B5EF4-FFF2-40B4-BE49-F238E27FC236}">
                <a16:creationId xmlns:a16="http://schemas.microsoft.com/office/drawing/2014/main" id="{4C2BC1DA-8E58-F6C9-981E-195C0D25F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530" y="100390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282">
            <a:extLst>
              <a:ext uri="{FF2B5EF4-FFF2-40B4-BE49-F238E27FC236}">
                <a16:creationId xmlns:a16="http://schemas.microsoft.com/office/drawing/2014/main" id="{19AF4D67-44AB-D9D2-6925-11D055226A04}"/>
              </a:ext>
            </a:extLst>
          </p:cNvPr>
          <p:cNvSpPr txBox="1"/>
          <p:nvPr/>
        </p:nvSpPr>
        <p:spPr>
          <a:xfrm>
            <a:off x="3877905" y="2053812"/>
            <a:ext cx="2430864" cy="553998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 defTabSz="914378"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3.4.1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. Inventario distrital de emisiones y absorciones de Gases de Efecto Invernadero (GEI). </a:t>
            </a:r>
          </a:p>
        </p:txBody>
      </p:sp>
      <p:sp>
        <p:nvSpPr>
          <p:cNvPr id="14" name="CuadroTexto 282">
            <a:extLst>
              <a:ext uri="{FF2B5EF4-FFF2-40B4-BE49-F238E27FC236}">
                <a16:creationId xmlns:a16="http://schemas.microsoft.com/office/drawing/2014/main" id="{0399A2DC-52CB-A51D-A9C1-E08F2C1DCA50}"/>
              </a:ext>
            </a:extLst>
          </p:cNvPr>
          <p:cNvSpPr txBox="1"/>
          <p:nvPr/>
        </p:nvSpPr>
        <p:spPr>
          <a:xfrm>
            <a:off x="3866402" y="2711981"/>
            <a:ext cx="2430864" cy="553998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Producto 3.4.2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. Escenarios de proyección de emisiones de Gases de Efecto Invernadero (GEI).</a:t>
            </a:r>
          </a:p>
        </p:txBody>
      </p:sp>
      <p:sp>
        <p:nvSpPr>
          <p:cNvPr id="26" name="CuadroTexto 303">
            <a:extLst>
              <a:ext uri="{FF2B5EF4-FFF2-40B4-BE49-F238E27FC236}">
                <a16:creationId xmlns:a16="http://schemas.microsoft.com/office/drawing/2014/main" id="{722F16E5-FAAB-96AB-BB7A-F52642F1C51E}"/>
              </a:ext>
            </a:extLst>
          </p:cNvPr>
          <p:cNvSpPr txBox="1"/>
          <p:nvPr/>
        </p:nvSpPr>
        <p:spPr>
          <a:xfrm>
            <a:off x="3877905" y="3399701"/>
            <a:ext cx="2430864" cy="861774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>
                <a:latin typeface="Raleway" pitchFamily="2" charset="77"/>
              </a:defRPr>
            </a:lvl1pPr>
          </a:lstStyle>
          <a:p>
            <a:pPr defTabSz="914378">
              <a:defRPr/>
            </a:pPr>
            <a:r>
              <a:rPr lang="es-ES" sz="1000" b="1" kern="1200" dirty="0">
                <a:solidFill>
                  <a:schemeClr val="bg1">
                    <a:lumMod val="10000"/>
                  </a:schemeClr>
                </a:solidFill>
                <a:ea typeface="+mn-ea"/>
                <a:cs typeface="+mn-cs"/>
              </a:rPr>
              <a:t>Producto 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3.4.3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. Estrategia de seguimiento de la transición tecnológica del distrito mediante el monitoreo y análisis de Black Carbón.</a:t>
            </a:r>
            <a:endParaRPr lang="es-ES" sz="1000" kern="1200" dirty="0">
              <a:solidFill>
                <a:schemeClr val="bg1">
                  <a:lumMod val="10000"/>
                </a:schemeClr>
              </a:solidFill>
              <a:ea typeface="+mn-ea"/>
              <a:cs typeface="+mn-cs"/>
            </a:endParaRPr>
          </a:p>
          <a:p>
            <a:pPr defTabSz="914378">
              <a:defRPr/>
            </a:pPr>
            <a:endParaRPr kumimoji="0" lang="es-ES" sz="100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sp>
        <p:nvSpPr>
          <p:cNvPr id="27" name="CuadroTexto 298">
            <a:extLst>
              <a:ext uri="{FF2B5EF4-FFF2-40B4-BE49-F238E27FC236}">
                <a16:creationId xmlns:a16="http://schemas.microsoft.com/office/drawing/2014/main" id="{34D213CE-15F0-CEC7-51B9-05C639E970C0}"/>
              </a:ext>
            </a:extLst>
          </p:cNvPr>
          <p:cNvSpPr txBox="1"/>
          <p:nvPr/>
        </p:nvSpPr>
        <p:spPr>
          <a:xfrm>
            <a:off x="5841440" y="4030643"/>
            <a:ext cx="455826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11" name="CuadroTexto 298">
            <a:extLst>
              <a:ext uri="{FF2B5EF4-FFF2-40B4-BE49-F238E27FC236}">
                <a16:creationId xmlns:a16="http://schemas.microsoft.com/office/drawing/2014/main" id="{56BD6BDC-4579-B612-46AE-1D644434427F}"/>
              </a:ext>
            </a:extLst>
          </p:cNvPr>
          <p:cNvSpPr txBox="1"/>
          <p:nvPr/>
        </p:nvSpPr>
        <p:spPr>
          <a:xfrm>
            <a:off x="5873760" y="2387287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12" name="CuadroTexto 298">
            <a:extLst>
              <a:ext uri="{FF2B5EF4-FFF2-40B4-BE49-F238E27FC236}">
                <a16:creationId xmlns:a16="http://schemas.microsoft.com/office/drawing/2014/main" id="{7C767E4E-A8A7-6CB8-F4C8-BDD1A30F1BE4}"/>
              </a:ext>
            </a:extLst>
          </p:cNvPr>
          <p:cNvSpPr txBox="1"/>
          <p:nvPr/>
        </p:nvSpPr>
        <p:spPr>
          <a:xfrm>
            <a:off x="5862257" y="3035147"/>
            <a:ext cx="454750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7" name="CuadroTexto 298">
            <a:extLst>
              <a:ext uri="{FF2B5EF4-FFF2-40B4-BE49-F238E27FC236}">
                <a16:creationId xmlns:a16="http://schemas.microsoft.com/office/drawing/2014/main" id="{E5016BEB-6992-9313-0680-6752C80CB213}"/>
              </a:ext>
            </a:extLst>
          </p:cNvPr>
          <p:cNvSpPr txBox="1"/>
          <p:nvPr/>
        </p:nvSpPr>
        <p:spPr>
          <a:xfrm>
            <a:off x="950429" y="3852557"/>
            <a:ext cx="2648554" cy="253916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i="1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Costo total: 19,091 millones COP</a:t>
            </a:r>
            <a:endParaRPr kumimoji="0" lang="es-ES" sz="105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Raleway" pitchFamily="2" charset="77"/>
              <a:ea typeface="+mn-ea"/>
              <a:cs typeface="+mn-cs"/>
            </a:endParaRPr>
          </a:p>
        </p:txBody>
      </p:sp>
      <p:grpSp>
        <p:nvGrpSpPr>
          <p:cNvPr id="9" name="Grupo 2">
            <a:extLst>
              <a:ext uri="{FF2B5EF4-FFF2-40B4-BE49-F238E27FC236}">
                <a16:creationId xmlns:a16="http://schemas.microsoft.com/office/drawing/2014/main" id="{2A6D7C83-ABA2-5801-1D2D-FF594915DF59}"/>
              </a:ext>
            </a:extLst>
          </p:cNvPr>
          <p:cNvGrpSpPr/>
          <p:nvPr/>
        </p:nvGrpSpPr>
        <p:grpSpPr>
          <a:xfrm>
            <a:off x="1768904" y="4237341"/>
            <a:ext cx="5606192" cy="902032"/>
            <a:chOff x="2358539" y="5649788"/>
            <a:chExt cx="7474922" cy="1202709"/>
          </a:xfrm>
        </p:grpSpPr>
        <p:grpSp>
          <p:nvGrpSpPr>
            <p:cNvPr id="10" name="Grupo 5">
              <a:extLst>
                <a:ext uri="{FF2B5EF4-FFF2-40B4-BE49-F238E27FC236}">
                  <a16:creationId xmlns:a16="http://schemas.microsoft.com/office/drawing/2014/main" id="{BFA0A443-4C05-45BE-5E4D-A6542C836306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15" name="Google Shape;99;p14">
                <a:extLst>
                  <a:ext uri="{FF2B5EF4-FFF2-40B4-BE49-F238E27FC236}">
                    <a16:creationId xmlns:a16="http://schemas.microsoft.com/office/drawing/2014/main" id="{8879877E-44A2-2222-956C-AF7173487F9F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Imagen 8">
                <a:extLst>
                  <a:ext uri="{FF2B5EF4-FFF2-40B4-BE49-F238E27FC236}">
                    <a16:creationId xmlns:a16="http://schemas.microsoft.com/office/drawing/2014/main" id="{15B4C7F8-C641-B925-3B13-D63B0EF70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13" name="Imagen 10">
              <a:extLst>
                <a:ext uri="{FF2B5EF4-FFF2-40B4-BE49-F238E27FC236}">
                  <a16:creationId xmlns:a16="http://schemas.microsoft.com/office/drawing/2014/main" id="{6F3CF85C-67E0-8AE0-CE42-12483396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  <p:sp>
        <p:nvSpPr>
          <p:cNvPr id="18" name="CuadroTexto 303">
            <a:extLst>
              <a:ext uri="{FF2B5EF4-FFF2-40B4-BE49-F238E27FC236}">
                <a16:creationId xmlns:a16="http://schemas.microsoft.com/office/drawing/2014/main" id="{3CCB27F6-42A5-6EA1-89B5-450BB6306921}"/>
              </a:ext>
            </a:extLst>
          </p:cNvPr>
          <p:cNvSpPr txBox="1"/>
          <p:nvPr/>
        </p:nvSpPr>
        <p:spPr>
          <a:xfrm>
            <a:off x="6425768" y="2053812"/>
            <a:ext cx="2430864" cy="707886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378">
              <a:defRPr kumimoji="0" sz="1000" b="1" kern="1200" spc="0" normalizeH="0" baseline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defRPr>
            </a:lvl1pPr>
          </a:lstStyle>
          <a:p>
            <a:r>
              <a:rPr lang="es-ES" dirty="0"/>
              <a:t>Producto 3.4.4. </a:t>
            </a:r>
            <a:r>
              <a:rPr lang="es-CO" b="0" dirty="0"/>
              <a:t>Sistema de monitoreo y alerta temprana en calidad del aire de la ciudad que incluya los efectos del cambio climático.</a:t>
            </a:r>
            <a:endParaRPr lang="es-ES" b="0" dirty="0"/>
          </a:p>
        </p:txBody>
      </p:sp>
      <p:sp>
        <p:nvSpPr>
          <p:cNvPr id="19" name="CuadroTexto 303">
            <a:extLst>
              <a:ext uri="{FF2B5EF4-FFF2-40B4-BE49-F238E27FC236}">
                <a16:creationId xmlns:a16="http://schemas.microsoft.com/office/drawing/2014/main" id="{EEEC3897-CFF3-C01B-5E20-D22321011C9A}"/>
              </a:ext>
            </a:extLst>
          </p:cNvPr>
          <p:cNvSpPr txBox="1"/>
          <p:nvPr/>
        </p:nvSpPr>
        <p:spPr>
          <a:xfrm>
            <a:off x="6419458" y="2883612"/>
            <a:ext cx="2430864" cy="569387"/>
          </a:xfrm>
          <a:prstGeom prst="rect">
            <a:avLst/>
          </a:prstGeom>
          <a:noFill/>
          <a:ln w="28575">
            <a:solidFill>
              <a:srgbClr val="33CC33"/>
            </a:solidFill>
            <a:prstDash val="solid"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378">
              <a:defRPr kumimoji="0" sz="1000" b="1" kern="1200" spc="0" normalizeH="0" baseline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defRPr>
            </a:lvl1pPr>
          </a:lstStyle>
          <a:p>
            <a:r>
              <a:rPr lang="es-ES" dirty="0"/>
              <a:t>Producto 3.4.5. </a:t>
            </a:r>
            <a:r>
              <a:rPr lang="es-CO" b="0" dirty="0"/>
              <a:t>Monitoreo de las áreas para la restauración ecológica</a:t>
            </a:r>
            <a:r>
              <a:rPr lang="es-CO" dirty="0"/>
              <a:t>.</a:t>
            </a:r>
            <a:endParaRPr lang="es-ES" dirty="0"/>
          </a:p>
          <a:p>
            <a:endParaRPr lang="es-ES" dirty="0"/>
          </a:p>
        </p:txBody>
      </p:sp>
      <p:sp>
        <p:nvSpPr>
          <p:cNvPr id="20" name="CuadroTexto 298">
            <a:extLst>
              <a:ext uri="{FF2B5EF4-FFF2-40B4-BE49-F238E27FC236}">
                <a16:creationId xmlns:a16="http://schemas.microsoft.com/office/drawing/2014/main" id="{556F5C2A-9202-4A30-B9F6-13F64D66B672}"/>
              </a:ext>
            </a:extLst>
          </p:cNvPr>
          <p:cNvSpPr txBox="1"/>
          <p:nvPr/>
        </p:nvSpPr>
        <p:spPr>
          <a:xfrm>
            <a:off x="8399520" y="2532602"/>
            <a:ext cx="462987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  <p:sp>
        <p:nvSpPr>
          <p:cNvPr id="21" name="CuadroTexto 298">
            <a:extLst>
              <a:ext uri="{FF2B5EF4-FFF2-40B4-BE49-F238E27FC236}">
                <a16:creationId xmlns:a16="http://schemas.microsoft.com/office/drawing/2014/main" id="{65FBAF81-6B2D-23EC-E01E-B28B6603AB3F}"/>
              </a:ext>
            </a:extLst>
          </p:cNvPr>
          <p:cNvSpPr txBox="1"/>
          <p:nvPr/>
        </p:nvSpPr>
        <p:spPr>
          <a:xfrm>
            <a:off x="8399519" y="3240488"/>
            <a:ext cx="462987" cy="230832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es-419"/>
            </a:defPPr>
            <a:lvl1pPr>
              <a:defRPr sz="1200" i="1">
                <a:solidFill>
                  <a:schemeClr val="lt1"/>
                </a:solidFill>
                <a:latin typeface="Raleway" pitchFamily="2" charset="7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SDA</a:t>
            </a:r>
          </a:p>
        </p:txBody>
      </p:sp>
    </p:spTree>
    <p:extLst>
      <p:ext uri="{BB962C8B-B14F-4D97-AF65-F5344CB8AC3E}">
        <p14:creationId xmlns:p14="http://schemas.microsoft.com/office/powerpoint/2010/main" val="12904812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1EE00D1-4FDB-86DF-D571-7811BFF2ECD4}"/>
              </a:ext>
            </a:extLst>
          </p:cNvPr>
          <p:cNvSpPr txBox="1"/>
          <p:nvPr/>
        </p:nvSpPr>
        <p:spPr>
          <a:xfrm>
            <a:off x="2428169" y="544349"/>
            <a:ext cx="497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600" b="1" dirty="0">
                <a:solidFill>
                  <a:srgbClr val="00B050"/>
                </a:solidFill>
                <a:latin typeface="Raleway" pitchFamily="2" charset="77"/>
              </a:rPr>
              <a:t>Resumen general de costos</a:t>
            </a:r>
            <a:endParaRPr lang="es-CO" sz="1600" b="1" dirty="0">
              <a:solidFill>
                <a:srgbClr val="00B050"/>
              </a:solidFill>
              <a:latin typeface="Raleway" pitchFamily="2" charset="77"/>
            </a:endParaRPr>
          </a:p>
        </p:txBody>
      </p:sp>
      <p:graphicFrame>
        <p:nvGraphicFramePr>
          <p:cNvPr id="11" name="Tabla 11">
            <a:extLst>
              <a:ext uri="{FF2B5EF4-FFF2-40B4-BE49-F238E27FC236}">
                <a16:creationId xmlns:a16="http://schemas.microsoft.com/office/drawing/2014/main" id="{5BAD835C-F411-8B6E-9BB3-308A7032DD9F}"/>
              </a:ext>
            </a:extLst>
          </p:cNvPr>
          <p:cNvGraphicFramePr>
            <a:graphicFrameLocks noGrp="1"/>
          </p:cNvGraphicFramePr>
          <p:nvPr/>
        </p:nvGraphicFramePr>
        <p:xfrm>
          <a:off x="805070" y="1057183"/>
          <a:ext cx="7822096" cy="3152865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659494">
                  <a:extLst>
                    <a:ext uri="{9D8B030D-6E8A-4147-A177-3AD203B41FA5}">
                      <a16:colId xmlns:a16="http://schemas.microsoft.com/office/drawing/2014/main" val="2104745927"/>
                    </a:ext>
                  </a:extLst>
                </a:gridCol>
                <a:gridCol w="3554697">
                  <a:extLst>
                    <a:ext uri="{9D8B030D-6E8A-4147-A177-3AD203B41FA5}">
                      <a16:colId xmlns:a16="http://schemas.microsoft.com/office/drawing/2014/main" val="1139766164"/>
                    </a:ext>
                  </a:extLst>
                </a:gridCol>
                <a:gridCol w="1213339">
                  <a:extLst>
                    <a:ext uri="{9D8B030D-6E8A-4147-A177-3AD203B41FA5}">
                      <a16:colId xmlns:a16="http://schemas.microsoft.com/office/drawing/2014/main" val="4193146315"/>
                    </a:ext>
                  </a:extLst>
                </a:gridCol>
                <a:gridCol w="938838">
                  <a:extLst>
                    <a:ext uri="{9D8B030D-6E8A-4147-A177-3AD203B41FA5}">
                      <a16:colId xmlns:a16="http://schemas.microsoft.com/office/drawing/2014/main" val="3767235197"/>
                    </a:ext>
                  </a:extLst>
                </a:gridCol>
                <a:gridCol w="1455728">
                  <a:extLst>
                    <a:ext uri="{9D8B030D-6E8A-4147-A177-3AD203B41FA5}">
                      <a16:colId xmlns:a16="http://schemas.microsoft.com/office/drawing/2014/main" val="2738553024"/>
                    </a:ext>
                  </a:extLst>
                </a:gridCol>
              </a:tblGrid>
              <a:tr h="893029">
                <a:tc>
                  <a:txBody>
                    <a:bodyPr/>
                    <a:lstStyle/>
                    <a:p>
                      <a:pPr algn="ctr"/>
                      <a:r>
                        <a:rPr lang="es-ES" dirty="0" err="1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Nº</a:t>
                      </a:r>
                      <a:endParaRPr lang="es-CO" dirty="0">
                        <a:solidFill>
                          <a:srgbClr val="333333"/>
                        </a:solidFill>
                        <a:latin typeface="Raleway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Objetivos específicos</a:t>
                      </a:r>
                      <a:endParaRPr lang="es-CO" sz="1200" dirty="0">
                        <a:solidFill>
                          <a:srgbClr val="333333"/>
                        </a:solidFill>
                        <a:latin typeface="Raleway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Entidades responsables</a:t>
                      </a:r>
                      <a:endParaRPr lang="es-CO" sz="1200" dirty="0">
                        <a:solidFill>
                          <a:srgbClr val="333333"/>
                        </a:solidFill>
                        <a:latin typeface="Raleway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Productos</a:t>
                      </a:r>
                      <a:endParaRPr lang="es-CO" sz="1200" dirty="0">
                        <a:solidFill>
                          <a:srgbClr val="333333"/>
                        </a:solidFill>
                        <a:latin typeface="Raleway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Costo total</a:t>
                      </a:r>
                    </a:p>
                    <a:p>
                      <a:pPr algn="ctr"/>
                      <a:r>
                        <a:rPr lang="es-ES" sz="1200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(millones COP)</a:t>
                      </a:r>
                      <a:endParaRPr lang="es-CO" sz="1200" dirty="0">
                        <a:solidFill>
                          <a:srgbClr val="333333"/>
                        </a:solidFill>
                        <a:latin typeface="Raleway" pitchFamily="2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8931089"/>
                  </a:ext>
                </a:extLst>
              </a:tr>
              <a:tr h="861378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1</a:t>
                      </a:r>
                      <a:endParaRPr lang="es-CO" sz="1200" dirty="0">
                        <a:solidFill>
                          <a:srgbClr val="333333"/>
                        </a:solidFill>
                        <a:latin typeface="Raleway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u="none" strike="noStrike" dirty="0">
                          <a:solidFill>
                            <a:srgbClr val="333333"/>
                          </a:solidFill>
                          <a:effectLst/>
                          <a:latin typeface="Raleway" pitchFamily="2" charset="0"/>
                        </a:rPr>
                        <a:t> Reducir las emisiones de Gases de Efecto Invernadero de Bogotá D.C. para alcanzar la carbono neutralidad a 2050</a:t>
                      </a:r>
                      <a:endParaRPr lang="es-ES" sz="1200" b="0" i="0" u="none" strike="noStrike" dirty="0">
                        <a:solidFill>
                          <a:srgbClr val="333333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10</a:t>
                      </a:r>
                      <a:endParaRPr lang="es-CO" sz="1200" dirty="0">
                        <a:solidFill>
                          <a:srgbClr val="333333"/>
                        </a:solidFill>
                        <a:latin typeface="Raleway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23</a:t>
                      </a:r>
                      <a:endParaRPr lang="es-CO" sz="1200" dirty="0">
                        <a:solidFill>
                          <a:srgbClr val="333333"/>
                        </a:solidFill>
                        <a:latin typeface="Raleway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$ 46.683.767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06501"/>
                  </a:ext>
                </a:extLst>
              </a:tr>
              <a:tr h="42490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2</a:t>
                      </a:r>
                      <a:endParaRPr lang="es-CO" sz="1200" dirty="0">
                        <a:solidFill>
                          <a:srgbClr val="333333"/>
                        </a:solidFill>
                        <a:latin typeface="Raleway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u="none" strike="noStrike" dirty="0">
                          <a:solidFill>
                            <a:srgbClr val="333333"/>
                          </a:solidFill>
                          <a:effectLst/>
                          <a:latin typeface="Raleway" pitchFamily="2" charset="0"/>
                        </a:rPr>
                        <a:t>  Reducir la vulnerabilidad de la ciudad ante las amenazas climáticas y hacerla resiliente al cambio climático.</a:t>
                      </a:r>
                      <a:endParaRPr lang="es-ES" sz="1200" b="0" i="0" u="none" strike="noStrike" dirty="0">
                        <a:solidFill>
                          <a:srgbClr val="333333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5</a:t>
                      </a:r>
                      <a:endParaRPr lang="es-CO" sz="1200" dirty="0">
                        <a:solidFill>
                          <a:srgbClr val="333333"/>
                        </a:solidFill>
                        <a:latin typeface="Raleway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14</a:t>
                      </a:r>
                      <a:endParaRPr lang="es-CO" sz="1200" dirty="0">
                        <a:solidFill>
                          <a:srgbClr val="333333"/>
                        </a:solidFill>
                        <a:latin typeface="Raleway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200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$ 2,536,129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9187801"/>
                  </a:ext>
                </a:extLst>
              </a:tr>
              <a:tr h="42490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u="none" strike="noStrike" dirty="0">
                          <a:solidFill>
                            <a:srgbClr val="333333"/>
                          </a:solidFill>
                          <a:effectLst/>
                          <a:latin typeface="Raleway" pitchFamily="2" charset="0"/>
                        </a:rPr>
                        <a:t>  Mejorar la gobernanza y la gestión del conocimiento para la acción climática.</a:t>
                      </a:r>
                      <a:endParaRPr lang="es-ES" sz="1200" b="0" i="0" u="none" strike="noStrike" dirty="0">
                        <a:solidFill>
                          <a:srgbClr val="333333"/>
                        </a:solidFill>
                        <a:effectLst/>
                        <a:latin typeface="Raleway" pitchFamily="2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7</a:t>
                      </a:r>
                      <a:endParaRPr lang="es-CO" sz="1200" dirty="0">
                        <a:solidFill>
                          <a:srgbClr val="333333"/>
                        </a:solidFill>
                        <a:latin typeface="Raleway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22</a:t>
                      </a:r>
                      <a:endParaRPr lang="es-CO" sz="1200" dirty="0">
                        <a:solidFill>
                          <a:srgbClr val="333333"/>
                        </a:solidFill>
                        <a:latin typeface="Raleway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$ 25.638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11096"/>
                  </a:ext>
                </a:extLst>
              </a:tr>
              <a:tr h="424909">
                <a:tc gridSpan="2"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TOTAL</a:t>
                      </a:r>
                      <a:endParaRPr lang="es-CO" b="1" dirty="0">
                        <a:solidFill>
                          <a:srgbClr val="333333"/>
                        </a:solidFill>
                        <a:latin typeface="Raleway" pitchFamily="2" charset="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O" dirty="0">
                        <a:solidFill>
                          <a:srgbClr val="333333"/>
                        </a:solidFill>
                        <a:latin typeface="Raleway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59</a:t>
                      </a:r>
                      <a:endParaRPr lang="es-CO" dirty="0">
                        <a:solidFill>
                          <a:srgbClr val="333333"/>
                        </a:solidFill>
                        <a:latin typeface="Raleway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>
                          <a:solidFill>
                            <a:srgbClr val="333333"/>
                          </a:solidFill>
                          <a:latin typeface="Raleway" pitchFamily="2" charset="0"/>
                        </a:rPr>
                        <a:t>$ 48.788.803</a:t>
                      </a:r>
                      <a:endParaRPr lang="es-CO" dirty="0">
                        <a:solidFill>
                          <a:srgbClr val="333333"/>
                        </a:solidFill>
                        <a:latin typeface="Raleway" pitchFamily="2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0711085"/>
                  </a:ext>
                </a:extLst>
              </a:tr>
            </a:tbl>
          </a:graphicData>
        </a:graphic>
      </p:graphicFrame>
      <p:sp>
        <p:nvSpPr>
          <p:cNvPr id="2" name="Google Shape;186;p4">
            <a:extLst>
              <a:ext uri="{FF2B5EF4-FFF2-40B4-BE49-F238E27FC236}">
                <a16:creationId xmlns:a16="http://schemas.microsoft.com/office/drawing/2014/main" id="{EBCF7B47-144B-9676-16A1-9EBC85AD020E}"/>
              </a:ext>
            </a:extLst>
          </p:cNvPr>
          <p:cNvSpPr txBox="1">
            <a:spLocks/>
          </p:cNvSpPr>
          <p:nvPr/>
        </p:nvSpPr>
        <p:spPr>
          <a:xfrm>
            <a:off x="634423" y="71025"/>
            <a:ext cx="4635039" cy="4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3600"/>
            </a:pPr>
            <a:r>
              <a:rPr lang="es-CO" sz="1600" b="1" dirty="0">
                <a:latin typeface="Raleway" pitchFamily="2" charset="0"/>
              </a:rPr>
              <a:t>Formulación de la Política Pública</a:t>
            </a:r>
          </a:p>
        </p:txBody>
      </p:sp>
      <p:sp>
        <p:nvSpPr>
          <p:cNvPr id="4" name="Google Shape;220;p7">
            <a:extLst>
              <a:ext uri="{FF2B5EF4-FFF2-40B4-BE49-F238E27FC236}">
                <a16:creationId xmlns:a16="http://schemas.microsoft.com/office/drawing/2014/main" id="{E3DFE2BD-ADAD-9011-A85F-78871B9964B0}"/>
              </a:ext>
            </a:extLst>
          </p:cNvPr>
          <p:cNvSpPr txBox="1">
            <a:spLocks/>
          </p:cNvSpPr>
          <p:nvPr/>
        </p:nvSpPr>
        <p:spPr>
          <a:xfrm>
            <a:off x="-68011" y="135357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3</a:t>
            </a:r>
            <a:endParaRPr lang="es-CO" sz="1800" dirty="0"/>
          </a:p>
        </p:txBody>
      </p:sp>
      <p:grpSp>
        <p:nvGrpSpPr>
          <p:cNvPr id="5" name="Grupo 2">
            <a:extLst>
              <a:ext uri="{FF2B5EF4-FFF2-40B4-BE49-F238E27FC236}">
                <a16:creationId xmlns:a16="http://schemas.microsoft.com/office/drawing/2014/main" id="{F73289EA-D53D-F5D9-E52F-56C2CB2FD744}"/>
              </a:ext>
            </a:extLst>
          </p:cNvPr>
          <p:cNvGrpSpPr/>
          <p:nvPr/>
        </p:nvGrpSpPr>
        <p:grpSpPr>
          <a:xfrm>
            <a:off x="1768904" y="4237341"/>
            <a:ext cx="5606192" cy="902032"/>
            <a:chOff x="2358539" y="5649788"/>
            <a:chExt cx="7474922" cy="1202709"/>
          </a:xfrm>
        </p:grpSpPr>
        <p:grpSp>
          <p:nvGrpSpPr>
            <p:cNvPr id="10" name="Grupo 5">
              <a:extLst>
                <a:ext uri="{FF2B5EF4-FFF2-40B4-BE49-F238E27FC236}">
                  <a16:creationId xmlns:a16="http://schemas.microsoft.com/office/drawing/2014/main" id="{18A17BE4-F626-A4B9-518E-23FA9C76DB91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13" name="Google Shape;99;p14">
                <a:extLst>
                  <a:ext uri="{FF2B5EF4-FFF2-40B4-BE49-F238E27FC236}">
                    <a16:creationId xmlns:a16="http://schemas.microsoft.com/office/drawing/2014/main" id="{445A1B80-DFD0-297D-B4F7-ACFE30921ED5}"/>
                  </a:ext>
                </a:extLst>
              </p:cNvPr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Imagen 8">
                <a:extLst>
                  <a:ext uri="{FF2B5EF4-FFF2-40B4-BE49-F238E27FC236}">
                    <a16:creationId xmlns:a16="http://schemas.microsoft.com/office/drawing/2014/main" id="{B1D6C45F-F2C3-97AD-6383-F4293475DB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12" name="Imagen 10">
              <a:extLst>
                <a:ext uri="{FF2B5EF4-FFF2-40B4-BE49-F238E27FC236}">
                  <a16:creationId xmlns:a16="http://schemas.microsoft.com/office/drawing/2014/main" id="{2E75BB14-5CC8-83B6-517D-2A27B452C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96671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73;p3">
            <a:extLst>
              <a:ext uri="{FF2B5EF4-FFF2-40B4-BE49-F238E27FC236}">
                <a16:creationId xmlns:a16="http://schemas.microsoft.com/office/drawing/2014/main" id="{D955573D-1786-FD1D-3351-3F674E67FC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5265" r="37042"/>
          <a:stretch/>
        </p:blipFill>
        <p:spPr>
          <a:xfrm>
            <a:off x="0" y="0"/>
            <a:ext cx="1828660" cy="514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a 8">
            <a:extLst>
              <a:ext uri="{FF2B5EF4-FFF2-40B4-BE49-F238E27FC236}">
                <a16:creationId xmlns:a16="http://schemas.microsoft.com/office/drawing/2014/main" id="{F79F1140-64E9-0960-AF59-EC0C4170D3B5}"/>
              </a:ext>
            </a:extLst>
          </p:cNvPr>
          <p:cNvGraphicFramePr>
            <a:graphicFrameLocks noGrp="1"/>
          </p:cNvGraphicFramePr>
          <p:nvPr/>
        </p:nvGraphicFramePr>
        <p:xfrm>
          <a:off x="3627105" y="1387995"/>
          <a:ext cx="4888302" cy="110093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537475">
                  <a:extLst>
                    <a:ext uri="{9D8B030D-6E8A-4147-A177-3AD203B41FA5}">
                      <a16:colId xmlns:a16="http://schemas.microsoft.com/office/drawing/2014/main" val="4155528171"/>
                    </a:ext>
                  </a:extLst>
                </a:gridCol>
                <a:gridCol w="2350827">
                  <a:extLst>
                    <a:ext uri="{9D8B030D-6E8A-4147-A177-3AD203B41FA5}">
                      <a16:colId xmlns:a16="http://schemas.microsoft.com/office/drawing/2014/main" val="3218975974"/>
                    </a:ext>
                  </a:extLst>
                </a:gridCol>
              </a:tblGrid>
              <a:tr h="607060">
                <a:tc>
                  <a:txBody>
                    <a:bodyPr/>
                    <a:lstStyle/>
                    <a:p>
                      <a:pPr algn="l"/>
                      <a:r>
                        <a:rPr lang="es-ES" sz="1200" b="0" u="none" dirty="0">
                          <a:solidFill>
                            <a:sysClr val="windowText" lastClr="000000"/>
                          </a:solidFill>
                          <a:latin typeface="Raleway" pitchFamily="2" charset="77"/>
                        </a:rPr>
                        <a:t>Información cuantitativa y financiera: </a:t>
                      </a:r>
                      <a:endParaRPr lang="es-CO" sz="1200" b="0" u="none" dirty="0">
                        <a:solidFill>
                          <a:sysClr val="windowText" lastClr="000000"/>
                        </a:solidFill>
                        <a:latin typeface="Raleway" pitchFamily="2" charset="7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200" b="0" dirty="0">
                          <a:solidFill>
                            <a:sysClr val="windowText" lastClr="000000"/>
                          </a:solidFill>
                          <a:latin typeface="Raleway" pitchFamily="2" charset="77"/>
                        </a:rPr>
                        <a:t>De acuerdo con el indicador de resultado o producto.</a:t>
                      </a:r>
                      <a:endParaRPr lang="es-CO" sz="1200" dirty="0">
                        <a:solidFill>
                          <a:sysClr val="windowText" lastClr="000000"/>
                        </a:solidFill>
                        <a:latin typeface="Raleway" pitchFamily="2" charset="77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6139521"/>
                  </a:ext>
                </a:extLst>
              </a:tr>
              <a:tr h="493873">
                <a:tc>
                  <a:txBody>
                    <a:bodyPr/>
                    <a:lstStyle/>
                    <a:p>
                      <a:pPr algn="l"/>
                      <a:r>
                        <a:rPr lang="es-ES" sz="1200" b="0" u="none" dirty="0">
                          <a:solidFill>
                            <a:sysClr val="windowText" lastClr="000000"/>
                          </a:solidFill>
                          <a:latin typeface="Raleway" pitchFamily="2" charset="77"/>
                        </a:rPr>
                        <a:t>Información cualitativa y de implementación de enfoques: </a:t>
                      </a:r>
                      <a:endParaRPr lang="es-CO" sz="1200" b="0" u="none" dirty="0">
                        <a:solidFill>
                          <a:sysClr val="windowText" lastClr="000000"/>
                        </a:solidFill>
                        <a:latin typeface="Raleway" pitchFamily="2" charset="7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s-ES" sz="1200" dirty="0">
                          <a:solidFill>
                            <a:sysClr val="windowText" lastClr="000000"/>
                          </a:solidFill>
                          <a:latin typeface="Raleway" pitchFamily="2" charset="77"/>
                        </a:rPr>
                        <a:t>Trimestral</a:t>
                      </a:r>
                      <a:endParaRPr lang="es-CO" sz="1200" dirty="0">
                        <a:solidFill>
                          <a:sysClr val="windowText" lastClr="000000"/>
                        </a:solidFill>
                        <a:latin typeface="Raleway" pitchFamily="2" charset="77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7865943"/>
                  </a:ext>
                </a:extLst>
              </a:tr>
            </a:tbl>
          </a:graphicData>
        </a:graphic>
      </p:graphicFrame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5C881F1C-957D-A100-0765-AC5302E323AD}"/>
              </a:ext>
            </a:extLst>
          </p:cNvPr>
          <p:cNvSpPr/>
          <p:nvPr/>
        </p:nvSpPr>
        <p:spPr>
          <a:xfrm>
            <a:off x="2042983" y="1836889"/>
            <a:ext cx="1433907" cy="221517"/>
          </a:xfrm>
          <a:prstGeom prst="roundRect">
            <a:avLst/>
          </a:prstGeom>
          <a:noFill/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ysClr val="windowText" lastClr="000000"/>
                </a:solidFill>
                <a:latin typeface="Raleway" pitchFamily="2" charset="77"/>
              </a:rPr>
              <a:t>Periodicidad</a:t>
            </a:r>
            <a:endParaRPr lang="es-CO" b="1" dirty="0">
              <a:solidFill>
                <a:sysClr val="windowText" lastClr="000000"/>
              </a:solidFill>
              <a:latin typeface="Raleway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76FF182-2888-BC60-D48B-D02F9F91D1CB}"/>
              </a:ext>
            </a:extLst>
          </p:cNvPr>
          <p:cNvSpPr txBox="1"/>
          <p:nvPr/>
        </p:nvSpPr>
        <p:spPr>
          <a:xfrm>
            <a:off x="2042984" y="853093"/>
            <a:ext cx="665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200" dirty="0">
                <a:solidFill>
                  <a:srgbClr val="333333"/>
                </a:solidFill>
                <a:latin typeface="Raleway" pitchFamily="2" charset="77"/>
                <a:cs typeface="Calibri" panose="020F0502020204030204" pitchFamily="34" charset="0"/>
              </a:rPr>
              <a:t>Se realizará de acuerdo con lo establecido en la Guía de Seguimiento y Evaluación definida por la Secretaría Distrital de Planeación. </a:t>
            </a:r>
            <a:endParaRPr lang="es-ES" sz="1200" b="1" dirty="0">
              <a:solidFill>
                <a:srgbClr val="333333"/>
              </a:solidFill>
              <a:latin typeface="Raleway" pitchFamily="2" charset="77"/>
              <a:cs typeface="Calibri" panose="020F0502020204030204" pitchFamily="34" charset="0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377645E2-F557-9ECB-9FB6-1A0A17096689}"/>
              </a:ext>
            </a:extLst>
          </p:cNvPr>
          <p:cNvSpPr/>
          <p:nvPr/>
        </p:nvSpPr>
        <p:spPr>
          <a:xfrm>
            <a:off x="2042983" y="2914164"/>
            <a:ext cx="1433907" cy="221517"/>
          </a:xfrm>
          <a:prstGeom prst="roundRect">
            <a:avLst/>
          </a:prstGeom>
          <a:noFill/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ysClr val="windowText" lastClr="000000"/>
                </a:solidFill>
                <a:latin typeface="Raleway" pitchFamily="2" charset="77"/>
              </a:rPr>
              <a:t>Responsables</a:t>
            </a:r>
            <a:endParaRPr lang="es-CO" b="1" dirty="0">
              <a:solidFill>
                <a:sysClr val="windowText" lastClr="000000"/>
              </a:solidFill>
              <a:latin typeface="Raleway" pitchFamily="2" charset="77"/>
            </a:endParaRPr>
          </a:p>
        </p:txBody>
      </p:sp>
      <p:graphicFrame>
        <p:nvGraphicFramePr>
          <p:cNvPr id="14" name="Tabla 14">
            <a:extLst>
              <a:ext uri="{FF2B5EF4-FFF2-40B4-BE49-F238E27FC236}">
                <a16:creationId xmlns:a16="http://schemas.microsoft.com/office/drawing/2014/main" id="{ABE7B251-1BCB-FD16-10CB-3A16A555B467}"/>
              </a:ext>
            </a:extLst>
          </p:cNvPr>
          <p:cNvGraphicFramePr>
            <a:graphicFrameLocks noGrp="1"/>
          </p:cNvGraphicFramePr>
          <p:nvPr/>
        </p:nvGraphicFramePr>
        <p:xfrm>
          <a:off x="3627104" y="2743798"/>
          <a:ext cx="488830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8302">
                  <a:extLst>
                    <a:ext uri="{9D8B030D-6E8A-4147-A177-3AD203B41FA5}">
                      <a16:colId xmlns:a16="http://schemas.microsoft.com/office/drawing/2014/main" val="2222698936"/>
                    </a:ext>
                  </a:extLst>
                </a:gridCol>
              </a:tblGrid>
              <a:tr h="4469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200" b="0" i="0" u="none" strike="noStrike" cap="none" dirty="0">
                          <a:solidFill>
                            <a:sysClr val="windowText" lastClr="000000"/>
                          </a:solidFill>
                          <a:latin typeface="Raleway" pitchFamily="2" charset="77"/>
                          <a:ea typeface="+mn-ea"/>
                          <a:cs typeface="+mn-cs"/>
                          <a:sym typeface="Arial"/>
                        </a:rPr>
                        <a:t>Entidades y dependencias competentes en la implementación del plan de acción.</a:t>
                      </a:r>
                      <a:endParaRPr lang="es-CO" sz="1200" b="0" i="0" u="none" strike="noStrike" cap="none" dirty="0">
                        <a:solidFill>
                          <a:sysClr val="windowText" lastClr="000000"/>
                        </a:solidFill>
                        <a:latin typeface="Raleway" pitchFamily="2" charset="77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5244422"/>
                  </a:ext>
                </a:extLst>
              </a:tr>
            </a:tbl>
          </a:graphicData>
        </a:graphic>
      </p:graphicFrame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17D0A06B-5A1F-DDCF-EDE6-C980DF1B831C}"/>
              </a:ext>
            </a:extLst>
          </p:cNvPr>
          <p:cNvSpPr/>
          <p:nvPr/>
        </p:nvSpPr>
        <p:spPr>
          <a:xfrm>
            <a:off x="2042983" y="3584875"/>
            <a:ext cx="1433908" cy="221517"/>
          </a:xfrm>
          <a:prstGeom prst="roundRect">
            <a:avLst/>
          </a:prstGeom>
          <a:noFill/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ysClr val="windowText" lastClr="000000"/>
                </a:solidFill>
                <a:latin typeface="Raleway" pitchFamily="2" charset="77"/>
              </a:rPr>
              <a:t>Instrumentos</a:t>
            </a:r>
            <a:endParaRPr lang="es-CO" b="1" dirty="0">
              <a:solidFill>
                <a:sysClr val="windowText" lastClr="000000"/>
              </a:solidFill>
              <a:latin typeface="Raleway" pitchFamily="2" charset="77"/>
            </a:endParaRPr>
          </a:p>
        </p:txBody>
      </p:sp>
      <p:graphicFrame>
        <p:nvGraphicFramePr>
          <p:cNvPr id="16" name="Tabla 14">
            <a:extLst>
              <a:ext uri="{FF2B5EF4-FFF2-40B4-BE49-F238E27FC236}">
                <a16:creationId xmlns:a16="http://schemas.microsoft.com/office/drawing/2014/main" id="{D378CA3D-A24D-8092-16FC-A0C16B143742}"/>
              </a:ext>
            </a:extLst>
          </p:cNvPr>
          <p:cNvGraphicFramePr>
            <a:graphicFrameLocks noGrp="1"/>
          </p:cNvGraphicFramePr>
          <p:nvPr/>
        </p:nvGraphicFramePr>
        <p:xfrm>
          <a:off x="3627104" y="3493145"/>
          <a:ext cx="4888302" cy="504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8302">
                  <a:extLst>
                    <a:ext uri="{9D8B030D-6E8A-4147-A177-3AD203B41FA5}">
                      <a16:colId xmlns:a16="http://schemas.microsoft.com/office/drawing/2014/main" val="2222698936"/>
                    </a:ext>
                  </a:extLst>
                </a:gridCol>
              </a:tblGrid>
              <a:tr h="5048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200" b="0" i="0" u="none" strike="noStrike" cap="none" dirty="0">
                          <a:solidFill>
                            <a:sysClr val="windowText" lastClr="000000"/>
                          </a:solidFill>
                          <a:latin typeface="Raleway" pitchFamily="2" charset="77"/>
                          <a:ea typeface="+mn-ea"/>
                          <a:cs typeface="+mn-cs"/>
                          <a:sym typeface="Arial"/>
                        </a:rPr>
                        <a:t>Sistema de Seguimiento y Evaluación de Políticas Públicas de la SDP</a:t>
                      </a:r>
                      <a:endParaRPr lang="es-CO" sz="1200" b="0" i="0" u="none" strike="noStrike" cap="none" dirty="0">
                        <a:solidFill>
                          <a:sysClr val="windowText" lastClr="000000"/>
                        </a:solidFill>
                        <a:latin typeface="Raleway" pitchFamily="2" charset="77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5244422"/>
                  </a:ext>
                </a:extLst>
              </a:tr>
            </a:tbl>
          </a:graphicData>
        </a:graphic>
      </p:graphicFrame>
      <p:sp>
        <p:nvSpPr>
          <p:cNvPr id="20" name="CuadroTexto 2">
            <a:extLst>
              <a:ext uri="{FF2B5EF4-FFF2-40B4-BE49-F238E27FC236}">
                <a16:creationId xmlns:a16="http://schemas.microsoft.com/office/drawing/2014/main" id="{4405B6E7-3E5B-6256-229E-6A7E3A718737}"/>
              </a:ext>
            </a:extLst>
          </p:cNvPr>
          <p:cNvSpPr txBox="1"/>
          <p:nvPr/>
        </p:nvSpPr>
        <p:spPr>
          <a:xfrm>
            <a:off x="2428169" y="544349"/>
            <a:ext cx="497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600" b="1" dirty="0">
                <a:solidFill>
                  <a:srgbClr val="00B050"/>
                </a:solidFill>
                <a:latin typeface="Raleway" pitchFamily="2" charset="77"/>
              </a:rPr>
              <a:t>Seguimiento</a:t>
            </a:r>
            <a:endParaRPr lang="es-CO" sz="1600" b="1" dirty="0">
              <a:solidFill>
                <a:srgbClr val="00B050"/>
              </a:solidFill>
              <a:latin typeface="Raleway" pitchFamily="2" charset="77"/>
            </a:endParaRPr>
          </a:p>
        </p:txBody>
      </p:sp>
      <p:sp>
        <p:nvSpPr>
          <p:cNvPr id="21" name="Google Shape;186;p4">
            <a:extLst>
              <a:ext uri="{FF2B5EF4-FFF2-40B4-BE49-F238E27FC236}">
                <a16:creationId xmlns:a16="http://schemas.microsoft.com/office/drawing/2014/main" id="{E74D8609-BA6E-113B-05CD-F6BE051E855E}"/>
              </a:ext>
            </a:extLst>
          </p:cNvPr>
          <p:cNvSpPr txBox="1">
            <a:spLocks/>
          </p:cNvSpPr>
          <p:nvPr/>
        </p:nvSpPr>
        <p:spPr>
          <a:xfrm>
            <a:off x="2442228" y="85679"/>
            <a:ext cx="4635039" cy="4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3600"/>
            </a:pPr>
            <a:r>
              <a:rPr lang="es-CO" sz="1600" b="1" dirty="0">
                <a:latin typeface="Raleway" pitchFamily="2" charset="0"/>
              </a:rPr>
              <a:t>Formulación de la Política Pública</a:t>
            </a:r>
          </a:p>
        </p:txBody>
      </p:sp>
      <p:sp>
        <p:nvSpPr>
          <p:cNvPr id="22" name="Google Shape;220;p7">
            <a:extLst>
              <a:ext uri="{FF2B5EF4-FFF2-40B4-BE49-F238E27FC236}">
                <a16:creationId xmlns:a16="http://schemas.microsoft.com/office/drawing/2014/main" id="{9425A7BB-D885-3493-8B75-07C806CB03CC}"/>
              </a:ext>
            </a:extLst>
          </p:cNvPr>
          <p:cNvSpPr txBox="1">
            <a:spLocks/>
          </p:cNvSpPr>
          <p:nvPr/>
        </p:nvSpPr>
        <p:spPr>
          <a:xfrm>
            <a:off x="1739794" y="150011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3</a:t>
            </a:r>
            <a:endParaRPr lang="es-CO" sz="1800" dirty="0"/>
          </a:p>
        </p:txBody>
      </p:sp>
      <p:grpSp>
        <p:nvGrpSpPr>
          <p:cNvPr id="2" name="Grupo 2">
            <a:extLst>
              <a:ext uri="{FF2B5EF4-FFF2-40B4-BE49-F238E27FC236}">
                <a16:creationId xmlns:a16="http://schemas.microsoft.com/office/drawing/2014/main" id="{5A907862-B52B-A5D3-7BE3-FBB52C10541C}"/>
              </a:ext>
            </a:extLst>
          </p:cNvPr>
          <p:cNvGrpSpPr/>
          <p:nvPr/>
        </p:nvGrpSpPr>
        <p:grpSpPr>
          <a:xfrm>
            <a:off x="2442228" y="4241468"/>
            <a:ext cx="5606192" cy="902032"/>
            <a:chOff x="2358539" y="5649788"/>
            <a:chExt cx="7474922" cy="1202709"/>
          </a:xfrm>
        </p:grpSpPr>
        <p:grpSp>
          <p:nvGrpSpPr>
            <p:cNvPr id="3" name="Grupo 5">
              <a:extLst>
                <a:ext uri="{FF2B5EF4-FFF2-40B4-BE49-F238E27FC236}">
                  <a16:creationId xmlns:a16="http://schemas.microsoft.com/office/drawing/2014/main" id="{DAAB4F0D-65E5-3B3B-FB34-AF573772097B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6" name="Google Shape;99;p14">
                <a:extLst>
                  <a:ext uri="{FF2B5EF4-FFF2-40B4-BE49-F238E27FC236}">
                    <a16:creationId xmlns:a16="http://schemas.microsoft.com/office/drawing/2014/main" id="{BD1C33EA-CBF7-FDA7-7E29-C26E5772250B}"/>
                  </a:ext>
                </a:extLst>
              </p:cNvPr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Imagen 8">
                <a:extLst>
                  <a:ext uri="{FF2B5EF4-FFF2-40B4-BE49-F238E27FC236}">
                    <a16:creationId xmlns:a16="http://schemas.microsoft.com/office/drawing/2014/main" id="{5732E471-9B39-9E7A-E0D6-E3439FBCE2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4" name="Imagen 10">
              <a:extLst>
                <a:ext uri="{FF2B5EF4-FFF2-40B4-BE49-F238E27FC236}">
                  <a16:creationId xmlns:a16="http://schemas.microsoft.com/office/drawing/2014/main" id="{4F09C368-1BC4-6AC2-3506-43E397357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52784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F5F0DAD1-BF9B-463D-0C6E-D33471F4384A}"/>
              </a:ext>
            </a:extLst>
          </p:cNvPr>
          <p:cNvSpPr txBox="1"/>
          <p:nvPr/>
        </p:nvSpPr>
        <p:spPr>
          <a:xfrm>
            <a:off x="2565908" y="1194322"/>
            <a:ext cx="5704573" cy="78701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s-CO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</a:rPr>
              <a:t>Permite la retroalimentación del proceso y la toma de decisiones frente a la pertinencia y efectividad de los procesos desarrollados para dar cumplimiento a los objetivos de la política.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EF1A2FFF-8D52-9FCB-4A25-917B3E5CC22D}"/>
              </a:ext>
            </a:extLst>
          </p:cNvPr>
          <p:cNvSpPr txBox="1"/>
          <p:nvPr/>
        </p:nvSpPr>
        <p:spPr>
          <a:xfrm>
            <a:off x="2565907" y="2185301"/>
            <a:ext cx="5704573" cy="55002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50" b="1">
                <a:solidFill>
                  <a:schemeClr val="bg1">
                    <a:lumMod val="10000"/>
                  </a:schemeClr>
                </a:solidFill>
                <a:latin typeface="Raleway" pitchFamily="2" charset="77"/>
              </a:defRPr>
            </a:lvl1pPr>
          </a:lstStyle>
          <a:p>
            <a:pPr algn="l">
              <a:lnSpc>
                <a:spcPct val="110000"/>
              </a:lnSpc>
              <a:buClr>
                <a:schemeClr val="accent4">
                  <a:lumMod val="60000"/>
                  <a:lumOff val="40000"/>
                </a:schemeClr>
              </a:buClr>
            </a:pPr>
            <a:r>
              <a:rPr lang="es-CO" sz="1400" b="0" dirty="0"/>
              <a:t>Se debe realizar de acuerdo a la Guía de Seguimiento y Evaluación de Políticas Públicas de la SDP.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56CAC538-D00E-9C2E-3D49-0D37B8D04E3B}"/>
              </a:ext>
            </a:extLst>
          </p:cNvPr>
          <p:cNvSpPr/>
          <p:nvPr/>
        </p:nvSpPr>
        <p:spPr>
          <a:xfrm>
            <a:off x="2565907" y="3091693"/>
            <a:ext cx="1512444" cy="221517"/>
          </a:xfrm>
          <a:prstGeom prst="roundRect">
            <a:avLst/>
          </a:prstGeom>
          <a:noFill/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ysClr val="windowText" lastClr="000000"/>
                </a:solidFill>
                <a:latin typeface="Raleway" pitchFamily="2" charset="77"/>
              </a:rPr>
              <a:t>Intermedia</a:t>
            </a:r>
            <a:endParaRPr lang="es-CO" b="1" dirty="0">
              <a:solidFill>
                <a:sysClr val="windowText" lastClr="000000"/>
              </a:solidFill>
              <a:latin typeface="Raleway" pitchFamily="2" charset="77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217F14DC-7CD7-64A4-032C-CFB5D5C0CF97}"/>
              </a:ext>
            </a:extLst>
          </p:cNvPr>
          <p:cNvSpPr/>
          <p:nvPr/>
        </p:nvSpPr>
        <p:spPr>
          <a:xfrm>
            <a:off x="2565907" y="3577716"/>
            <a:ext cx="1512444" cy="221517"/>
          </a:xfrm>
          <a:prstGeom prst="roundRect">
            <a:avLst/>
          </a:prstGeom>
          <a:noFill/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ysClr val="windowText" lastClr="000000"/>
                </a:solidFill>
                <a:latin typeface="Raleway" pitchFamily="2" charset="77"/>
              </a:rPr>
              <a:t>Final</a:t>
            </a:r>
            <a:endParaRPr lang="es-CO" b="1" dirty="0">
              <a:solidFill>
                <a:sysClr val="windowText" lastClr="000000"/>
              </a:solidFill>
              <a:latin typeface="Raleway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1A00D13-DCFD-7A31-90B0-C816FABE4827}"/>
              </a:ext>
            </a:extLst>
          </p:cNvPr>
          <p:cNvSpPr txBox="1"/>
          <p:nvPr/>
        </p:nvSpPr>
        <p:spPr>
          <a:xfrm>
            <a:off x="4384630" y="3052466"/>
            <a:ext cx="307081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</a:rPr>
              <a:t>Años 2030 y 2040</a:t>
            </a:r>
            <a:endParaRPr lang="es-CO" sz="1300" dirty="0">
              <a:solidFill>
                <a:schemeClr val="bg1">
                  <a:lumMod val="10000"/>
                </a:schemeClr>
              </a:solidFill>
              <a:latin typeface="Raleway" pitchFamily="2" charset="77"/>
            </a:endParaRP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EEF19D66-71F8-664B-81D7-103EB77E3A13}"/>
              </a:ext>
            </a:extLst>
          </p:cNvPr>
          <p:cNvSpPr txBox="1"/>
          <p:nvPr/>
        </p:nvSpPr>
        <p:spPr>
          <a:xfrm>
            <a:off x="2428169" y="544349"/>
            <a:ext cx="49760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ts val="3600"/>
            </a:pPr>
            <a:r>
              <a:rPr lang="es-ES" sz="1600" b="1" dirty="0">
                <a:solidFill>
                  <a:srgbClr val="00B050"/>
                </a:solidFill>
                <a:latin typeface="Raleway" pitchFamily="2" charset="77"/>
              </a:rPr>
              <a:t>Evaluación</a:t>
            </a:r>
            <a:endParaRPr lang="es-CO" sz="1600" b="1" dirty="0">
              <a:solidFill>
                <a:srgbClr val="00B050"/>
              </a:solidFill>
              <a:latin typeface="Raleway" pitchFamily="2" charset="77"/>
            </a:endParaRPr>
          </a:p>
        </p:txBody>
      </p:sp>
      <p:sp>
        <p:nvSpPr>
          <p:cNvPr id="5" name="Google Shape;186;p4">
            <a:extLst>
              <a:ext uri="{FF2B5EF4-FFF2-40B4-BE49-F238E27FC236}">
                <a16:creationId xmlns:a16="http://schemas.microsoft.com/office/drawing/2014/main" id="{811BA13E-627F-1F46-6D32-9542852823F8}"/>
              </a:ext>
            </a:extLst>
          </p:cNvPr>
          <p:cNvSpPr txBox="1">
            <a:spLocks/>
          </p:cNvSpPr>
          <p:nvPr/>
        </p:nvSpPr>
        <p:spPr>
          <a:xfrm>
            <a:off x="1068334" y="88550"/>
            <a:ext cx="4635039" cy="48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>
              <a:buSzPts val="3600"/>
            </a:pPr>
            <a:r>
              <a:rPr lang="es-CO" sz="1600" b="1" dirty="0">
                <a:latin typeface="Raleway" pitchFamily="2" charset="0"/>
              </a:rPr>
              <a:t>Formulación de la Política Pública</a:t>
            </a:r>
          </a:p>
        </p:txBody>
      </p:sp>
      <p:sp>
        <p:nvSpPr>
          <p:cNvPr id="6" name="Google Shape;220;p7">
            <a:extLst>
              <a:ext uri="{FF2B5EF4-FFF2-40B4-BE49-F238E27FC236}">
                <a16:creationId xmlns:a16="http://schemas.microsoft.com/office/drawing/2014/main" id="{3A3B24F5-0BF3-F917-E34E-53D3462E5F23}"/>
              </a:ext>
            </a:extLst>
          </p:cNvPr>
          <p:cNvSpPr txBox="1">
            <a:spLocks/>
          </p:cNvSpPr>
          <p:nvPr/>
        </p:nvSpPr>
        <p:spPr>
          <a:xfrm>
            <a:off x="-68011" y="135357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/>
              <a:t>3</a:t>
            </a:r>
            <a:endParaRPr lang="es-CO" sz="1800" dirty="0"/>
          </a:p>
        </p:txBody>
      </p:sp>
      <p:sp>
        <p:nvSpPr>
          <p:cNvPr id="12" name="CuadroTexto 10">
            <a:extLst>
              <a:ext uri="{FF2B5EF4-FFF2-40B4-BE49-F238E27FC236}">
                <a16:creationId xmlns:a16="http://schemas.microsoft.com/office/drawing/2014/main" id="{54EE379A-DAF9-B9EE-DDB6-77C290CE89CD}"/>
              </a:ext>
            </a:extLst>
          </p:cNvPr>
          <p:cNvSpPr txBox="1"/>
          <p:nvPr/>
        </p:nvSpPr>
        <p:spPr>
          <a:xfrm>
            <a:off x="4384630" y="3482298"/>
            <a:ext cx="38858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dirty="0">
                <a:solidFill>
                  <a:schemeClr val="bg1">
                    <a:lumMod val="10000"/>
                  </a:schemeClr>
                </a:solidFill>
                <a:latin typeface="Raleway" pitchFamily="2" charset="77"/>
              </a:rPr>
              <a:t>Al finalizar la implementación de la política (año 2051)</a:t>
            </a:r>
            <a:endParaRPr lang="es-CO" sz="1300" dirty="0">
              <a:solidFill>
                <a:schemeClr val="bg1">
                  <a:lumMod val="10000"/>
                </a:schemeClr>
              </a:solidFill>
              <a:latin typeface="Raleway" pitchFamily="2" charset="77"/>
            </a:endParaRPr>
          </a:p>
        </p:txBody>
      </p:sp>
      <p:pic>
        <p:nvPicPr>
          <p:cNvPr id="16" name="Google Shape;272;p8">
            <a:extLst>
              <a:ext uri="{FF2B5EF4-FFF2-40B4-BE49-F238E27FC236}">
                <a16:creationId xmlns:a16="http://schemas.microsoft.com/office/drawing/2014/main" id="{F0DF6196-BEFE-4536-55E3-A286AFF1B6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9482" r="7033"/>
          <a:stretch/>
        </p:blipFill>
        <p:spPr>
          <a:xfrm>
            <a:off x="-9371" y="58992"/>
            <a:ext cx="2003629" cy="52146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1ED5F1CF-C5BA-2F86-294C-536AFB5649ED}"/>
              </a:ext>
            </a:extLst>
          </p:cNvPr>
          <p:cNvGrpSpPr/>
          <p:nvPr/>
        </p:nvGrpSpPr>
        <p:grpSpPr>
          <a:xfrm>
            <a:off x="1768904" y="4237341"/>
            <a:ext cx="5606192" cy="902032"/>
            <a:chOff x="2358539" y="5649788"/>
            <a:chExt cx="7474922" cy="1202709"/>
          </a:xfrm>
        </p:grpSpPr>
        <p:grpSp>
          <p:nvGrpSpPr>
            <p:cNvPr id="7" name="Grupo 5">
              <a:extLst>
                <a:ext uri="{FF2B5EF4-FFF2-40B4-BE49-F238E27FC236}">
                  <a16:creationId xmlns:a16="http://schemas.microsoft.com/office/drawing/2014/main" id="{613D2404-4CC5-C8C3-F0F6-AFDA228891FF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14" name="Google Shape;99;p14">
                <a:extLst>
                  <a:ext uri="{FF2B5EF4-FFF2-40B4-BE49-F238E27FC236}">
                    <a16:creationId xmlns:a16="http://schemas.microsoft.com/office/drawing/2014/main" id="{46BDC742-8BE8-D423-F84A-CBA6654B4459}"/>
                  </a:ext>
                </a:extLst>
              </p:cNvPr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Imagen 8">
                <a:extLst>
                  <a:ext uri="{FF2B5EF4-FFF2-40B4-BE49-F238E27FC236}">
                    <a16:creationId xmlns:a16="http://schemas.microsoft.com/office/drawing/2014/main" id="{9F65A257-26B4-3AA3-E395-36C192893A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13" name="Imagen 10">
              <a:extLst>
                <a:ext uri="{FF2B5EF4-FFF2-40B4-BE49-F238E27FC236}">
                  <a16:creationId xmlns:a16="http://schemas.microsoft.com/office/drawing/2014/main" id="{388FB2A9-36B6-52F8-674D-DD5AF5EAA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702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 txBox="1">
            <a:spLocks noGrp="1"/>
          </p:cNvSpPr>
          <p:nvPr>
            <p:ph type="title" idx="4294967295"/>
          </p:nvPr>
        </p:nvSpPr>
        <p:spPr>
          <a:xfrm>
            <a:off x="1563599" y="1866764"/>
            <a:ext cx="5579117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r"/>
            <a:r>
              <a:rPr lang="es-CO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Aprobación orden del día.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610361F-9B40-4707-9947-0F92CF87E1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47" y="2708564"/>
            <a:ext cx="2434936" cy="24349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2" t="2202" r="-924" b="-2202"/>
          <a:stretch/>
        </p:blipFill>
        <p:spPr>
          <a:xfrm>
            <a:off x="-1" y="-31173"/>
            <a:ext cx="1647770" cy="4899274"/>
          </a:xfrm>
          <a:prstGeom prst="rect">
            <a:avLst/>
          </a:prstGeom>
        </p:spPr>
      </p:pic>
      <p:pic>
        <p:nvPicPr>
          <p:cNvPr id="2" name="Gráfico 4">
            <a:extLst>
              <a:ext uri="{FF2B5EF4-FFF2-40B4-BE49-F238E27FC236}">
                <a16:creationId xmlns:a16="http://schemas.microsoft.com/office/drawing/2014/main" id="{B9A5382E-D9E7-735D-E43E-6AAD4CFBE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983" y="4519225"/>
            <a:ext cx="1859357" cy="38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192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73;p3">
            <a:extLst>
              <a:ext uri="{FF2B5EF4-FFF2-40B4-BE49-F238E27FC236}">
                <a16:creationId xmlns:a16="http://schemas.microsoft.com/office/drawing/2014/main" id="{56D2AA9D-8CEF-C150-18BF-2B70AECBBD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5265" r="37042"/>
          <a:stretch/>
        </p:blipFill>
        <p:spPr>
          <a:xfrm>
            <a:off x="0" y="0"/>
            <a:ext cx="18286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3071E78-E7F3-E358-AC2B-7B20B3207563}"/>
              </a:ext>
            </a:extLst>
          </p:cNvPr>
          <p:cNvSpPr txBox="1"/>
          <p:nvPr/>
        </p:nvSpPr>
        <p:spPr>
          <a:xfrm>
            <a:off x="2726611" y="1138423"/>
            <a:ext cx="5422647" cy="2663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_tradnl" sz="1200" kern="100" dirty="0">
                <a:solidFill>
                  <a:schemeClr val="bg1">
                    <a:lumMod val="10000"/>
                  </a:schemeClr>
                </a:solidFill>
                <a:effectLst/>
                <a:latin typeface="Raleway" pitchFamily="2" charset="77"/>
                <a:ea typeface="Calibri" panose="020F0502020204030204" pitchFamily="34" charset="0"/>
                <a:cs typeface="Arial" panose="020B0604020202020204" pitchFamily="34" charset="0"/>
              </a:rPr>
              <a:t>Aporta al cumplimiento del Acuerdo 790 de 2020, que reconoce la emergencia climática como un asunto prioritario de gestión pública.</a:t>
            </a:r>
            <a:endParaRPr lang="es-CO" sz="1200" kern="100" dirty="0">
              <a:solidFill>
                <a:schemeClr val="bg1">
                  <a:lumMod val="10000"/>
                </a:schemeClr>
              </a:solidFill>
              <a:effectLst/>
              <a:latin typeface="Raleway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200" kern="100" dirty="0">
                <a:solidFill>
                  <a:schemeClr val="bg1">
                    <a:lumMod val="10000"/>
                  </a:schemeClr>
                </a:solidFill>
                <a:effectLst/>
                <a:latin typeface="Raleway" pitchFamily="2" charset="77"/>
                <a:ea typeface="Calibri" panose="020F0502020204030204" pitchFamily="34" charset="0"/>
                <a:cs typeface="Arial" panose="020B0604020202020204" pitchFamily="34" charset="0"/>
              </a:rPr>
              <a:t>Propende por el compromiso adquirido por el país de disminuir en 2030, el 51 % de las emisiones de gases de efecto invernadero con respecto a la línea base (año 2015).</a:t>
            </a:r>
            <a:endParaRPr lang="es-CO" sz="1200" kern="100" dirty="0">
              <a:solidFill>
                <a:schemeClr val="bg1">
                  <a:lumMod val="10000"/>
                </a:schemeClr>
              </a:solidFill>
              <a:effectLst/>
              <a:latin typeface="Raleway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_tradnl" sz="1200" kern="100" dirty="0">
                <a:solidFill>
                  <a:schemeClr val="bg1">
                    <a:lumMod val="10000"/>
                  </a:schemeClr>
                </a:solidFill>
                <a:effectLst/>
                <a:latin typeface="Raleway" pitchFamily="2" charset="77"/>
                <a:ea typeface="Calibri" panose="020F0502020204030204" pitchFamily="34" charset="0"/>
                <a:cs typeface="Arial" panose="020B0604020202020204" pitchFamily="34" charset="0"/>
              </a:rPr>
              <a:t>Busca favorecer la articulación legal e institucional para la gestión del cambio climático.</a:t>
            </a:r>
            <a:endParaRPr lang="es-CO" sz="1200" kern="100" dirty="0">
              <a:solidFill>
                <a:schemeClr val="bg1">
                  <a:lumMod val="10000"/>
                </a:schemeClr>
              </a:solidFill>
              <a:effectLst/>
              <a:latin typeface="Raleway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_tradnl" sz="1200" kern="100" dirty="0">
                <a:solidFill>
                  <a:schemeClr val="bg1">
                    <a:lumMod val="10000"/>
                  </a:schemeClr>
                </a:solidFill>
                <a:effectLst/>
                <a:latin typeface="Raleway" pitchFamily="2" charset="77"/>
                <a:ea typeface="Calibri" panose="020F0502020204030204" pitchFamily="34" charset="0"/>
                <a:cs typeface="Arial" panose="020B0604020202020204" pitchFamily="34" charset="0"/>
              </a:rPr>
              <a:t>Posibilita la adaptación al cambio climático y reducir la vulnerabilidad frente a sus efectos. </a:t>
            </a:r>
            <a:endParaRPr lang="es-CO" sz="1200" kern="100" dirty="0">
              <a:solidFill>
                <a:schemeClr val="bg1">
                  <a:lumMod val="10000"/>
                </a:schemeClr>
              </a:solidFill>
              <a:effectLst/>
              <a:latin typeface="Raleway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_tradnl" sz="1200" kern="100" dirty="0">
                <a:solidFill>
                  <a:schemeClr val="bg1">
                    <a:lumMod val="10000"/>
                  </a:schemeClr>
                </a:solidFill>
                <a:effectLst/>
                <a:latin typeface="Raleway" pitchFamily="2" charset="77"/>
                <a:ea typeface="Calibri" panose="020F0502020204030204" pitchFamily="34" charset="0"/>
                <a:cs typeface="Arial" panose="020B0604020202020204" pitchFamily="34" charset="0"/>
              </a:rPr>
              <a:t>Se vincula con otros instrumentos de planeación Distrital que buscan garantizar la calidad de vida de los ciudadanos.</a:t>
            </a:r>
            <a:endParaRPr lang="es-CO" sz="1200" kern="100" dirty="0">
              <a:solidFill>
                <a:schemeClr val="bg1">
                  <a:lumMod val="10000"/>
                </a:schemeClr>
              </a:solidFill>
              <a:effectLst/>
              <a:latin typeface="Raleway" pitchFamily="2" charset="77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220;p7">
            <a:extLst>
              <a:ext uri="{FF2B5EF4-FFF2-40B4-BE49-F238E27FC236}">
                <a16:creationId xmlns:a16="http://schemas.microsoft.com/office/drawing/2014/main" id="{1CAB51AD-6C46-9813-546D-95B6D18FE782}"/>
              </a:ext>
            </a:extLst>
          </p:cNvPr>
          <p:cNvSpPr txBox="1">
            <a:spLocks/>
          </p:cNvSpPr>
          <p:nvPr/>
        </p:nvSpPr>
        <p:spPr>
          <a:xfrm>
            <a:off x="0" y="143245"/>
            <a:ext cx="702434" cy="41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ga"/>
              <a:buNone/>
              <a:defRPr sz="3000" b="0" i="0" u="none" strike="noStrike" cap="none">
                <a:solidFill>
                  <a:srgbClr val="00B050"/>
                </a:solidFill>
                <a:latin typeface="Viga"/>
                <a:ea typeface="Viga"/>
                <a:cs typeface="Viga"/>
                <a:sym typeface="Vi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ra Sans Extra Condensed"/>
              <a:buNone/>
              <a:defRPr sz="30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r>
              <a:rPr lang="es-ES" sz="1800" dirty="0">
                <a:solidFill>
                  <a:srgbClr val="008000"/>
                </a:solidFill>
              </a:rPr>
              <a:t>4</a:t>
            </a:r>
            <a:endParaRPr lang="es-CO" sz="1800" dirty="0">
              <a:solidFill>
                <a:srgbClr val="008000"/>
              </a:solidFill>
            </a:endParaRPr>
          </a:p>
        </p:txBody>
      </p:sp>
      <p:sp>
        <p:nvSpPr>
          <p:cNvPr id="9" name="Google Shape;186;p4">
            <a:extLst>
              <a:ext uri="{FF2B5EF4-FFF2-40B4-BE49-F238E27FC236}">
                <a16:creationId xmlns:a16="http://schemas.microsoft.com/office/drawing/2014/main" id="{C253F758-C006-A537-19CB-3C0BE2262FD4}"/>
              </a:ext>
            </a:extLst>
          </p:cNvPr>
          <p:cNvSpPr txBox="1">
            <a:spLocks/>
          </p:cNvSpPr>
          <p:nvPr/>
        </p:nvSpPr>
        <p:spPr>
          <a:xfrm>
            <a:off x="1937006" y="269119"/>
            <a:ext cx="4888302" cy="41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iga"/>
              <a:buNone/>
              <a:defRPr sz="24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"/>
              <a:buNone/>
              <a:defRPr sz="24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pPr algn="ctr">
              <a:buSzPts val="3600"/>
            </a:pPr>
            <a:r>
              <a:rPr lang="es-ES" sz="1600" b="1" dirty="0">
                <a:solidFill>
                  <a:srgbClr val="008000"/>
                </a:solidFill>
                <a:latin typeface="Raleway" pitchFamily="2" charset="77"/>
              </a:rPr>
              <a:t>Importancia de la política</a:t>
            </a:r>
            <a:endParaRPr lang="es-CO" sz="1600" b="1" dirty="0">
              <a:solidFill>
                <a:srgbClr val="008000"/>
              </a:solidFill>
              <a:latin typeface="Raleway" pitchFamily="2" charset="77"/>
            </a:endParaRPr>
          </a:p>
        </p:txBody>
      </p:sp>
      <p:pic>
        <p:nvPicPr>
          <p:cNvPr id="3" name="Google Shape;272;p8">
            <a:extLst>
              <a:ext uri="{FF2B5EF4-FFF2-40B4-BE49-F238E27FC236}">
                <a16:creationId xmlns:a16="http://schemas.microsoft.com/office/drawing/2014/main" id="{1E8EEDA5-4519-CA8B-498D-2CD6389361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9482" r="7033"/>
          <a:stretch/>
        </p:blipFill>
        <p:spPr>
          <a:xfrm>
            <a:off x="-9371" y="58992"/>
            <a:ext cx="2003629" cy="52146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o 2">
            <a:extLst>
              <a:ext uri="{FF2B5EF4-FFF2-40B4-BE49-F238E27FC236}">
                <a16:creationId xmlns:a16="http://schemas.microsoft.com/office/drawing/2014/main" id="{FC3081E5-A0A8-EF24-3A1C-B7684927DFEA}"/>
              </a:ext>
            </a:extLst>
          </p:cNvPr>
          <p:cNvGrpSpPr/>
          <p:nvPr/>
        </p:nvGrpSpPr>
        <p:grpSpPr>
          <a:xfrm>
            <a:off x="2543066" y="4138487"/>
            <a:ext cx="5606192" cy="902032"/>
            <a:chOff x="2358539" y="5649788"/>
            <a:chExt cx="7474922" cy="1202709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F3C9BD1C-A203-AF37-4E0E-EA9385064B99}"/>
                </a:ext>
              </a:extLst>
            </p:cNvPr>
            <p:cNvGrpSpPr/>
            <p:nvPr/>
          </p:nvGrpSpPr>
          <p:grpSpPr>
            <a:xfrm>
              <a:off x="2358539" y="5969134"/>
              <a:ext cx="7474922" cy="558771"/>
              <a:chOff x="602891" y="5737271"/>
              <a:chExt cx="7474922" cy="558771"/>
            </a:xfrm>
          </p:grpSpPr>
          <p:pic>
            <p:nvPicPr>
              <p:cNvPr id="10" name="Google Shape;99;p14">
                <a:extLst>
                  <a:ext uri="{FF2B5EF4-FFF2-40B4-BE49-F238E27FC236}">
                    <a16:creationId xmlns:a16="http://schemas.microsoft.com/office/drawing/2014/main" id="{EF986448-810C-B6C3-8B53-9E2289C919C4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0590" y="5737271"/>
                <a:ext cx="2687223" cy="5580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Imagen 8">
                <a:extLst>
                  <a:ext uri="{FF2B5EF4-FFF2-40B4-BE49-F238E27FC236}">
                    <a16:creationId xmlns:a16="http://schemas.microsoft.com/office/drawing/2014/main" id="{442C2E73-6ADF-FFD1-CDB4-A219E1ADD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891" y="5754850"/>
                <a:ext cx="2183659" cy="541192"/>
              </a:xfrm>
              <a:prstGeom prst="rect">
                <a:avLst/>
              </a:prstGeom>
            </p:spPr>
          </p:pic>
        </p:grpSp>
        <p:pic>
          <p:nvPicPr>
            <p:cNvPr id="7" name="Imagen 10">
              <a:extLst>
                <a:ext uri="{FF2B5EF4-FFF2-40B4-BE49-F238E27FC236}">
                  <a16:creationId xmlns:a16="http://schemas.microsoft.com/office/drawing/2014/main" id="{A4B05BA5-A920-A29E-35A5-C1003854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75" y="5649788"/>
              <a:ext cx="1924104" cy="1202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78668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" name="Google Shape;115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9032" y="3891550"/>
            <a:ext cx="2389336" cy="494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1606" y="2626715"/>
            <a:ext cx="5539516" cy="1090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82;p9">
            <a:extLst>
              <a:ext uri="{FF2B5EF4-FFF2-40B4-BE49-F238E27FC236}">
                <a16:creationId xmlns:a16="http://schemas.microsoft.com/office/drawing/2014/main" id="{02A2BDEA-640C-5484-763A-504497EF3E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49871" y="3716807"/>
            <a:ext cx="1622129" cy="10139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65BCA73-D5AE-64C9-B9E7-751F10EF0985}"/>
              </a:ext>
            </a:extLst>
          </p:cNvPr>
          <p:cNvSpPr txBox="1"/>
          <p:nvPr/>
        </p:nvSpPr>
        <p:spPr>
          <a:xfrm>
            <a:off x="1901914" y="1612763"/>
            <a:ext cx="4954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>
                <a:solidFill>
                  <a:schemeClr val="bg1"/>
                </a:solidFill>
                <a:latin typeface="Raleway" pitchFamily="2" charset="0"/>
              </a:rPr>
              <a:t>GRACIAS</a:t>
            </a:r>
            <a:endParaRPr lang="es-CO" sz="7200" b="1" dirty="0">
              <a:solidFill>
                <a:schemeClr val="bg1"/>
              </a:solidFill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710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2499361" y="3383272"/>
            <a:ext cx="6232239" cy="1287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>
              <a:buClr>
                <a:srgbClr val="385623"/>
              </a:buClr>
              <a:buSzPts val="3600"/>
            </a:pPr>
            <a:r>
              <a:rPr lang="es-ES" sz="2100" b="1">
                <a:solidFill>
                  <a:srgbClr val="385623"/>
                </a:solidFill>
              </a:rPr>
              <a:t>Ajuste y actualización </a:t>
            </a:r>
            <a:endParaRPr sz="2100" b="1">
              <a:solidFill>
                <a:srgbClr val="385623"/>
              </a:solidFill>
            </a:endParaRPr>
          </a:p>
          <a:p>
            <a:pPr algn="r">
              <a:buClr>
                <a:srgbClr val="385623"/>
              </a:buClr>
              <a:buSzPts val="3600"/>
            </a:pPr>
            <a:r>
              <a:rPr lang="es-ES" sz="2100" b="1">
                <a:solidFill>
                  <a:srgbClr val="385623"/>
                </a:solidFill>
              </a:rPr>
              <a:t>Plan Distrital </a:t>
            </a:r>
            <a:r>
              <a:rPr lang="es-ES" sz="2100" b="1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para la </a:t>
            </a:r>
            <a:r>
              <a:rPr lang="es-ES" sz="2100" b="1">
                <a:solidFill>
                  <a:srgbClr val="385623"/>
                </a:solidFill>
              </a:rPr>
              <a:t>Gestión de Riesgos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/>
          <p:nvPr/>
        </p:nvSpPr>
        <p:spPr>
          <a:xfrm>
            <a:off x="6972300" y="304792"/>
            <a:ext cx="1919320" cy="632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>
              <a:buClr>
                <a:srgbClr val="385623"/>
              </a:buClr>
              <a:buSzPts val="3600"/>
            </a:pPr>
            <a:r>
              <a:rPr lang="es-ES" sz="3600" b="1">
                <a:solidFill>
                  <a:srgbClr val="385623"/>
                </a:solidFill>
              </a:rPr>
              <a:t>2023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60253" y="61179"/>
            <a:ext cx="3300167" cy="369449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B51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-181519" y="40761"/>
            <a:ext cx="3796650" cy="3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rgbClr val="548135"/>
              </a:buClr>
              <a:buSzPts val="2800"/>
            </a:pPr>
            <a:r>
              <a:rPr lang="es-ES" sz="21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Modelos de planificación</a:t>
            </a:r>
            <a:endParaRPr sz="2100" b="1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632906" y="700631"/>
            <a:ext cx="1495125" cy="34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chemeClr val="lt1"/>
              </a:buClr>
              <a:buSzPts val="1800"/>
            </a:pPr>
            <a:r>
              <a:rPr lang="es-ES"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vigente</a:t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" name="Google Shape;97;p14"/>
          <p:cNvGrpSpPr/>
          <p:nvPr/>
        </p:nvGrpSpPr>
        <p:grpSpPr>
          <a:xfrm>
            <a:off x="709481" y="496793"/>
            <a:ext cx="7668450" cy="1011365"/>
            <a:chOff x="975175" y="1350525"/>
            <a:chExt cx="10224600" cy="1436700"/>
          </a:xfrm>
        </p:grpSpPr>
        <p:sp>
          <p:nvSpPr>
            <p:cNvPr id="98" name="Google Shape;98;p14"/>
            <p:cNvSpPr/>
            <p:nvPr/>
          </p:nvSpPr>
          <p:spPr>
            <a:xfrm>
              <a:off x="975175" y="1350525"/>
              <a:ext cx="10224600" cy="1436700"/>
            </a:xfrm>
            <a:prstGeom prst="rect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4"/>
            <p:cNvSpPr txBox="1"/>
            <p:nvPr/>
          </p:nvSpPr>
          <p:spPr>
            <a:xfrm>
              <a:off x="1145475" y="1655325"/>
              <a:ext cx="1753500" cy="491833"/>
            </a:xfrm>
            <a:prstGeom prst="rect">
              <a:avLst/>
            </a:prstGeom>
            <a:solidFill>
              <a:srgbClr val="660000"/>
            </a:solidFill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>
                <a:buClr>
                  <a:srgbClr val="FFFFFF"/>
                </a:buClr>
                <a:buSzPts val="1800"/>
              </a:pPr>
              <a:r>
                <a:rPr lang="es-ES" sz="1350" b="1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Enfoques(9)</a:t>
              </a:r>
              <a:endParaRPr sz="135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00" name="Google Shape;100;p14"/>
            <p:cNvSpPr txBox="1"/>
            <p:nvPr/>
          </p:nvSpPr>
          <p:spPr>
            <a:xfrm>
              <a:off x="3263350" y="1655325"/>
              <a:ext cx="1753500" cy="491833"/>
            </a:xfrm>
            <a:prstGeom prst="rect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>
                <a:buClr>
                  <a:srgbClr val="FFFFFF"/>
                </a:buClr>
                <a:buSzPts val="1800"/>
              </a:pPr>
              <a:r>
                <a:rPr lang="es-ES" sz="1350" b="1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Objetivo General </a:t>
              </a:r>
              <a:endParaRPr sz="135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01" name="Google Shape;101;p14"/>
            <p:cNvSpPr txBox="1"/>
            <p:nvPr/>
          </p:nvSpPr>
          <p:spPr>
            <a:xfrm>
              <a:off x="5381226" y="1655325"/>
              <a:ext cx="1753500" cy="491833"/>
            </a:xfrm>
            <a:prstGeom prst="rect">
              <a:avLst/>
            </a:prstGeom>
            <a:solidFill>
              <a:srgbClr val="F4CCCC"/>
            </a:solidFill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>
                <a:buClr>
                  <a:schemeClr val="dk1"/>
                </a:buClr>
                <a:buSzPts val="1800"/>
              </a:pPr>
              <a:r>
                <a:rPr lang="es-ES" sz="1350" b="1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Programa(40)</a:t>
              </a:r>
              <a:endParaRPr sz="135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02" name="Google Shape;102;p14"/>
            <p:cNvSpPr txBox="1"/>
            <p:nvPr/>
          </p:nvSpPr>
          <p:spPr>
            <a:xfrm>
              <a:off x="7637375" y="2265850"/>
              <a:ext cx="3392100" cy="491833"/>
            </a:xfrm>
            <a:prstGeom prst="rect">
              <a:avLst/>
            </a:prstGeom>
            <a:solidFill>
              <a:srgbClr val="FCE5CD"/>
            </a:solidFill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>
                <a:buClr>
                  <a:schemeClr val="dk1"/>
                </a:buClr>
                <a:buSzPts val="1800"/>
              </a:pPr>
              <a:r>
                <a:rPr lang="es-ES" sz="1350" b="1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Metas (108) </a:t>
              </a:r>
              <a:endParaRPr sz="135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03" name="Google Shape;103;p14"/>
            <p:cNvSpPr txBox="1"/>
            <p:nvPr/>
          </p:nvSpPr>
          <p:spPr>
            <a:xfrm>
              <a:off x="7637375" y="1636125"/>
              <a:ext cx="3392100" cy="491833"/>
            </a:xfrm>
            <a:prstGeom prst="rect">
              <a:avLst/>
            </a:prstGeom>
            <a:solidFill>
              <a:srgbClr val="FCE5CD"/>
            </a:solidFill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>
                <a:buClr>
                  <a:schemeClr val="dk1"/>
                </a:buClr>
                <a:buSzPts val="1800"/>
              </a:pPr>
              <a:r>
                <a:rPr lang="es-ES" sz="1350" b="1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Líneas Estratégicas de Acción (227) </a:t>
              </a:r>
              <a:endParaRPr sz="135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04" name="Google Shape;104;p14"/>
            <p:cNvSpPr txBox="1"/>
            <p:nvPr/>
          </p:nvSpPr>
          <p:spPr>
            <a:xfrm>
              <a:off x="3263350" y="2264925"/>
              <a:ext cx="1753500" cy="491833"/>
            </a:xfrm>
            <a:prstGeom prst="rect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>
                <a:buClr>
                  <a:srgbClr val="FFFFFF"/>
                </a:buClr>
                <a:buSzPts val="1800"/>
              </a:pPr>
              <a:r>
                <a:rPr lang="es-ES" sz="1350" b="1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Objetivos (9)</a:t>
              </a:r>
              <a:endParaRPr sz="135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grpSp>
        <p:nvGrpSpPr>
          <p:cNvPr id="105" name="Google Shape;105;p14"/>
          <p:cNvGrpSpPr/>
          <p:nvPr/>
        </p:nvGrpSpPr>
        <p:grpSpPr>
          <a:xfrm>
            <a:off x="712369" y="1805111"/>
            <a:ext cx="7710975" cy="1011417"/>
            <a:chOff x="918325" y="2913100"/>
            <a:chExt cx="10281300" cy="1809900"/>
          </a:xfrm>
        </p:grpSpPr>
        <p:sp>
          <p:nvSpPr>
            <p:cNvPr id="106" name="Google Shape;106;p14"/>
            <p:cNvSpPr/>
            <p:nvPr/>
          </p:nvSpPr>
          <p:spPr>
            <a:xfrm>
              <a:off x="918325" y="2913100"/>
              <a:ext cx="10281300" cy="1809900"/>
            </a:xfrm>
            <a:prstGeom prst="rect">
              <a:avLst/>
            </a:prstGeom>
            <a:solidFill>
              <a:srgbClr val="07376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4"/>
            <p:cNvSpPr txBox="1"/>
            <p:nvPr/>
          </p:nvSpPr>
          <p:spPr>
            <a:xfrm>
              <a:off x="1517100" y="3634256"/>
              <a:ext cx="1686300" cy="619561"/>
            </a:xfrm>
            <a:prstGeom prst="rect">
              <a:avLst/>
            </a:prstGeom>
            <a:solidFill>
              <a:srgbClr val="1C4587"/>
            </a:solidFill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>
                <a:buClr>
                  <a:srgbClr val="FFFFFF"/>
                </a:buClr>
                <a:buSzPts val="1800"/>
              </a:pPr>
              <a:r>
                <a:rPr lang="es-ES" sz="1350" b="1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Componente (4)</a:t>
              </a:r>
              <a:endParaRPr sz="135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08" name="Google Shape;108;p14"/>
            <p:cNvSpPr txBox="1"/>
            <p:nvPr/>
          </p:nvSpPr>
          <p:spPr>
            <a:xfrm>
              <a:off x="3425324" y="3634251"/>
              <a:ext cx="1579800" cy="619561"/>
            </a:xfrm>
            <a:prstGeom prst="rect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>
                <a:buClr>
                  <a:srgbClr val="FFFFFF"/>
                </a:buClr>
                <a:buSzPts val="1800"/>
              </a:pPr>
              <a:r>
                <a:rPr lang="es-ES" sz="1350" b="1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Objetivo (8)</a:t>
              </a:r>
              <a:endParaRPr sz="135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09" name="Google Shape;109;p14"/>
            <p:cNvSpPr txBox="1"/>
            <p:nvPr/>
          </p:nvSpPr>
          <p:spPr>
            <a:xfrm>
              <a:off x="5333537" y="3634251"/>
              <a:ext cx="1579800" cy="619561"/>
            </a:xfrm>
            <a:prstGeom prst="rect">
              <a:avLst/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>
                <a:buClr>
                  <a:srgbClr val="FFFFFF"/>
                </a:buClr>
                <a:buSzPts val="1800"/>
              </a:pPr>
              <a:r>
                <a:rPr lang="es-ES" sz="1350" b="1">
                  <a:solidFill>
                    <a:srgbClr val="FFFFFF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Programa(33)</a:t>
              </a:r>
              <a:endParaRPr sz="135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10" name="Google Shape;110;p14"/>
            <p:cNvSpPr txBox="1"/>
            <p:nvPr/>
          </p:nvSpPr>
          <p:spPr>
            <a:xfrm>
              <a:off x="7335676" y="3997026"/>
              <a:ext cx="3659400" cy="619561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>
                <a:buClr>
                  <a:schemeClr val="dk1"/>
                </a:buClr>
                <a:buSzPts val="1800"/>
              </a:pPr>
              <a:r>
                <a:rPr lang="es-ES" sz="1350" b="1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Metas indicativas (63)</a:t>
              </a:r>
              <a:endParaRPr sz="135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111" name="Google Shape;111;p14"/>
            <p:cNvSpPr txBox="1"/>
            <p:nvPr/>
          </p:nvSpPr>
          <p:spPr>
            <a:xfrm>
              <a:off x="7335676" y="3181902"/>
              <a:ext cx="3659400" cy="619561"/>
            </a:xfrm>
            <a:prstGeom prst="rect">
              <a:avLst/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pPr algn="ctr">
                <a:buClr>
                  <a:schemeClr val="dk1"/>
                </a:buClr>
                <a:buSzPts val="1800"/>
              </a:pPr>
              <a:r>
                <a:rPr lang="es-ES" sz="1350" b="1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Líneas Estratégicas de Acción (169) </a:t>
              </a:r>
              <a:endParaRPr sz="135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sp>
        <p:nvSpPr>
          <p:cNvPr id="112" name="Google Shape;112;p14"/>
          <p:cNvSpPr/>
          <p:nvPr/>
        </p:nvSpPr>
        <p:spPr>
          <a:xfrm>
            <a:off x="632906" y="3257269"/>
            <a:ext cx="7710975" cy="1467919"/>
          </a:xfrm>
          <a:prstGeom prst="rect">
            <a:avLst/>
          </a:prstGeom>
          <a:solidFill>
            <a:srgbClr val="274E1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1059244" y="3326194"/>
            <a:ext cx="1315125" cy="553976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rgbClr val="FFFFFF"/>
              </a:buClr>
              <a:buSzPts val="1800"/>
            </a:pPr>
            <a:r>
              <a:rPr lang="es-ES" sz="135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Objetivos estratégicos(4)</a:t>
            </a:r>
            <a:endParaRPr sz="1350" b="1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2590500" y="3385988"/>
            <a:ext cx="1214100" cy="553976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rgbClr val="FFFFFF"/>
              </a:buClr>
              <a:buSzPts val="1800"/>
            </a:pPr>
            <a:r>
              <a:rPr lang="es-ES" sz="1350" b="1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Líneas estratégicas</a:t>
            </a:r>
            <a:endParaRPr sz="1350" b="1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5" name="Google Shape;115;p14"/>
          <p:cNvSpPr txBox="1"/>
          <p:nvPr/>
        </p:nvSpPr>
        <p:spPr>
          <a:xfrm>
            <a:off x="4020731" y="3489938"/>
            <a:ext cx="1315125" cy="346226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s-ES" sz="135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Proyectos</a:t>
            </a:r>
            <a:endParaRPr sz="135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6" name="Google Shape;116;p14"/>
          <p:cNvSpPr txBox="1"/>
          <p:nvPr/>
        </p:nvSpPr>
        <p:spPr>
          <a:xfrm>
            <a:off x="5763994" y="3326194"/>
            <a:ext cx="2294550" cy="969474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s-ES" sz="135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Ficha de proyecto: objetivo, entidades, indicador (meta, línea base…) avances y presupuesto. </a:t>
            </a:r>
            <a:endParaRPr sz="135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17" name="Google Shape;117;p14"/>
          <p:cNvPicPr preferRelativeResize="0"/>
          <p:nvPr/>
        </p:nvPicPr>
        <p:blipFill rotWithShape="1">
          <a:blip r:embed="rId3">
            <a:alphaModFix/>
          </a:blip>
          <a:srcRect l="24778" t="-11049" r="23118"/>
          <a:stretch/>
        </p:blipFill>
        <p:spPr>
          <a:xfrm rot="-5400000">
            <a:off x="91632" y="755082"/>
            <a:ext cx="699431" cy="494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 rotWithShape="1">
          <a:blip r:embed="rId4">
            <a:alphaModFix/>
          </a:blip>
          <a:srcRect t="14279"/>
          <a:stretch/>
        </p:blipFill>
        <p:spPr>
          <a:xfrm rot="-5400000">
            <a:off x="49009" y="2112135"/>
            <a:ext cx="701138" cy="466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-131994" y="3755062"/>
            <a:ext cx="934538" cy="47778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4"/>
          <p:cNvSpPr txBox="1"/>
          <p:nvPr/>
        </p:nvSpPr>
        <p:spPr>
          <a:xfrm>
            <a:off x="8565188" y="742707"/>
            <a:ext cx="494775" cy="415476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rgbClr val="CC0000"/>
              </a:buClr>
              <a:buSzPts val="1200"/>
            </a:pPr>
            <a:r>
              <a:rPr lang="es-ES" sz="900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2015-</a:t>
            </a:r>
            <a:endParaRPr sz="900" b="1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CC0000"/>
              </a:buClr>
              <a:buSzPts val="1200"/>
            </a:pPr>
            <a:r>
              <a:rPr lang="es-ES" sz="900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2050</a:t>
            </a:r>
            <a:endParaRPr sz="900" b="1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4"/>
          <p:cNvSpPr txBox="1"/>
          <p:nvPr/>
        </p:nvSpPr>
        <p:spPr>
          <a:xfrm>
            <a:off x="8565188" y="2068257"/>
            <a:ext cx="494775" cy="415476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rgbClr val="3C78D8"/>
              </a:buClr>
              <a:buSzPts val="1200"/>
            </a:pPr>
            <a:r>
              <a:rPr lang="es-ES" sz="9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2018-</a:t>
            </a:r>
            <a:endParaRPr sz="900"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3C78D8"/>
              </a:buClr>
              <a:buSzPts val="1200"/>
            </a:pPr>
            <a:r>
              <a:rPr lang="es-ES" sz="9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2030</a:t>
            </a:r>
            <a:endParaRPr sz="900" b="1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4"/>
          <p:cNvSpPr txBox="1"/>
          <p:nvPr/>
        </p:nvSpPr>
        <p:spPr>
          <a:xfrm>
            <a:off x="8565188" y="3730744"/>
            <a:ext cx="494775" cy="415476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rgbClr val="274E13"/>
              </a:buClr>
              <a:buSzPts val="1200"/>
            </a:pPr>
            <a:r>
              <a:rPr lang="es-ES" sz="900" b="1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2023-</a:t>
            </a:r>
            <a:endParaRPr sz="900" b="1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274E13"/>
              </a:buClr>
              <a:buSzPts val="1200"/>
            </a:pPr>
            <a:r>
              <a:rPr lang="es-ES" sz="900" b="1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2050</a:t>
            </a:r>
            <a:endParaRPr sz="900" b="1">
              <a:solidFill>
                <a:srgbClr val="274E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4"/>
          <p:cNvSpPr txBox="1"/>
          <p:nvPr/>
        </p:nvSpPr>
        <p:spPr>
          <a:xfrm>
            <a:off x="979706" y="3940162"/>
            <a:ext cx="1495125" cy="78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SzPts val="1400"/>
            </a:pPr>
            <a:r>
              <a:rPr lang="es-ES" sz="10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O1 Conocimiento </a:t>
            </a:r>
            <a:endParaRPr sz="105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s-ES" sz="10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O2  Reducción </a:t>
            </a:r>
            <a:endParaRPr sz="105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s-ES" sz="10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O3 Manejo </a:t>
            </a:r>
            <a:endParaRPr sz="105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400"/>
            </a:pPr>
            <a:r>
              <a:rPr lang="es-ES" sz="10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O4 Gobernanza </a:t>
            </a:r>
            <a:endParaRPr sz="105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 txBox="1"/>
          <p:nvPr/>
        </p:nvSpPr>
        <p:spPr>
          <a:xfrm>
            <a:off x="2305985" y="137944"/>
            <a:ext cx="2618775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548135"/>
              </a:buClr>
              <a:buSzPts val="2000"/>
            </a:pPr>
            <a:r>
              <a:rPr lang="es-ES" sz="15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INSTRUMENTOS </a:t>
            </a:r>
            <a:endParaRPr sz="1500" b="1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5"/>
          <p:cNvSpPr/>
          <p:nvPr/>
        </p:nvSpPr>
        <p:spPr>
          <a:xfrm rot="-5400000">
            <a:off x="5580443" y="2521144"/>
            <a:ext cx="3241125" cy="403200"/>
          </a:xfrm>
          <a:prstGeom prst="roundRect">
            <a:avLst>
              <a:gd name="adj" fmla="val 16667"/>
            </a:avLst>
          </a:prstGeom>
          <a:solidFill>
            <a:srgbClr val="085631"/>
          </a:solidFill>
          <a:ln w="9525" cap="flat" cmpd="sng">
            <a:solidFill>
              <a:srgbClr val="0856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s-ES"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PDGRD</a:t>
            </a:r>
            <a:endParaRPr sz="112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Google Shape;130;p15"/>
          <p:cNvSpPr/>
          <p:nvPr/>
        </p:nvSpPr>
        <p:spPr>
          <a:xfrm>
            <a:off x="5325694" y="3137775"/>
            <a:ext cx="1503900" cy="926100"/>
          </a:xfrm>
          <a:prstGeom prst="roundRect">
            <a:avLst>
              <a:gd name="adj" fmla="val 16667"/>
            </a:avLst>
          </a:prstGeom>
          <a:solidFill>
            <a:srgbClr val="0B7743"/>
          </a:solidFill>
          <a:ln w="9525" cap="flat" cmpd="sng">
            <a:solidFill>
              <a:srgbClr val="0B7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s-ES"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EJECUCIÓN COMPONENTES Y LÍNEAS ESTRATÉGICAS</a:t>
            </a:r>
            <a:endParaRPr sz="112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15"/>
          <p:cNvSpPr/>
          <p:nvPr/>
        </p:nvSpPr>
        <p:spPr>
          <a:xfrm>
            <a:off x="2631781" y="1476122"/>
            <a:ext cx="1967175" cy="452025"/>
          </a:xfrm>
          <a:prstGeom prst="roundRect">
            <a:avLst>
              <a:gd name="adj" fmla="val 16667"/>
            </a:avLst>
          </a:prstGeom>
          <a:solidFill>
            <a:srgbClr val="0B7743"/>
          </a:solidFill>
          <a:ln w="9525" cap="flat" cmpd="sng">
            <a:solidFill>
              <a:srgbClr val="0B7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s-ES"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LEY 1931 DE 2018</a:t>
            </a:r>
            <a:endParaRPr sz="112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" name="Google Shape;132;p15"/>
          <p:cNvSpPr/>
          <p:nvPr/>
        </p:nvSpPr>
        <p:spPr>
          <a:xfrm>
            <a:off x="2634800" y="4341910"/>
            <a:ext cx="1967175" cy="300150"/>
          </a:xfrm>
          <a:prstGeom prst="roundRect">
            <a:avLst>
              <a:gd name="adj" fmla="val 16667"/>
            </a:avLst>
          </a:prstGeom>
          <a:solidFill>
            <a:srgbClr val="0E9453"/>
          </a:solidFill>
          <a:ln w="9525" cap="flat" cmpd="sng">
            <a:solidFill>
              <a:srgbClr val="0E94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s-ES"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POT - DEC.  555 /2021</a:t>
            </a:r>
            <a:endParaRPr sz="112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15"/>
          <p:cNvSpPr/>
          <p:nvPr/>
        </p:nvSpPr>
        <p:spPr>
          <a:xfrm>
            <a:off x="2628781" y="3875194"/>
            <a:ext cx="1967175" cy="396000"/>
          </a:xfrm>
          <a:prstGeom prst="roundRect">
            <a:avLst>
              <a:gd name="adj" fmla="val 16667"/>
            </a:avLst>
          </a:prstGeom>
          <a:solidFill>
            <a:srgbClr val="0E9453"/>
          </a:solidFill>
          <a:ln w="9525" cap="flat" cmpd="sng">
            <a:solidFill>
              <a:srgbClr val="0E94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s-ES"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PAC - 2020-2050</a:t>
            </a:r>
            <a:endParaRPr sz="112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15"/>
          <p:cNvSpPr/>
          <p:nvPr/>
        </p:nvSpPr>
        <p:spPr>
          <a:xfrm>
            <a:off x="2631781" y="2153981"/>
            <a:ext cx="1967175" cy="525375"/>
          </a:xfrm>
          <a:prstGeom prst="roundRect">
            <a:avLst>
              <a:gd name="adj" fmla="val 16667"/>
            </a:avLst>
          </a:prstGeom>
          <a:solidFill>
            <a:srgbClr val="0E9453"/>
          </a:solidFill>
          <a:ln w="9525" cap="flat" cmpd="sng">
            <a:solidFill>
              <a:srgbClr val="0E94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s-ES"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POMCA - Ríos Bogotá, Guayuriba y Sumapaz</a:t>
            </a:r>
            <a:endParaRPr sz="112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15"/>
          <p:cNvSpPr/>
          <p:nvPr/>
        </p:nvSpPr>
        <p:spPr>
          <a:xfrm>
            <a:off x="2631781" y="1016785"/>
            <a:ext cx="1967175" cy="396000"/>
          </a:xfrm>
          <a:prstGeom prst="roundRect">
            <a:avLst>
              <a:gd name="adj" fmla="val 16667"/>
            </a:avLst>
          </a:prstGeom>
          <a:solidFill>
            <a:srgbClr val="0E9453"/>
          </a:solidFill>
          <a:ln w="9525" cap="flat" cmpd="sng">
            <a:solidFill>
              <a:srgbClr val="0E94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s-ES"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PNGRD</a:t>
            </a:r>
            <a:endParaRPr sz="112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Google Shape;136;p15"/>
          <p:cNvSpPr/>
          <p:nvPr/>
        </p:nvSpPr>
        <p:spPr>
          <a:xfrm>
            <a:off x="2631781" y="2757675"/>
            <a:ext cx="1967175" cy="396000"/>
          </a:xfrm>
          <a:prstGeom prst="roundRect">
            <a:avLst>
              <a:gd name="adj" fmla="val 16667"/>
            </a:avLst>
          </a:prstGeom>
          <a:solidFill>
            <a:srgbClr val="0E9453"/>
          </a:solidFill>
          <a:ln w="9525" cap="flat" cmpd="sng">
            <a:solidFill>
              <a:srgbClr val="0E94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s-ES"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PMA - CAR - SDA</a:t>
            </a:r>
            <a:endParaRPr sz="112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7698448" y="2385750"/>
            <a:ext cx="1332450" cy="525375"/>
          </a:xfrm>
          <a:prstGeom prst="roundRect">
            <a:avLst>
              <a:gd name="adj" fmla="val 16667"/>
            </a:avLst>
          </a:prstGeom>
          <a:solidFill>
            <a:srgbClr val="0B7743"/>
          </a:solidFill>
          <a:ln w="9525" cap="flat" cmpd="sng">
            <a:solidFill>
              <a:srgbClr val="0B7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s-ES"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VISIÓN 2050</a:t>
            </a:r>
            <a:endParaRPr sz="112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2631781" y="501431"/>
            <a:ext cx="1967175" cy="452025"/>
          </a:xfrm>
          <a:prstGeom prst="roundRect">
            <a:avLst>
              <a:gd name="adj" fmla="val 16667"/>
            </a:avLst>
          </a:prstGeom>
          <a:solidFill>
            <a:srgbClr val="0B7743"/>
          </a:solidFill>
          <a:ln w="9525" cap="flat" cmpd="sng">
            <a:solidFill>
              <a:srgbClr val="0B7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s-ES"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LEY 1523 DE 2012</a:t>
            </a:r>
            <a:endParaRPr sz="112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2628781" y="3420544"/>
            <a:ext cx="1967175" cy="396000"/>
          </a:xfrm>
          <a:prstGeom prst="roundRect">
            <a:avLst>
              <a:gd name="adj" fmla="val 16667"/>
            </a:avLst>
          </a:prstGeom>
          <a:solidFill>
            <a:srgbClr val="0E9453"/>
          </a:solidFill>
          <a:ln w="9525" cap="flat" cmpd="sng">
            <a:solidFill>
              <a:srgbClr val="0E94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s-ES"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NORMATIVA DISTRITAL EN GR</a:t>
            </a:r>
            <a:endParaRPr sz="975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15"/>
          <p:cNvSpPr/>
          <p:nvPr/>
        </p:nvSpPr>
        <p:spPr>
          <a:xfrm>
            <a:off x="5857631" y="2422425"/>
            <a:ext cx="660150" cy="4520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141" name="Google Shape;141;p15"/>
          <p:cNvSpPr txBox="1"/>
          <p:nvPr/>
        </p:nvSpPr>
        <p:spPr>
          <a:xfrm>
            <a:off x="507844" y="2538019"/>
            <a:ext cx="1744875" cy="36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SzPts val="2000"/>
            </a:pPr>
            <a:r>
              <a:rPr lang="es-ES" sz="15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REGIONALES</a:t>
            </a:r>
            <a:endParaRPr sz="105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628331" y="1106681"/>
            <a:ext cx="1503900" cy="36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SzPts val="2000"/>
            </a:pPr>
            <a:r>
              <a:rPr lang="es-ES" sz="15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NACIONALES</a:t>
            </a:r>
            <a:endParaRPr sz="105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 txBox="1"/>
          <p:nvPr/>
        </p:nvSpPr>
        <p:spPr>
          <a:xfrm>
            <a:off x="255281" y="3816544"/>
            <a:ext cx="2250000" cy="36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SzPts val="2000"/>
            </a:pPr>
            <a:r>
              <a:rPr lang="es-ES" sz="15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DISTRITALES</a:t>
            </a:r>
            <a:endParaRPr sz="105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6"/>
          <p:cNvSpPr txBox="1"/>
          <p:nvPr/>
        </p:nvSpPr>
        <p:spPr>
          <a:xfrm>
            <a:off x="1347299" y="0"/>
            <a:ext cx="6449400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SzPts val="2000"/>
            </a:pPr>
            <a:r>
              <a:rPr lang="es-ES" sz="15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CRONOGRAMA PROCESO ACTUALIZACIÓN </a:t>
            </a:r>
            <a:endParaRPr sz="1500" b="1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SzPts val="2000"/>
            </a:pPr>
            <a:r>
              <a:rPr lang="es-ES" sz="15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Plan Distrital para la Gestión de Riesgos</a:t>
            </a:r>
            <a:endParaRPr sz="1500" b="1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SzPts val="2000"/>
            </a:pPr>
            <a:endParaRPr sz="1500" b="1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6"/>
          <p:cNvSpPr/>
          <p:nvPr/>
        </p:nvSpPr>
        <p:spPr>
          <a:xfrm>
            <a:off x="322425" y="939057"/>
            <a:ext cx="1704825" cy="11493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1800"/>
            </a:pPr>
            <a:r>
              <a:rPr lang="es-E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Análisis de Antecedentes</a:t>
            </a:r>
            <a:endParaRPr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000"/>
            </a:pPr>
            <a:endParaRPr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000"/>
            </a:pPr>
            <a:r>
              <a:rPr lang="es-ES" sz="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Contar con documento Marco Normativo</a:t>
            </a:r>
            <a:endParaRPr sz="1050"/>
          </a:p>
          <a:p>
            <a:pPr>
              <a:buSzPts val="1000"/>
            </a:pPr>
            <a:r>
              <a:rPr lang="es-ES" sz="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Documento Antecedentes para alimentar el DTS</a:t>
            </a:r>
            <a:endParaRPr sz="1050"/>
          </a:p>
        </p:txBody>
      </p:sp>
      <p:cxnSp>
        <p:nvCxnSpPr>
          <p:cNvPr id="151" name="Google Shape;151;p16"/>
          <p:cNvCxnSpPr/>
          <p:nvPr/>
        </p:nvCxnSpPr>
        <p:spPr>
          <a:xfrm>
            <a:off x="290816" y="1420151"/>
            <a:ext cx="1704825" cy="0"/>
          </a:xfrm>
          <a:prstGeom prst="straightConnector1">
            <a:avLst/>
          </a:prstGeom>
          <a:noFill/>
          <a:ln w="9525" cap="flat" cmpd="sng">
            <a:solidFill>
              <a:srgbClr val="548135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152" name="Google Shape;152;p16"/>
          <p:cNvGrpSpPr/>
          <p:nvPr/>
        </p:nvGrpSpPr>
        <p:grpSpPr>
          <a:xfrm>
            <a:off x="2274638" y="859576"/>
            <a:ext cx="1710086" cy="1468125"/>
            <a:chOff x="1489756" y="1547139"/>
            <a:chExt cx="2280115" cy="1957500"/>
          </a:xfrm>
        </p:grpSpPr>
        <p:sp>
          <p:nvSpPr>
            <p:cNvPr id="153" name="Google Shape;153;p16"/>
            <p:cNvSpPr/>
            <p:nvPr/>
          </p:nvSpPr>
          <p:spPr>
            <a:xfrm>
              <a:off x="1489756" y="1547139"/>
              <a:ext cx="2273100" cy="1957500"/>
            </a:xfrm>
            <a:prstGeom prst="rect">
              <a:avLst/>
            </a:prstGeom>
            <a:solidFill>
              <a:srgbClr val="C4E0B2"/>
            </a:solidFill>
            <a:ln w="9525" cap="flat" cmpd="sng">
              <a:solidFill>
                <a:srgbClr val="FFD9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SzPts val="1800"/>
              </a:pPr>
              <a:r>
                <a:rPr lang="es-ES"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2. Diagnóstico para la Formulación </a:t>
              </a:r>
              <a:r>
                <a:rPr lang="es-E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PDGRDCC</a:t>
              </a:r>
              <a:endParaRPr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000"/>
              </a:pPr>
              <a:endParaRPr sz="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000"/>
              </a:pPr>
              <a:endParaRPr sz="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000"/>
              </a:pPr>
              <a:r>
                <a:rPr lang="es-ES" sz="7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Desarrollar el diagnóstico de la formulación y ejecución del PDGRDCC </a:t>
              </a:r>
              <a:endParaRPr sz="1050"/>
            </a:p>
            <a:p>
              <a:pPr>
                <a:buSzPts val="1000"/>
              </a:pPr>
              <a:endParaRPr sz="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000"/>
              </a:pPr>
              <a:r>
                <a:rPr lang="es-ES" sz="7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Iniciar la preparación del Documento Técnico de soporte y la exposición de motivos.</a:t>
              </a:r>
              <a:endParaRPr sz="1050"/>
            </a:p>
          </p:txBody>
        </p:sp>
        <p:cxnSp>
          <p:nvCxnSpPr>
            <p:cNvPr id="154" name="Google Shape;154;p16"/>
            <p:cNvCxnSpPr/>
            <p:nvPr/>
          </p:nvCxnSpPr>
          <p:spPr>
            <a:xfrm>
              <a:off x="1496771" y="2184456"/>
              <a:ext cx="2273100" cy="0"/>
            </a:xfrm>
            <a:prstGeom prst="straightConnector1">
              <a:avLst/>
            </a:prstGeom>
            <a:noFill/>
            <a:ln w="9525" cap="flat" cmpd="sng">
              <a:solidFill>
                <a:srgbClr val="548135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grpSp>
        <p:nvGrpSpPr>
          <p:cNvPr id="155" name="Google Shape;155;p16"/>
          <p:cNvGrpSpPr/>
          <p:nvPr/>
        </p:nvGrpSpPr>
        <p:grpSpPr>
          <a:xfrm>
            <a:off x="4102067" y="625262"/>
            <a:ext cx="2631986" cy="1881177"/>
            <a:chOff x="1403413" y="1325613"/>
            <a:chExt cx="2898822" cy="2480700"/>
          </a:xfrm>
        </p:grpSpPr>
        <p:sp>
          <p:nvSpPr>
            <p:cNvPr id="156" name="Google Shape;156;p16"/>
            <p:cNvSpPr/>
            <p:nvPr/>
          </p:nvSpPr>
          <p:spPr>
            <a:xfrm>
              <a:off x="1449835" y="1325613"/>
              <a:ext cx="2852400" cy="2480700"/>
            </a:xfrm>
            <a:prstGeom prst="rect">
              <a:avLst/>
            </a:prstGeom>
            <a:solidFill>
              <a:srgbClr val="F4B081"/>
            </a:solidFill>
            <a:ln w="9525" cap="flat" cmpd="sng">
              <a:solidFill>
                <a:srgbClr val="FFD9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SzPts val="1800"/>
              </a:pPr>
              <a:r>
                <a:rPr lang="es-ES"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3. Formulación del Plan: Ajuste y actualización (IDIGER)</a:t>
              </a:r>
              <a:endParaRPr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100"/>
              </a:pPr>
              <a:endParaRPr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100"/>
              </a:pPr>
              <a:r>
                <a:rPr lang="es-ES" sz="8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3.1. Revisión de los documentos enviados, comentarios y propuestas de ajustes  por parte del equipo de la actualización del Plan.</a:t>
              </a:r>
              <a:endParaRPr sz="1050"/>
            </a:p>
            <a:p>
              <a:pPr>
                <a:buSzPts val="1100"/>
              </a:pPr>
              <a:r>
                <a:rPr lang="es-ES" sz="8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3.2. Mesas de trabajo internas con las subdirecciones para ajuste y articulación de objetivos. (marzo - mayo).</a:t>
              </a:r>
              <a:endParaRPr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100"/>
              </a:pPr>
              <a:r>
                <a:rPr lang="es-ES" sz="8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3.3. Consolidación del documento y análisis de la información por parte del equipo del Plan(febrero-mayo) 2023).</a:t>
              </a:r>
              <a:endParaRPr sz="1050"/>
            </a:p>
            <a:p>
              <a:pPr>
                <a:buSzPts val="1100"/>
              </a:pPr>
              <a:endParaRPr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7" name="Google Shape;157;p16"/>
            <p:cNvCxnSpPr/>
            <p:nvPr/>
          </p:nvCxnSpPr>
          <p:spPr>
            <a:xfrm>
              <a:off x="1403413" y="1997562"/>
              <a:ext cx="2273100" cy="0"/>
            </a:xfrm>
            <a:prstGeom prst="straightConnector1">
              <a:avLst/>
            </a:prstGeom>
            <a:noFill/>
            <a:ln w="9525" cap="flat" cmpd="sng">
              <a:solidFill>
                <a:srgbClr val="548135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grpSp>
        <p:nvGrpSpPr>
          <p:cNvPr id="158" name="Google Shape;158;p16"/>
          <p:cNvGrpSpPr/>
          <p:nvPr/>
        </p:nvGrpSpPr>
        <p:grpSpPr>
          <a:xfrm>
            <a:off x="7027316" y="2926883"/>
            <a:ext cx="1718096" cy="1754250"/>
            <a:chOff x="1821501" y="4814674"/>
            <a:chExt cx="2290794" cy="1988100"/>
          </a:xfrm>
        </p:grpSpPr>
        <p:sp>
          <p:nvSpPr>
            <p:cNvPr id="159" name="Google Shape;159;p16"/>
            <p:cNvSpPr/>
            <p:nvPr/>
          </p:nvSpPr>
          <p:spPr>
            <a:xfrm>
              <a:off x="1839195" y="4814674"/>
              <a:ext cx="2273100" cy="1988100"/>
            </a:xfrm>
            <a:prstGeom prst="rect">
              <a:avLst/>
            </a:prstGeom>
            <a:solidFill>
              <a:srgbClr val="9CC2E5"/>
            </a:solidFill>
            <a:ln w="9525" cap="flat" cmpd="sng">
              <a:solidFill>
                <a:srgbClr val="FFD9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SzPts val="1800"/>
              </a:pPr>
              <a:r>
                <a:rPr lang="es-ES"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5. Discusión y concertación</a:t>
              </a:r>
              <a:endParaRPr sz="1050"/>
            </a:p>
            <a:p>
              <a:pPr>
                <a:buSzPts val="1100"/>
              </a:pPr>
              <a:endParaRPr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100"/>
              </a:pPr>
              <a:r>
                <a:rPr lang="es-ES" sz="8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Realizar discusión y concertación en las instancias respectivas:</a:t>
              </a:r>
              <a:endParaRPr sz="1050"/>
            </a:p>
            <a:p>
              <a:pPr>
                <a:buSzPts val="1100"/>
              </a:pPr>
              <a:r>
                <a:rPr lang="es-ES" sz="8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Comisión  intersectorial GR-CC (presentación de documentos)</a:t>
              </a:r>
              <a:endParaRPr sz="1050"/>
            </a:p>
            <a:p>
              <a:pPr>
                <a:buSzPts val="1100"/>
              </a:pPr>
              <a:r>
                <a:rPr lang="es-ES" sz="8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Consejo Distrital para la GR-CC (proyección de acuerdo)</a:t>
              </a:r>
              <a:endParaRPr sz="1050"/>
            </a:p>
            <a:p>
              <a:pPr>
                <a:buSzPts val="1100"/>
              </a:pPr>
              <a:r>
                <a:rPr lang="es-ES" sz="8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Consejo consultivo GR- CC</a:t>
              </a:r>
              <a:endParaRPr sz="1050"/>
            </a:p>
            <a:p>
              <a:pPr>
                <a:buSzPts val="1100"/>
              </a:pPr>
              <a:endParaRPr sz="8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100"/>
              </a:pPr>
              <a:r>
                <a:rPr lang="es-ES" sz="825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Junio 2023</a:t>
              </a:r>
              <a:endParaRPr sz="1050"/>
            </a:p>
          </p:txBody>
        </p:sp>
        <p:cxnSp>
          <p:nvCxnSpPr>
            <p:cNvPr id="160" name="Google Shape;160;p16"/>
            <p:cNvCxnSpPr/>
            <p:nvPr/>
          </p:nvCxnSpPr>
          <p:spPr>
            <a:xfrm>
              <a:off x="1821501" y="5425102"/>
              <a:ext cx="2273100" cy="0"/>
            </a:xfrm>
            <a:prstGeom prst="straightConnector1">
              <a:avLst/>
            </a:prstGeom>
            <a:noFill/>
            <a:ln w="9525" cap="flat" cmpd="sng">
              <a:solidFill>
                <a:srgbClr val="548135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grpSp>
        <p:nvGrpSpPr>
          <p:cNvPr id="161" name="Google Shape;161;p16"/>
          <p:cNvGrpSpPr/>
          <p:nvPr/>
        </p:nvGrpSpPr>
        <p:grpSpPr>
          <a:xfrm>
            <a:off x="4515567" y="2766398"/>
            <a:ext cx="1821733" cy="1615725"/>
            <a:chOff x="3111782" y="1447274"/>
            <a:chExt cx="2289544" cy="2154300"/>
          </a:xfrm>
        </p:grpSpPr>
        <p:sp>
          <p:nvSpPr>
            <p:cNvPr id="162" name="Google Shape;162;p16"/>
            <p:cNvSpPr/>
            <p:nvPr/>
          </p:nvSpPr>
          <p:spPr>
            <a:xfrm>
              <a:off x="3128226" y="1447274"/>
              <a:ext cx="2273100" cy="2154300"/>
            </a:xfrm>
            <a:prstGeom prst="rect">
              <a:avLst/>
            </a:prstGeom>
            <a:solidFill>
              <a:srgbClr val="9CC2E5"/>
            </a:solidFill>
            <a:ln w="9525" cap="flat" cmpd="sng">
              <a:solidFill>
                <a:srgbClr val="FFD9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SzPts val="1800"/>
              </a:pPr>
              <a:r>
                <a:rPr lang="es-ES"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6. Conceptos de instancias</a:t>
              </a:r>
              <a:endParaRPr sz="1050"/>
            </a:p>
            <a:p>
              <a:pPr>
                <a:buSzPts val="1100"/>
              </a:pPr>
              <a:endParaRPr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100"/>
              </a:pPr>
              <a:r>
                <a:rPr lang="es-ES" sz="8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Emitir concepto previo para la aprobación de la Comisión  intersectorial GR-CC</a:t>
              </a:r>
              <a:endParaRPr sz="1050"/>
            </a:p>
            <a:p>
              <a:pPr>
                <a:buSzPts val="1100"/>
              </a:pPr>
              <a:endParaRPr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100"/>
              </a:pPr>
              <a:r>
                <a:rPr lang="es-ES" sz="8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Emitir concepto previo para la aprobación de la Consejo Consultivo Distrital de GR-CC</a:t>
              </a:r>
              <a:endParaRPr sz="1050"/>
            </a:p>
            <a:p>
              <a:pPr>
                <a:buSzPts val="1000"/>
              </a:pPr>
              <a:endParaRPr sz="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3" name="Google Shape;163;p16"/>
            <p:cNvCxnSpPr/>
            <p:nvPr/>
          </p:nvCxnSpPr>
          <p:spPr>
            <a:xfrm>
              <a:off x="3111782" y="2148289"/>
              <a:ext cx="2273100" cy="0"/>
            </a:xfrm>
            <a:prstGeom prst="straightConnector1">
              <a:avLst/>
            </a:prstGeom>
            <a:noFill/>
            <a:ln w="9525" cap="flat" cmpd="sng">
              <a:solidFill>
                <a:srgbClr val="548135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grpSp>
        <p:nvGrpSpPr>
          <p:cNvPr id="164" name="Google Shape;164;p16"/>
          <p:cNvGrpSpPr/>
          <p:nvPr/>
        </p:nvGrpSpPr>
        <p:grpSpPr>
          <a:xfrm>
            <a:off x="484190" y="2632026"/>
            <a:ext cx="1704825" cy="1742850"/>
            <a:chOff x="3039957" y="870036"/>
            <a:chExt cx="2273100" cy="2323800"/>
          </a:xfrm>
        </p:grpSpPr>
        <p:sp>
          <p:nvSpPr>
            <p:cNvPr id="165" name="Google Shape;165;p16"/>
            <p:cNvSpPr/>
            <p:nvPr/>
          </p:nvSpPr>
          <p:spPr>
            <a:xfrm>
              <a:off x="3039957" y="870036"/>
              <a:ext cx="2273100" cy="2323800"/>
            </a:xfrm>
            <a:prstGeom prst="rect">
              <a:avLst/>
            </a:prstGeom>
            <a:solidFill>
              <a:srgbClr val="9CC2E5"/>
            </a:solidFill>
            <a:ln w="9525" cap="flat" cmpd="sng">
              <a:solidFill>
                <a:srgbClr val="FFD9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SzPts val="1800"/>
              </a:pPr>
              <a:r>
                <a:rPr lang="es-ES"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8. Trámite del Decreto Distrital</a:t>
              </a:r>
              <a:endParaRPr sz="1050"/>
            </a:p>
            <a:p>
              <a:pPr>
                <a:buSzPts val="1100"/>
              </a:pPr>
              <a:endParaRPr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100"/>
              </a:pPr>
              <a:endParaRPr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100"/>
              </a:pPr>
              <a:r>
                <a:rPr lang="es-ES" sz="8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 través de la Dirección Legal Ambiental llevar a Secretaria Jurídica la exposición de motivos, DTS y propuesta de articulado.</a:t>
              </a:r>
              <a:endParaRPr sz="1050"/>
            </a:p>
            <a:p>
              <a:pPr>
                <a:buSzPts val="1100"/>
              </a:pPr>
              <a:endParaRPr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100"/>
              </a:pPr>
              <a:r>
                <a:rPr lang="es-ES" sz="8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Firma del Decreto Distrital</a:t>
              </a:r>
              <a:endParaRPr sz="1050"/>
            </a:p>
            <a:p>
              <a:pPr>
                <a:buSzPts val="1100"/>
              </a:pPr>
              <a:endParaRPr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000"/>
              </a:pPr>
              <a:endParaRPr sz="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6" name="Google Shape;166;p16"/>
            <p:cNvCxnSpPr/>
            <p:nvPr/>
          </p:nvCxnSpPr>
          <p:spPr>
            <a:xfrm>
              <a:off x="3039957" y="1567394"/>
              <a:ext cx="2273100" cy="0"/>
            </a:xfrm>
            <a:prstGeom prst="straightConnector1">
              <a:avLst/>
            </a:prstGeom>
            <a:noFill/>
            <a:ln w="9525" cap="flat" cmpd="sng">
              <a:solidFill>
                <a:srgbClr val="548135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grpSp>
        <p:nvGrpSpPr>
          <p:cNvPr id="167" name="Google Shape;167;p16"/>
          <p:cNvGrpSpPr/>
          <p:nvPr/>
        </p:nvGrpSpPr>
        <p:grpSpPr>
          <a:xfrm>
            <a:off x="2444342" y="2782078"/>
            <a:ext cx="1719146" cy="1592816"/>
            <a:chOff x="3039957" y="1490471"/>
            <a:chExt cx="2273100" cy="2093400"/>
          </a:xfrm>
        </p:grpSpPr>
        <p:sp>
          <p:nvSpPr>
            <p:cNvPr id="168" name="Google Shape;168;p16"/>
            <p:cNvSpPr/>
            <p:nvPr/>
          </p:nvSpPr>
          <p:spPr>
            <a:xfrm>
              <a:off x="3039957" y="1490471"/>
              <a:ext cx="2273100" cy="2093400"/>
            </a:xfrm>
            <a:prstGeom prst="rect">
              <a:avLst/>
            </a:prstGeom>
            <a:solidFill>
              <a:srgbClr val="9CC2E5"/>
            </a:solidFill>
            <a:ln w="9525" cap="flat" cmpd="sng">
              <a:solidFill>
                <a:srgbClr val="FFD9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SzPts val="1800"/>
              </a:pPr>
              <a:r>
                <a:rPr lang="es-ES"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7. Aprobación del </a:t>
              </a:r>
              <a:endParaRPr sz="1050"/>
            </a:p>
            <a:p>
              <a:pPr>
                <a:buSzPts val="1800"/>
              </a:pPr>
              <a:r>
                <a:rPr lang="es-ES" sz="13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Plan</a:t>
              </a:r>
              <a:endParaRPr sz="1050"/>
            </a:p>
            <a:p>
              <a:pPr>
                <a:buSzPts val="1100"/>
              </a:pPr>
              <a:endParaRPr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100"/>
              </a:pPr>
              <a:r>
                <a:rPr lang="es-ES" sz="8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Aprobación del Plan distrital</a:t>
              </a:r>
              <a:endParaRPr sz="1050"/>
            </a:p>
            <a:p>
              <a:pPr>
                <a:buSzPts val="1100"/>
              </a:pPr>
              <a:endParaRPr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100"/>
              </a:pPr>
              <a:r>
                <a:rPr lang="es-ES" sz="8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Proyección y firma del acuerdo del Consejo Distrital de GR-CC </a:t>
              </a:r>
              <a:endParaRPr sz="1050"/>
            </a:p>
            <a:p>
              <a:pPr>
                <a:buSzPts val="1100"/>
              </a:pPr>
              <a:r>
                <a:rPr lang="es-ES" sz="825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(proyección de acuerdo)</a:t>
              </a:r>
              <a:endParaRPr sz="1050"/>
            </a:p>
            <a:p>
              <a:pPr>
                <a:buSzPts val="1000"/>
              </a:pPr>
              <a:endParaRPr sz="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000"/>
              </a:pPr>
              <a:endParaRPr sz="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000"/>
              </a:pPr>
              <a:endParaRPr sz="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9" name="Google Shape;169;p16"/>
            <p:cNvCxnSpPr/>
            <p:nvPr/>
          </p:nvCxnSpPr>
          <p:spPr>
            <a:xfrm>
              <a:off x="3039957" y="2148289"/>
              <a:ext cx="2273100" cy="0"/>
            </a:xfrm>
            <a:prstGeom prst="straightConnector1">
              <a:avLst/>
            </a:prstGeom>
            <a:noFill/>
            <a:ln w="9525" cap="flat" cmpd="sng">
              <a:solidFill>
                <a:srgbClr val="548135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170" name="Google Shape;170;p16"/>
          <p:cNvSpPr/>
          <p:nvPr/>
        </p:nvSpPr>
        <p:spPr>
          <a:xfrm>
            <a:off x="2056270" y="1208635"/>
            <a:ext cx="197550" cy="2432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6"/>
          <p:cNvSpPr/>
          <p:nvPr/>
        </p:nvSpPr>
        <p:spPr>
          <a:xfrm>
            <a:off x="3985907" y="1249171"/>
            <a:ext cx="158175" cy="2432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6"/>
          <p:cNvSpPr/>
          <p:nvPr/>
        </p:nvSpPr>
        <p:spPr>
          <a:xfrm flipH="1">
            <a:off x="6472543" y="3446330"/>
            <a:ext cx="255375" cy="2432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6"/>
          <p:cNvSpPr/>
          <p:nvPr/>
        </p:nvSpPr>
        <p:spPr>
          <a:xfrm>
            <a:off x="7751257" y="2580713"/>
            <a:ext cx="270225" cy="28215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6"/>
          <p:cNvSpPr/>
          <p:nvPr/>
        </p:nvSpPr>
        <p:spPr>
          <a:xfrm flipH="1">
            <a:off x="4177049" y="3450025"/>
            <a:ext cx="211050" cy="2432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6"/>
          <p:cNvSpPr/>
          <p:nvPr/>
        </p:nvSpPr>
        <p:spPr>
          <a:xfrm flipH="1">
            <a:off x="2198336" y="3467354"/>
            <a:ext cx="197550" cy="2432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6" name="Google Shape;176;p16"/>
          <p:cNvCxnSpPr/>
          <p:nvPr/>
        </p:nvCxnSpPr>
        <p:spPr>
          <a:xfrm>
            <a:off x="5695956" y="4912115"/>
            <a:ext cx="1392300" cy="0"/>
          </a:xfrm>
          <a:prstGeom prst="straightConnector1">
            <a:avLst/>
          </a:prstGeom>
          <a:solidFill>
            <a:srgbClr val="F4B081"/>
          </a:solidFill>
          <a:ln w="9525" cap="flat" cmpd="sng">
            <a:solidFill>
              <a:srgbClr val="548135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77" name="Google Shape;177;p16"/>
          <p:cNvSpPr txBox="1"/>
          <p:nvPr/>
        </p:nvSpPr>
        <p:spPr>
          <a:xfrm>
            <a:off x="39869" y="4571197"/>
            <a:ext cx="1704825" cy="219261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1300"/>
            </a:pPr>
            <a:r>
              <a:rPr lang="es-ES" sz="97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Acciones realizadas </a:t>
            </a:r>
            <a:endParaRPr sz="9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6"/>
          <p:cNvSpPr/>
          <p:nvPr/>
        </p:nvSpPr>
        <p:spPr>
          <a:xfrm>
            <a:off x="7003894" y="613838"/>
            <a:ext cx="1946025" cy="1881225"/>
          </a:xfrm>
          <a:prstGeom prst="rect">
            <a:avLst/>
          </a:prstGeom>
          <a:solidFill>
            <a:srgbClr val="F4B081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1800"/>
            </a:pPr>
            <a:r>
              <a:rPr lang="es-E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Formulación del Plan: Ajuste y actualización (SDGR-CC)</a:t>
            </a:r>
            <a:endParaRPr sz="8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100"/>
            </a:pPr>
            <a:endParaRPr sz="8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100"/>
            </a:pPr>
            <a:r>
              <a:rPr lang="es-ES"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Socialización de los documentos, matrices y fichas con las entidades </a:t>
            </a:r>
            <a:endParaRPr sz="8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100"/>
            </a:pPr>
            <a:r>
              <a:rPr lang="es-ES"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Mesas de trabajo de la CIGRCC (3) </a:t>
            </a:r>
            <a:endParaRPr sz="1050"/>
          </a:p>
          <a:p>
            <a:pPr>
              <a:buSzPts val="1100"/>
            </a:pPr>
            <a:r>
              <a:rPr lang="es-ES"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Mesas de trabajo institucionales (56 entidades) </a:t>
            </a:r>
            <a:endParaRPr sz="1050"/>
          </a:p>
          <a:p>
            <a:pPr>
              <a:buSzPts val="1100"/>
            </a:pPr>
            <a:r>
              <a:rPr lang="es-ES" sz="82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Mesas de trabajo por sectores</a:t>
            </a:r>
            <a:endParaRPr sz="1050"/>
          </a:p>
          <a:p>
            <a:pPr>
              <a:buSzPts val="1100"/>
            </a:pPr>
            <a:endParaRPr sz="8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100"/>
            </a:pPr>
            <a:r>
              <a:rPr lang="es-ES" sz="8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Mayo - Junio  2023</a:t>
            </a:r>
            <a:endParaRPr sz="1050"/>
          </a:p>
        </p:txBody>
      </p:sp>
      <p:sp>
        <p:nvSpPr>
          <p:cNvPr id="179" name="Google Shape;179;p16"/>
          <p:cNvSpPr/>
          <p:nvPr/>
        </p:nvSpPr>
        <p:spPr>
          <a:xfrm>
            <a:off x="6789721" y="1352797"/>
            <a:ext cx="158175" cy="2432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6"/>
          <p:cNvSpPr txBox="1"/>
          <p:nvPr/>
        </p:nvSpPr>
        <p:spPr>
          <a:xfrm>
            <a:off x="4096831" y="4542234"/>
            <a:ext cx="2061900" cy="230802"/>
          </a:xfrm>
          <a:prstGeom prst="rect">
            <a:avLst/>
          </a:prstGeom>
          <a:solidFill>
            <a:srgbClr val="9CC2E5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1400"/>
            </a:pPr>
            <a:r>
              <a:rPr lang="es-E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Acciones pendientes 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6"/>
          <p:cNvSpPr txBox="1"/>
          <p:nvPr/>
        </p:nvSpPr>
        <p:spPr>
          <a:xfrm>
            <a:off x="1889852" y="4559119"/>
            <a:ext cx="2061900" cy="219261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1300"/>
            </a:pPr>
            <a:r>
              <a:rPr lang="es-ES" sz="97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Acciones en proceso  </a:t>
            </a:r>
            <a:endParaRPr sz="9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2" name="Google Shape;182;p16"/>
          <p:cNvCxnSpPr/>
          <p:nvPr/>
        </p:nvCxnSpPr>
        <p:spPr>
          <a:xfrm rot="10800000" flipH="1">
            <a:off x="7084386" y="1306306"/>
            <a:ext cx="1362600" cy="2475"/>
          </a:xfrm>
          <a:prstGeom prst="straightConnector1">
            <a:avLst/>
          </a:prstGeom>
          <a:noFill/>
          <a:ln w="9525" cap="flat" cmpd="sng">
            <a:solidFill>
              <a:srgbClr val="548135"/>
            </a:solidFill>
            <a:prstDash val="dash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7"/>
          <p:cNvSpPr txBox="1"/>
          <p:nvPr/>
        </p:nvSpPr>
        <p:spPr>
          <a:xfrm>
            <a:off x="1347299" y="0"/>
            <a:ext cx="6449400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SzPts val="2000"/>
            </a:pPr>
            <a:r>
              <a:rPr lang="es-ES" sz="15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CRONOGRAMA PROCESO ACTUALIZACIÓN </a:t>
            </a:r>
            <a:endParaRPr sz="1500" b="1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SzPts val="2000"/>
            </a:pPr>
            <a:r>
              <a:rPr lang="es-ES" sz="15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Plan Distrital para la Gestión de Riesgos</a:t>
            </a:r>
            <a:endParaRPr sz="1500" b="1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SzPts val="2000"/>
            </a:pPr>
            <a:endParaRPr sz="1500" b="1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9" name="Google Shape;189;p17"/>
          <p:cNvGrpSpPr/>
          <p:nvPr/>
        </p:nvGrpSpPr>
        <p:grpSpPr>
          <a:xfrm>
            <a:off x="350340" y="684861"/>
            <a:ext cx="2547300" cy="1470559"/>
            <a:chOff x="-2328265" y="1473806"/>
            <a:chExt cx="9916497" cy="2480700"/>
          </a:xfrm>
        </p:grpSpPr>
        <p:sp>
          <p:nvSpPr>
            <p:cNvPr id="190" name="Google Shape;190;p17"/>
            <p:cNvSpPr/>
            <p:nvPr/>
          </p:nvSpPr>
          <p:spPr>
            <a:xfrm>
              <a:off x="-2328265" y="1473806"/>
              <a:ext cx="9916200" cy="2480700"/>
            </a:xfrm>
            <a:prstGeom prst="rect">
              <a:avLst/>
            </a:prstGeom>
            <a:solidFill>
              <a:srgbClr val="F4B081"/>
            </a:solidFill>
            <a:ln w="9525" cap="flat" cmpd="sng">
              <a:solidFill>
                <a:srgbClr val="FFD9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SzPts val="2000"/>
              </a:pPr>
              <a:r>
                <a:rPr lang="es-ES" sz="15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3. Formulación del Plan: Ajuste y actualización (IDIGER)</a:t>
              </a:r>
              <a:endParaRPr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600"/>
              </a:pPr>
              <a:r>
                <a:rPr lang="es-E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Documento Técnico de Soporte, matriz de proyectos  y fichas de proyectos.</a:t>
              </a: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800"/>
              </a:pPr>
              <a:endParaRPr sz="1350" b="1"/>
            </a:p>
            <a:p>
              <a:pPr>
                <a:buSzPts val="1800"/>
              </a:pPr>
              <a:r>
                <a:rPr lang="es-ES" sz="1350" b="1"/>
                <a:t>Mayo</a:t>
              </a:r>
              <a:endParaRPr sz="1350" b="1"/>
            </a:p>
            <a:p>
              <a:pPr>
                <a:buSzPts val="1800"/>
              </a:pPr>
              <a:endParaRPr sz="1350"/>
            </a:p>
            <a:p>
              <a:pPr>
                <a:buSzPts val="1800"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1" name="Google Shape;191;p17"/>
            <p:cNvCxnSpPr/>
            <p:nvPr/>
          </p:nvCxnSpPr>
          <p:spPr>
            <a:xfrm>
              <a:off x="5315132" y="2074406"/>
              <a:ext cx="2273100" cy="0"/>
            </a:xfrm>
            <a:prstGeom prst="straightConnector1">
              <a:avLst/>
            </a:prstGeom>
            <a:noFill/>
            <a:ln w="9525" cap="flat" cmpd="sng">
              <a:solidFill>
                <a:srgbClr val="548135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grpSp>
        <p:nvGrpSpPr>
          <p:cNvPr id="192" name="Google Shape;192;p17"/>
          <p:cNvGrpSpPr/>
          <p:nvPr/>
        </p:nvGrpSpPr>
        <p:grpSpPr>
          <a:xfrm>
            <a:off x="6337294" y="684787"/>
            <a:ext cx="2468925" cy="1470581"/>
            <a:chOff x="901480" y="2251301"/>
            <a:chExt cx="3291900" cy="3173801"/>
          </a:xfrm>
        </p:grpSpPr>
        <p:sp>
          <p:nvSpPr>
            <p:cNvPr id="193" name="Google Shape;193;p17"/>
            <p:cNvSpPr/>
            <p:nvPr/>
          </p:nvSpPr>
          <p:spPr>
            <a:xfrm>
              <a:off x="901480" y="2251301"/>
              <a:ext cx="3291900" cy="3173700"/>
            </a:xfrm>
            <a:prstGeom prst="rect">
              <a:avLst/>
            </a:prstGeom>
            <a:solidFill>
              <a:srgbClr val="F4B081"/>
            </a:solidFill>
            <a:ln w="9525" cap="flat" cmpd="sng">
              <a:solidFill>
                <a:srgbClr val="FFD9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>
                <a:buSzPts val="2000"/>
              </a:pPr>
              <a:r>
                <a:rPr lang="es-ES" sz="15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5. Discusión y concertación</a:t>
              </a:r>
              <a:endParaRPr sz="1500" b="1"/>
            </a:p>
            <a:p>
              <a:pPr>
                <a:buSzPts val="1600"/>
              </a:pPr>
              <a:r>
                <a:rPr lang="es-E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Realizar discusión y concertación en las instancias respectivas</a:t>
              </a:r>
              <a:endParaRPr sz="1200"/>
            </a:p>
            <a:p>
              <a:pPr>
                <a:buSzPts val="1700"/>
              </a:pPr>
              <a:endParaRPr sz="1275"/>
            </a:p>
            <a:p>
              <a:pPr>
                <a:buSzPts val="1900"/>
              </a:pPr>
              <a:r>
                <a:rPr lang="es-ES" sz="1425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Mayo - Junio 2023.</a:t>
              </a:r>
              <a:endParaRPr sz="1425" b="1"/>
            </a:p>
          </p:txBody>
        </p:sp>
        <p:cxnSp>
          <p:nvCxnSpPr>
            <p:cNvPr id="194" name="Google Shape;194;p17"/>
            <p:cNvCxnSpPr/>
            <p:nvPr/>
          </p:nvCxnSpPr>
          <p:spPr>
            <a:xfrm>
              <a:off x="1821501" y="5425102"/>
              <a:ext cx="2273100" cy="0"/>
            </a:xfrm>
            <a:prstGeom prst="straightConnector1">
              <a:avLst/>
            </a:prstGeom>
            <a:noFill/>
            <a:ln w="9525" cap="flat" cmpd="sng">
              <a:solidFill>
                <a:srgbClr val="548135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195" name="Google Shape;195;p17"/>
          <p:cNvSpPr/>
          <p:nvPr/>
        </p:nvSpPr>
        <p:spPr>
          <a:xfrm>
            <a:off x="6324206" y="2787469"/>
            <a:ext cx="2468925" cy="1592775"/>
          </a:xfrm>
          <a:prstGeom prst="rect">
            <a:avLst/>
          </a:prstGeom>
          <a:solidFill>
            <a:srgbClr val="9CC2E5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2000"/>
            </a:pPr>
            <a:r>
              <a:rPr lang="es-E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Conceptos de instancias</a:t>
            </a:r>
            <a:endParaRPr sz="1200" b="1"/>
          </a:p>
          <a:p>
            <a:pPr>
              <a:buSzPts val="1600"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Emitir concepto previo para la aprobación de la Comisión  intersectorial GR-CC</a:t>
            </a:r>
            <a:r>
              <a:rPr lang="es-ES" sz="1200"/>
              <a:t> y </a:t>
            </a: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Consejo Consultivo Distrital de GR-CC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000"/>
            </a:pPr>
            <a:r>
              <a:rPr lang="es-E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Junio 2023.</a:t>
            </a: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7"/>
          <p:cNvSpPr/>
          <p:nvPr/>
        </p:nvSpPr>
        <p:spPr>
          <a:xfrm>
            <a:off x="350438" y="2792569"/>
            <a:ext cx="2469150" cy="1592775"/>
          </a:xfrm>
          <a:prstGeom prst="rect">
            <a:avLst/>
          </a:prstGeom>
          <a:solidFill>
            <a:srgbClr val="9CC2E5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2000"/>
            </a:pPr>
            <a:r>
              <a:rPr lang="es-E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Trámite del Decreto </a:t>
            </a: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través de la Dirección Legal Ambiental llevar a Sec. Jurídica. Firma del Decreto Distrital</a:t>
            </a:r>
            <a:endParaRPr sz="135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900"/>
            </a:pPr>
            <a:r>
              <a:rPr lang="es-ES" sz="14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Junio 30 2023</a:t>
            </a:r>
            <a:endParaRPr sz="1425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100"/>
            </a:pPr>
            <a:endParaRPr sz="825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000"/>
            </a:pPr>
            <a:endParaRPr sz="75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7"/>
          <p:cNvSpPr/>
          <p:nvPr/>
        </p:nvSpPr>
        <p:spPr>
          <a:xfrm rot="-5400000" flipH="1">
            <a:off x="7292724" y="2361937"/>
            <a:ext cx="255375" cy="243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7"/>
          <p:cNvSpPr/>
          <p:nvPr/>
        </p:nvSpPr>
        <p:spPr>
          <a:xfrm flipH="1">
            <a:off x="6002812" y="3381850"/>
            <a:ext cx="211050" cy="2432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7"/>
          <p:cNvSpPr/>
          <p:nvPr/>
        </p:nvSpPr>
        <p:spPr>
          <a:xfrm>
            <a:off x="3285206" y="2792569"/>
            <a:ext cx="2603475" cy="1592775"/>
          </a:xfrm>
          <a:prstGeom prst="rect">
            <a:avLst/>
          </a:prstGeom>
          <a:solidFill>
            <a:srgbClr val="9CC2E5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2000"/>
            </a:pPr>
            <a:r>
              <a:rPr lang="es-E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Aprobación del Plan</a:t>
            </a:r>
            <a:endParaRPr sz="142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Aprobación del Plan distrital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Proyección y firma del acuerdo del Consejo Distrital de GR-CC </a:t>
            </a:r>
            <a:endParaRPr sz="1200"/>
          </a:p>
          <a:p>
            <a:pPr>
              <a:buSzPts val="1600"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(proyección de acuerdo)</a:t>
            </a:r>
            <a:endParaRPr sz="1200"/>
          </a:p>
          <a:p>
            <a:pPr>
              <a:buSzPts val="1900"/>
            </a:pPr>
            <a:r>
              <a:rPr lang="es-ES" sz="1425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(radicación)</a:t>
            </a:r>
            <a:endParaRPr sz="1425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7"/>
          <p:cNvSpPr/>
          <p:nvPr/>
        </p:nvSpPr>
        <p:spPr>
          <a:xfrm flipH="1">
            <a:off x="2897816" y="3467344"/>
            <a:ext cx="270225" cy="2432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1" name="Google Shape;201;p17"/>
          <p:cNvCxnSpPr/>
          <p:nvPr/>
        </p:nvCxnSpPr>
        <p:spPr>
          <a:xfrm>
            <a:off x="5695956" y="4912115"/>
            <a:ext cx="1392300" cy="0"/>
          </a:xfrm>
          <a:prstGeom prst="straightConnector1">
            <a:avLst/>
          </a:prstGeom>
          <a:solidFill>
            <a:srgbClr val="F4B081"/>
          </a:solidFill>
          <a:ln w="9525" cap="flat" cmpd="sng">
            <a:solidFill>
              <a:srgbClr val="548135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02" name="Google Shape;202;p17"/>
          <p:cNvSpPr/>
          <p:nvPr/>
        </p:nvSpPr>
        <p:spPr>
          <a:xfrm>
            <a:off x="3285206" y="684900"/>
            <a:ext cx="2630925" cy="1470600"/>
          </a:xfrm>
          <a:prstGeom prst="rect">
            <a:avLst/>
          </a:prstGeom>
          <a:solidFill>
            <a:srgbClr val="F4B081"/>
          </a:solidFill>
          <a:ln w="9525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2000"/>
            </a:pPr>
            <a:r>
              <a:rPr lang="es-E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Formulación del Plan: Ajuste y actualización (SDGR-CC)</a:t>
            </a: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r>
              <a:rPr lang="es-E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Socialización del plan. Mesas de trabajo con instancias y entidades.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2000"/>
            </a:pPr>
            <a:r>
              <a:rPr lang="es-ES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Mayo - junio.</a:t>
            </a:r>
            <a:endParaRPr sz="1500" b="1"/>
          </a:p>
        </p:txBody>
      </p:sp>
      <p:sp>
        <p:nvSpPr>
          <p:cNvPr id="203" name="Google Shape;203;p17"/>
          <p:cNvSpPr/>
          <p:nvPr/>
        </p:nvSpPr>
        <p:spPr>
          <a:xfrm>
            <a:off x="2957140" y="1166466"/>
            <a:ext cx="270225" cy="2821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7"/>
          <p:cNvSpPr txBox="1"/>
          <p:nvPr/>
        </p:nvSpPr>
        <p:spPr>
          <a:xfrm>
            <a:off x="4096831" y="4542234"/>
            <a:ext cx="2061900" cy="230802"/>
          </a:xfrm>
          <a:prstGeom prst="rect">
            <a:avLst/>
          </a:prstGeom>
          <a:solidFill>
            <a:srgbClr val="9CC2E5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1400"/>
            </a:pPr>
            <a:r>
              <a:rPr lang="es-E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Acciones pendientes 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7"/>
          <p:cNvSpPr txBox="1"/>
          <p:nvPr/>
        </p:nvSpPr>
        <p:spPr>
          <a:xfrm>
            <a:off x="1889852" y="4559119"/>
            <a:ext cx="2061900" cy="219261"/>
          </a:xfrm>
          <a:prstGeom prst="rect">
            <a:avLst/>
          </a:prstGeom>
          <a:solidFill>
            <a:srgbClr val="F4B081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1300"/>
            </a:pPr>
            <a:r>
              <a:rPr lang="es-ES" sz="97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Acciones en proceso  </a:t>
            </a:r>
            <a:endParaRPr sz="97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7"/>
          <p:cNvSpPr/>
          <p:nvPr/>
        </p:nvSpPr>
        <p:spPr>
          <a:xfrm>
            <a:off x="6002815" y="1166466"/>
            <a:ext cx="270225" cy="2821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"/>
          <p:cNvSpPr txBox="1">
            <a:spLocks noGrp="1"/>
          </p:cNvSpPr>
          <p:nvPr>
            <p:ph type="ctrTitle"/>
          </p:nvPr>
        </p:nvSpPr>
        <p:spPr>
          <a:xfrm>
            <a:off x="4671060" y="1327720"/>
            <a:ext cx="5208773" cy="2161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/>
          </a:bodyPr>
          <a:lstStyle/>
          <a:p>
            <a:pPr>
              <a:lnSpc>
                <a:spcPct val="90000"/>
              </a:lnSpc>
              <a:buSzPts val="8800"/>
            </a:pPr>
            <a:r>
              <a:rPr lang="es-ES" sz="4050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  <a:t>OBJETIVO 1</a:t>
            </a:r>
            <a:br>
              <a:rPr lang="es-ES" sz="4050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s-ES" sz="4050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  <a:t>Conocimiento </a:t>
            </a:r>
            <a:br>
              <a:rPr lang="es-ES" sz="4050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s-ES" sz="4050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  <a:t>del Riesgo</a:t>
            </a:r>
            <a:endParaRPr sz="4050">
              <a:solidFill>
                <a:srgbClr val="38761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19"/>
          <p:cNvGrpSpPr/>
          <p:nvPr/>
        </p:nvGrpSpPr>
        <p:grpSpPr>
          <a:xfrm>
            <a:off x="530290" y="763002"/>
            <a:ext cx="3338917" cy="3338917"/>
            <a:chOff x="2902488" y="902232"/>
            <a:chExt cx="3339000" cy="3339000"/>
          </a:xfrm>
        </p:grpSpPr>
        <p:sp>
          <p:nvSpPr>
            <p:cNvPr id="217" name="Google Shape;217;p19"/>
            <p:cNvSpPr/>
            <p:nvPr/>
          </p:nvSpPr>
          <p:spPr>
            <a:xfrm rot="-5400000">
              <a:off x="2902488" y="902232"/>
              <a:ext cx="3339000" cy="3339000"/>
            </a:xfrm>
            <a:prstGeom prst="ellipse">
              <a:avLst/>
            </a:prstGeom>
            <a:noFill/>
            <a:ln w="19050" cap="flat" cmpd="sng">
              <a:solidFill>
                <a:srgbClr val="1D7E7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9"/>
            <p:cNvSpPr/>
            <p:nvPr/>
          </p:nvSpPr>
          <p:spPr>
            <a:xfrm>
              <a:off x="3123875" y="1123625"/>
              <a:ext cx="2896500" cy="2896200"/>
            </a:xfrm>
            <a:prstGeom prst="pie">
              <a:avLst>
                <a:gd name="adj1" fmla="val 2689583"/>
                <a:gd name="adj2" fmla="val 13510993"/>
              </a:avLst>
            </a:prstGeom>
            <a:solidFill>
              <a:srgbClr val="83E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p19"/>
          <p:cNvGrpSpPr/>
          <p:nvPr/>
        </p:nvGrpSpPr>
        <p:grpSpPr>
          <a:xfrm>
            <a:off x="1405929" y="1307285"/>
            <a:ext cx="2011972" cy="2052285"/>
            <a:chOff x="3664038" y="1663782"/>
            <a:chExt cx="1815900" cy="1815900"/>
          </a:xfrm>
        </p:grpSpPr>
        <p:sp>
          <p:nvSpPr>
            <p:cNvPr id="220" name="Google Shape;220;p19"/>
            <p:cNvSpPr/>
            <p:nvPr/>
          </p:nvSpPr>
          <p:spPr>
            <a:xfrm>
              <a:off x="3664038" y="1663782"/>
              <a:ext cx="1815900" cy="1815900"/>
            </a:xfrm>
            <a:prstGeom prst="ellipse">
              <a:avLst/>
            </a:prstGeom>
            <a:solidFill>
              <a:srgbClr val="1B786E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372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chemeClr val="dk1"/>
                </a:buClr>
                <a:buSzPts val="1300"/>
              </a:pPr>
              <a:endParaRPr sz="97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9"/>
            <p:cNvSpPr txBox="1"/>
            <p:nvPr/>
          </p:nvSpPr>
          <p:spPr>
            <a:xfrm>
              <a:off x="3899988" y="2158482"/>
              <a:ext cx="1344000" cy="8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FFFFFF"/>
                </a:buClr>
                <a:buSzPts val="1800"/>
              </a:pPr>
              <a:r>
                <a:rPr lang="es-ES" sz="135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CONOCIMIENTO DEL RIESGO</a:t>
              </a:r>
              <a:endParaRPr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2" name="Google Shape;222;p19"/>
          <p:cNvGrpSpPr/>
          <p:nvPr/>
        </p:nvGrpSpPr>
        <p:grpSpPr>
          <a:xfrm>
            <a:off x="487676" y="714743"/>
            <a:ext cx="1068573" cy="1068573"/>
            <a:chOff x="2859873" y="853971"/>
            <a:chExt cx="1068600" cy="1068600"/>
          </a:xfrm>
        </p:grpSpPr>
        <p:sp>
          <p:nvSpPr>
            <p:cNvPr id="223" name="Google Shape;223;p19"/>
            <p:cNvSpPr/>
            <p:nvPr/>
          </p:nvSpPr>
          <p:spPr>
            <a:xfrm>
              <a:off x="2859873" y="853971"/>
              <a:ext cx="1068600" cy="1068600"/>
            </a:xfrm>
            <a:prstGeom prst="ellipse">
              <a:avLst/>
            </a:prstGeom>
            <a:solidFill>
              <a:srgbClr val="15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9"/>
            <p:cNvSpPr txBox="1"/>
            <p:nvPr/>
          </p:nvSpPr>
          <p:spPr>
            <a:xfrm>
              <a:off x="3012800" y="1022197"/>
              <a:ext cx="762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FFFFFF"/>
                </a:buClr>
                <a:buSzPts val="1100"/>
              </a:pPr>
              <a:r>
                <a:rPr lang="es-ES" sz="82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Evaluación de riesgos de desastres</a:t>
              </a:r>
              <a:endParaRPr sz="8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5" name="Google Shape;225;p19"/>
          <p:cNvGrpSpPr/>
          <p:nvPr/>
        </p:nvGrpSpPr>
        <p:grpSpPr>
          <a:xfrm>
            <a:off x="2842301" y="3094899"/>
            <a:ext cx="1263566" cy="1195523"/>
            <a:chOff x="5214448" y="3234278"/>
            <a:chExt cx="1068600" cy="1068600"/>
          </a:xfrm>
        </p:grpSpPr>
        <p:sp>
          <p:nvSpPr>
            <p:cNvPr id="226" name="Google Shape;226;p19"/>
            <p:cNvSpPr/>
            <p:nvPr/>
          </p:nvSpPr>
          <p:spPr>
            <a:xfrm>
              <a:off x="5214448" y="3234278"/>
              <a:ext cx="1068600" cy="1068600"/>
            </a:xfrm>
            <a:prstGeom prst="ellipse">
              <a:avLst/>
            </a:prstGeom>
            <a:solidFill>
              <a:srgbClr val="15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chemeClr val="dk1"/>
                </a:buClr>
                <a:buSzPts val="1800"/>
              </a:pPr>
              <a:endParaRPr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9"/>
            <p:cNvSpPr txBox="1"/>
            <p:nvPr/>
          </p:nvSpPr>
          <p:spPr>
            <a:xfrm>
              <a:off x="5367375" y="3402503"/>
              <a:ext cx="762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15000"/>
                </a:lnSpc>
                <a:buClr>
                  <a:srgbClr val="FFFFFF"/>
                </a:buClr>
                <a:buSzPts val="1100"/>
              </a:pPr>
              <a:r>
                <a:rPr lang="es-ES" sz="825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Monitorear los fenómenos y desarrollar sistemas de alerta</a:t>
              </a:r>
              <a:endParaRPr sz="8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228" name="Google Shape;22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2099" y="392590"/>
            <a:ext cx="1536225" cy="153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9"/>
          <p:cNvSpPr/>
          <p:nvPr/>
        </p:nvSpPr>
        <p:spPr>
          <a:xfrm>
            <a:off x="3952793" y="1983005"/>
            <a:ext cx="1685475" cy="548100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 w="952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FFFFFF"/>
              </a:buClr>
              <a:buSzPts val="1500"/>
            </a:pPr>
            <a:r>
              <a:rPr lang="es-ES" sz="10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GESTIONAR EL RIESGO EN FUNCIÓN DEL AGUA</a:t>
            </a:r>
            <a:endParaRPr sz="105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19"/>
          <p:cNvSpPr/>
          <p:nvPr/>
        </p:nvSpPr>
        <p:spPr>
          <a:xfrm>
            <a:off x="5815613" y="145847"/>
            <a:ext cx="3114675" cy="3663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12" scaled="0"/>
          </a:gradFill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600"/>
            </a:pPr>
            <a:r>
              <a:rPr lang="es-ES" sz="1200" b="1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PROCESOS DE LA GESTIÓN DEL RIESGO</a:t>
            </a:r>
            <a:endParaRPr sz="1050">
              <a:solidFill>
                <a:srgbClr val="385623"/>
              </a:solidFill>
            </a:endParaRPr>
          </a:p>
        </p:txBody>
      </p:sp>
      <p:pic>
        <p:nvPicPr>
          <p:cNvPr id="231" name="Google Shape;23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9976" y="851749"/>
            <a:ext cx="1885931" cy="219193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9"/>
          <p:cNvSpPr/>
          <p:nvPr/>
        </p:nvSpPr>
        <p:spPr>
          <a:xfrm>
            <a:off x="6248831" y="600073"/>
            <a:ext cx="900450" cy="28485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12" scaled="0"/>
          </a:gradFill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1600"/>
            </a:pPr>
            <a:r>
              <a:rPr lang="es-ES" sz="1200" b="1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ÁMBITOS</a:t>
            </a:r>
            <a:endParaRPr sz="1050">
              <a:solidFill>
                <a:srgbClr val="385623"/>
              </a:solidFill>
            </a:endParaRPr>
          </a:p>
        </p:txBody>
      </p:sp>
      <p:sp>
        <p:nvSpPr>
          <p:cNvPr id="233" name="Google Shape;233;p19"/>
          <p:cNvSpPr/>
          <p:nvPr/>
        </p:nvSpPr>
        <p:spPr>
          <a:xfrm>
            <a:off x="7371600" y="566907"/>
            <a:ext cx="1241775" cy="28485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12" scaled="0"/>
          </a:gradFill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600"/>
            </a:pPr>
            <a:r>
              <a:rPr lang="es-ES" sz="1200" b="1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COMPONENTES</a:t>
            </a:r>
            <a:endParaRPr sz="1050">
              <a:solidFill>
                <a:srgbClr val="385623"/>
              </a:solidFill>
            </a:endParaRPr>
          </a:p>
        </p:txBody>
      </p:sp>
      <p:sp>
        <p:nvSpPr>
          <p:cNvPr id="234" name="Google Shape;234;p19"/>
          <p:cNvSpPr/>
          <p:nvPr/>
        </p:nvSpPr>
        <p:spPr>
          <a:xfrm>
            <a:off x="4305092" y="3763163"/>
            <a:ext cx="1311300" cy="669600"/>
          </a:xfrm>
          <a:prstGeom prst="rect">
            <a:avLst/>
          </a:prstGeom>
          <a:solidFill>
            <a:srgbClr val="085631"/>
          </a:solidFill>
          <a:ln w="9525" cap="flat" cmpd="sng">
            <a:solidFill>
              <a:srgbClr val="0856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es-ES" sz="19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Escenarios de Riesgo</a:t>
            </a:r>
            <a:endParaRPr sz="31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9"/>
          <p:cNvSpPr txBox="1"/>
          <p:nvPr/>
        </p:nvSpPr>
        <p:spPr>
          <a:xfrm>
            <a:off x="6103544" y="3099656"/>
            <a:ext cx="837900" cy="484726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chemeClr val="lt1"/>
              </a:buClr>
              <a:buSzPts val="1500"/>
            </a:pPr>
            <a:r>
              <a:rPr lang="es-ES" sz="1125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Proceso de Reducción</a:t>
            </a:r>
            <a:endParaRPr sz="112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9"/>
          <p:cNvSpPr txBox="1"/>
          <p:nvPr/>
        </p:nvSpPr>
        <p:spPr>
          <a:xfrm>
            <a:off x="7744988" y="3099656"/>
            <a:ext cx="837900" cy="484726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chemeClr val="lt1"/>
              </a:buClr>
              <a:buSzPts val="1500"/>
            </a:pPr>
            <a:r>
              <a:rPr lang="es-ES" sz="1125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Proceso de Manejo</a:t>
            </a:r>
            <a:endParaRPr sz="112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9"/>
          <p:cNvSpPr txBox="1"/>
          <p:nvPr/>
        </p:nvSpPr>
        <p:spPr>
          <a:xfrm rot="-637">
            <a:off x="6077381" y="4515402"/>
            <a:ext cx="2428875" cy="346226"/>
          </a:xfrm>
          <a:prstGeom prst="rect">
            <a:avLst/>
          </a:prstGeom>
          <a:solidFill>
            <a:srgbClr val="599BD5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chemeClr val="lt1"/>
              </a:buClr>
              <a:buSzPts val="2000"/>
            </a:pPr>
            <a:r>
              <a:rPr lang="es-ES" sz="13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Monitoreo del Riesgo</a:t>
            </a:r>
            <a:endParaRPr sz="135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9"/>
          <p:cNvSpPr txBox="1"/>
          <p:nvPr/>
        </p:nvSpPr>
        <p:spPr>
          <a:xfrm>
            <a:off x="7619257" y="3641673"/>
            <a:ext cx="1512000" cy="1131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94" rIns="91425" bIns="45694" anchor="t" anchorCtr="0">
            <a:spAutoFit/>
          </a:bodyPr>
          <a:lstStyle/>
          <a:p>
            <a:pPr>
              <a:lnSpc>
                <a:spcPct val="150000"/>
              </a:lnSpc>
              <a:buClr>
                <a:schemeClr val="lt2"/>
              </a:buClr>
              <a:buSzPts val="1200"/>
            </a:pPr>
            <a:r>
              <a:rPr lang="es-ES" sz="900" b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Actividad de la construcción</a:t>
            </a:r>
            <a:endParaRPr sz="900" b="1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buClr>
                <a:schemeClr val="lt2"/>
              </a:buClr>
              <a:buSzPts val="1200"/>
            </a:pPr>
            <a:r>
              <a:rPr lang="es-ES" sz="900" b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Riesgo Sísmico </a:t>
            </a:r>
            <a:endParaRPr sz="900" b="1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buClr>
                <a:schemeClr val="lt2"/>
              </a:buClr>
              <a:buSzPts val="1200"/>
            </a:pPr>
            <a:r>
              <a:rPr lang="es-ES" sz="900" b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Aglomeraciones de público </a:t>
            </a:r>
            <a:endParaRPr sz="900" b="1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buClr>
                <a:schemeClr val="lt2"/>
              </a:buClr>
              <a:buSzPts val="1200"/>
            </a:pPr>
            <a:r>
              <a:rPr lang="es-ES" sz="900" b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Riesgo tecnológico </a:t>
            </a:r>
            <a:endParaRPr sz="900" b="1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9"/>
          <p:cNvSpPr/>
          <p:nvPr/>
        </p:nvSpPr>
        <p:spPr>
          <a:xfrm>
            <a:off x="7456653" y="4090874"/>
            <a:ext cx="141525" cy="12847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694" rIns="91425" bIns="45694" anchor="ctr" anchorCtr="0">
            <a:noAutofit/>
          </a:bodyPr>
          <a:lstStyle/>
          <a:p>
            <a:pPr algn="ctr">
              <a:buClr>
                <a:schemeClr val="dk1"/>
              </a:buClr>
              <a:buSzPts val="1900"/>
            </a:pPr>
            <a:endParaRPr sz="1425">
              <a:solidFill>
                <a:schemeClr val="lt1"/>
              </a:solidFill>
            </a:endParaRPr>
          </a:p>
        </p:txBody>
      </p:sp>
      <p:sp>
        <p:nvSpPr>
          <p:cNvPr id="240" name="Google Shape;240;p19"/>
          <p:cNvSpPr txBox="1"/>
          <p:nvPr/>
        </p:nvSpPr>
        <p:spPr>
          <a:xfrm>
            <a:off x="5957195" y="3633386"/>
            <a:ext cx="1311300" cy="1131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94" rIns="91425" bIns="45694" anchor="t" anchorCtr="0">
            <a:spAutoFit/>
          </a:bodyPr>
          <a:lstStyle/>
          <a:p>
            <a:pPr>
              <a:lnSpc>
                <a:spcPct val="150000"/>
              </a:lnSpc>
              <a:buClr>
                <a:schemeClr val="lt2"/>
              </a:buClr>
              <a:buSzPts val="1200"/>
            </a:pPr>
            <a:r>
              <a:rPr lang="es-ES" sz="900" b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Avenidas torrenciales </a:t>
            </a:r>
            <a:endParaRPr sz="1425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buClr>
                <a:schemeClr val="lt2"/>
              </a:buClr>
              <a:buSzPts val="1200"/>
            </a:pPr>
            <a:r>
              <a:rPr lang="es-ES" sz="900" b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Inundación</a:t>
            </a:r>
            <a:endParaRPr sz="1425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buClr>
                <a:schemeClr val="lt2"/>
              </a:buClr>
              <a:buSzPts val="1200"/>
            </a:pPr>
            <a:r>
              <a:rPr lang="es-ES" sz="900" b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Incendios forestales </a:t>
            </a:r>
            <a:endParaRPr sz="1425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buClr>
                <a:schemeClr val="lt2"/>
              </a:buClr>
              <a:buSzPts val="1200"/>
            </a:pPr>
            <a:r>
              <a:rPr lang="es-ES" sz="900" b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Movimientos en masa </a:t>
            </a:r>
            <a:endParaRPr sz="1425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buClr>
                <a:schemeClr val="lt2"/>
              </a:buClr>
              <a:buSzPts val="1200"/>
            </a:pPr>
            <a:endParaRPr sz="900" b="1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9"/>
          <p:cNvSpPr/>
          <p:nvPr/>
        </p:nvSpPr>
        <p:spPr>
          <a:xfrm>
            <a:off x="5815673" y="3709156"/>
            <a:ext cx="141525" cy="1284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694" rIns="91425" bIns="45694" anchor="ctr" anchorCtr="0">
            <a:noAutofit/>
          </a:bodyPr>
          <a:lstStyle/>
          <a:p>
            <a:pPr algn="ctr">
              <a:buClr>
                <a:schemeClr val="dk1"/>
              </a:buClr>
              <a:buSzPts val="1900"/>
            </a:pPr>
            <a:endParaRPr sz="1425">
              <a:solidFill>
                <a:schemeClr val="lt1"/>
              </a:solidFill>
            </a:endParaRPr>
          </a:p>
        </p:txBody>
      </p:sp>
      <p:sp>
        <p:nvSpPr>
          <p:cNvPr id="242" name="Google Shape;242;p19"/>
          <p:cNvSpPr/>
          <p:nvPr/>
        </p:nvSpPr>
        <p:spPr>
          <a:xfrm>
            <a:off x="7456612" y="4278790"/>
            <a:ext cx="141525" cy="128475"/>
          </a:xfrm>
          <a:prstGeom prst="ellipse">
            <a:avLst/>
          </a:prstGeom>
          <a:solidFill>
            <a:srgbClr val="006365"/>
          </a:solidFill>
          <a:ln>
            <a:noFill/>
          </a:ln>
        </p:spPr>
        <p:txBody>
          <a:bodyPr spcFirstLastPara="1" wrap="square" lIns="91425" tIns="45694" rIns="91425" bIns="45694" anchor="ctr" anchorCtr="0">
            <a:noAutofit/>
          </a:bodyPr>
          <a:lstStyle/>
          <a:p>
            <a:pPr algn="ctr">
              <a:buClr>
                <a:schemeClr val="dk1"/>
              </a:buClr>
              <a:buSzPts val="1900"/>
            </a:pPr>
            <a:endParaRPr sz="1425">
              <a:solidFill>
                <a:schemeClr val="lt1"/>
              </a:solidFill>
            </a:endParaRPr>
          </a:p>
        </p:txBody>
      </p:sp>
      <p:sp>
        <p:nvSpPr>
          <p:cNvPr id="243" name="Google Shape;243;p19"/>
          <p:cNvSpPr/>
          <p:nvPr/>
        </p:nvSpPr>
        <p:spPr>
          <a:xfrm>
            <a:off x="7470287" y="3697765"/>
            <a:ext cx="141525" cy="12847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694" rIns="91425" bIns="45694" anchor="ctr" anchorCtr="0">
            <a:noAutofit/>
          </a:bodyPr>
          <a:lstStyle/>
          <a:p>
            <a:pPr algn="ctr">
              <a:buClr>
                <a:schemeClr val="dk1"/>
              </a:buClr>
              <a:buSzPts val="1900"/>
            </a:pPr>
            <a:endParaRPr sz="1425">
              <a:solidFill>
                <a:schemeClr val="lt1"/>
              </a:solidFill>
            </a:endParaRPr>
          </a:p>
        </p:txBody>
      </p:sp>
      <p:sp>
        <p:nvSpPr>
          <p:cNvPr id="244" name="Google Shape;244;p19"/>
          <p:cNvSpPr/>
          <p:nvPr/>
        </p:nvSpPr>
        <p:spPr>
          <a:xfrm>
            <a:off x="5815620" y="3894770"/>
            <a:ext cx="141525" cy="12847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694" rIns="91425" bIns="45694" anchor="ctr" anchorCtr="0">
            <a:noAutofit/>
          </a:bodyPr>
          <a:lstStyle/>
          <a:p>
            <a:pPr algn="ctr">
              <a:buClr>
                <a:schemeClr val="dk1"/>
              </a:buClr>
              <a:buSzPts val="1900"/>
            </a:pPr>
            <a:endParaRPr sz="1425">
              <a:solidFill>
                <a:schemeClr val="lt1"/>
              </a:solidFill>
            </a:endParaRPr>
          </a:p>
        </p:txBody>
      </p:sp>
      <p:sp>
        <p:nvSpPr>
          <p:cNvPr id="245" name="Google Shape;245;p19"/>
          <p:cNvSpPr/>
          <p:nvPr/>
        </p:nvSpPr>
        <p:spPr>
          <a:xfrm>
            <a:off x="5815625" y="4080359"/>
            <a:ext cx="141525" cy="1284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694" rIns="91425" bIns="45694" anchor="ctr" anchorCtr="0">
            <a:noAutofit/>
          </a:bodyPr>
          <a:lstStyle/>
          <a:p>
            <a:pPr algn="ctr">
              <a:buClr>
                <a:schemeClr val="dk1"/>
              </a:buClr>
              <a:buSzPts val="1900"/>
            </a:pPr>
            <a:endParaRPr sz="1425">
              <a:solidFill>
                <a:schemeClr val="lt1"/>
              </a:solidFill>
            </a:endParaRPr>
          </a:p>
        </p:txBody>
      </p:sp>
      <p:sp>
        <p:nvSpPr>
          <p:cNvPr id="246" name="Google Shape;246;p19"/>
          <p:cNvSpPr/>
          <p:nvPr/>
        </p:nvSpPr>
        <p:spPr>
          <a:xfrm>
            <a:off x="7456655" y="3900653"/>
            <a:ext cx="141525" cy="128475"/>
          </a:xfrm>
          <a:prstGeom prst="ellipse">
            <a:avLst/>
          </a:prstGeom>
          <a:solidFill>
            <a:srgbClr val="A6A6A6"/>
          </a:solidFill>
          <a:ln>
            <a:noFill/>
          </a:ln>
        </p:spPr>
        <p:txBody>
          <a:bodyPr spcFirstLastPara="1" wrap="square" lIns="91425" tIns="45694" rIns="91425" bIns="45694" anchor="ctr" anchorCtr="0">
            <a:noAutofit/>
          </a:bodyPr>
          <a:lstStyle/>
          <a:p>
            <a:pPr algn="ctr">
              <a:buClr>
                <a:schemeClr val="dk1"/>
              </a:buClr>
              <a:buSzPts val="1900"/>
            </a:pPr>
            <a:endParaRPr sz="1425">
              <a:solidFill>
                <a:schemeClr val="lt1"/>
              </a:solidFill>
            </a:endParaRPr>
          </a:p>
        </p:txBody>
      </p:sp>
      <p:sp>
        <p:nvSpPr>
          <p:cNvPr id="247" name="Google Shape;247;p19"/>
          <p:cNvSpPr/>
          <p:nvPr/>
        </p:nvSpPr>
        <p:spPr>
          <a:xfrm>
            <a:off x="5815671" y="4316740"/>
            <a:ext cx="141525" cy="128475"/>
          </a:xfrm>
          <a:prstGeom prst="ellipse">
            <a:avLst/>
          </a:prstGeom>
          <a:solidFill>
            <a:srgbClr val="C55A11"/>
          </a:solidFill>
          <a:ln>
            <a:noFill/>
          </a:ln>
        </p:spPr>
        <p:txBody>
          <a:bodyPr spcFirstLastPara="1" wrap="square" lIns="91425" tIns="45694" rIns="91425" bIns="45694" anchor="ctr" anchorCtr="0">
            <a:noAutofit/>
          </a:bodyPr>
          <a:lstStyle/>
          <a:p>
            <a:pPr algn="ctr">
              <a:buClr>
                <a:schemeClr val="dk1"/>
              </a:buClr>
              <a:buSzPts val="1900"/>
            </a:pPr>
            <a:endParaRPr sz="1425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"/>
          <p:cNvSpPr/>
          <p:nvPr/>
        </p:nvSpPr>
        <p:spPr>
          <a:xfrm>
            <a:off x="137156" y="107513"/>
            <a:ext cx="8690400" cy="50782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B51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0"/>
          <p:cNvSpPr txBox="1"/>
          <p:nvPr/>
        </p:nvSpPr>
        <p:spPr>
          <a:xfrm>
            <a:off x="158529" y="165807"/>
            <a:ext cx="3026475" cy="46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s-ES" sz="2100" b="1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OBJETIVO ESTRATÉGICO 1</a:t>
            </a:r>
            <a:endParaRPr sz="1800" b="1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5" name="Google Shape;255;p20"/>
          <p:cNvSpPr txBox="1"/>
          <p:nvPr/>
        </p:nvSpPr>
        <p:spPr>
          <a:xfrm>
            <a:off x="200344" y="629381"/>
            <a:ext cx="3679425" cy="323143"/>
          </a:xfrm>
          <a:prstGeom prst="rect">
            <a:avLst/>
          </a:prstGeom>
          <a:solidFill>
            <a:srgbClr val="385623"/>
          </a:solidFill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s-ES" sz="1200" b="1">
                <a:solidFill>
                  <a:schemeClr val="lt1"/>
                </a:solidFill>
              </a:rPr>
              <a:t>Actualización de los escenarios de riesgo</a:t>
            </a:r>
            <a:endParaRPr sz="4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0"/>
          <p:cNvSpPr txBox="1"/>
          <p:nvPr/>
        </p:nvSpPr>
        <p:spPr>
          <a:xfrm>
            <a:off x="4085400" y="1037100"/>
            <a:ext cx="4437675" cy="46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38125">
              <a:buClr>
                <a:srgbClr val="385623"/>
              </a:buClr>
              <a:buSzPts val="1400"/>
              <a:buFont typeface="Arial"/>
              <a:buChar char="●"/>
            </a:pPr>
            <a:r>
              <a:rPr lang="es-ES" sz="1050">
                <a:solidFill>
                  <a:srgbClr val="385623"/>
                </a:solidFill>
              </a:rPr>
              <a:t>Realizar la actualización continua de los escenarios de riesgo del Distrito de Bogotá </a:t>
            </a:r>
            <a:endParaRPr sz="1050">
              <a:solidFill>
                <a:srgbClr val="385623"/>
              </a:solidFill>
            </a:endParaRPr>
          </a:p>
        </p:txBody>
      </p:sp>
      <p:sp>
        <p:nvSpPr>
          <p:cNvPr id="257" name="Google Shape;257;p20"/>
          <p:cNvSpPr/>
          <p:nvPr/>
        </p:nvSpPr>
        <p:spPr>
          <a:xfrm>
            <a:off x="320194" y="1103775"/>
            <a:ext cx="1528425" cy="461700"/>
          </a:xfrm>
          <a:prstGeom prst="snip2DiagRect">
            <a:avLst>
              <a:gd name="adj1" fmla="val 0"/>
              <a:gd name="adj2" fmla="val 21621"/>
            </a:avLst>
          </a:prstGeom>
          <a:noFill/>
          <a:ln w="9525" cap="flat" cmpd="sng">
            <a:solidFill>
              <a:srgbClr val="0856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SzPts val="2400"/>
            </a:pPr>
            <a:r>
              <a:rPr lang="es-ES" sz="1125">
                <a:latin typeface="Arial Narrow"/>
                <a:ea typeface="Arial Narrow"/>
                <a:cs typeface="Arial Narrow"/>
                <a:sym typeface="Arial Narrow"/>
              </a:rPr>
              <a:t>PROYECTOS</a:t>
            </a:r>
            <a:endParaRPr sz="1125"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buSzPts val="6000"/>
            </a:pPr>
            <a:r>
              <a:rPr lang="es-ES" sz="3675">
                <a:latin typeface="Arial Narrow"/>
                <a:ea typeface="Arial Narrow"/>
                <a:cs typeface="Arial Narrow"/>
                <a:sym typeface="Arial Narrow"/>
              </a:rPr>
              <a:t>1</a:t>
            </a:r>
            <a:endParaRPr sz="3675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8" name="Google Shape;258;p20"/>
          <p:cNvSpPr txBox="1"/>
          <p:nvPr/>
        </p:nvSpPr>
        <p:spPr>
          <a:xfrm>
            <a:off x="3288881" y="235856"/>
            <a:ext cx="5683050" cy="32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SzPts val="1600"/>
            </a:pPr>
            <a:r>
              <a:rPr lang="es-ES" sz="1200">
                <a:solidFill>
                  <a:srgbClr val="385623"/>
                </a:solidFill>
              </a:rPr>
              <a:t>Fortalecer el conocimiento del riesgo de desastres para Bogotá D.C.</a:t>
            </a:r>
            <a:endParaRPr sz="1200"/>
          </a:p>
        </p:txBody>
      </p:sp>
      <p:cxnSp>
        <p:nvCxnSpPr>
          <p:cNvPr id="259" name="Google Shape;259;p20"/>
          <p:cNvCxnSpPr/>
          <p:nvPr/>
        </p:nvCxnSpPr>
        <p:spPr>
          <a:xfrm>
            <a:off x="164044" y="1697438"/>
            <a:ext cx="8636625" cy="0"/>
          </a:xfrm>
          <a:prstGeom prst="straightConnector1">
            <a:avLst/>
          </a:prstGeom>
          <a:noFill/>
          <a:ln w="28575" cap="flat" cmpd="sng">
            <a:solidFill>
              <a:srgbClr val="548135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260" name="Google Shape;260;p20"/>
          <p:cNvSpPr txBox="1"/>
          <p:nvPr/>
        </p:nvSpPr>
        <p:spPr>
          <a:xfrm>
            <a:off x="168731" y="1781550"/>
            <a:ext cx="3742650" cy="507809"/>
          </a:xfrm>
          <a:prstGeom prst="rect">
            <a:avLst/>
          </a:prstGeom>
          <a:solidFill>
            <a:srgbClr val="385623"/>
          </a:solidFill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s-ES" sz="1200" b="1">
                <a:solidFill>
                  <a:schemeClr val="lt1"/>
                </a:solidFill>
              </a:rPr>
              <a:t>Análisis de pérdidas y estimaciones de daños por escenarios de riesgo</a:t>
            </a:r>
            <a:endParaRPr sz="4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0"/>
          <p:cNvSpPr txBox="1"/>
          <p:nvPr/>
        </p:nvSpPr>
        <p:spPr>
          <a:xfrm>
            <a:off x="4085400" y="2163648"/>
            <a:ext cx="4886550" cy="62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38125">
              <a:buClr>
                <a:srgbClr val="385623"/>
              </a:buClr>
              <a:buSzPts val="1400"/>
              <a:buFont typeface="Arial"/>
              <a:buChar char="●"/>
            </a:pPr>
            <a:r>
              <a:rPr lang="es-ES" sz="1050">
                <a:solidFill>
                  <a:srgbClr val="385623"/>
                </a:solidFill>
              </a:rPr>
              <a:t>Elaborar un análisis de las pérdidas generadas ante la ocurrencia de una emergencia o desastre para los diferentes escenarios de riesgo a partir del registro histórico del Distrito de Bogotá</a:t>
            </a:r>
            <a:endParaRPr sz="1050">
              <a:solidFill>
                <a:srgbClr val="385623"/>
              </a:solidFill>
            </a:endParaRPr>
          </a:p>
        </p:txBody>
      </p:sp>
      <p:sp>
        <p:nvSpPr>
          <p:cNvPr id="262" name="Google Shape;262;p20"/>
          <p:cNvSpPr/>
          <p:nvPr/>
        </p:nvSpPr>
        <p:spPr>
          <a:xfrm>
            <a:off x="320194" y="2615344"/>
            <a:ext cx="1528425" cy="4617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0856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SzPts val="2400"/>
            </a:pPr>
            <a:r>
              <a:rPr lang="es-ES" sz="1125">
                <a:latin typeface="Arial Narrow"/>
                <a:ea typeface="Arial Narrow"/>
                <a:cs typeface="Arial Narrow"/>
                <a:sym typeface="Arial Narrow"/>
              </a:rPr>
              <a:t>PROYECTOS</a:t>
            </a:r>
            <a:endParaRPr sz="1125"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buSzPts val="6000"/>
            </a:pPr>
            <a:r>
              <a:rPr lang="es-ES" sz="3675">
                <a:latin typeface="Arial Narrow"/>
                <a:ea typeface="Arial Narrow"/>
                <a:cs typeface="Arial Narrow"/>
                <a:sym typeface="Arial Narrow"/>
              </a:rPr>
              <a:t>1</a:t>
            </a:r>
            <a:endParaRPr sz="3675"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263" name="Google Shape;263;p20"/>
          <p:cNvCxnSpPr/>
          <p:nvPr/>
        </p:nvCxnSpPr>
        <p:spPr>
          <a:xfrm>
            <a:off x="253688" y="3253331"/>
            <a:ext cx="8636625" cy="0"/>
          </a:xfrm>
          <a:prstGeom prst="straightConnector1">
            <a:avLst/>
          </a:prstGeom>
          <a:noFill/>
          <a:ln w="28575" cap="flat" cmpd="sng">
            <a:solidFill>
              <a:srgbClr val="548135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264" name="Google Shape;264;p20"/>
          <p:cNvSpPr txBox="1"/>
          <p:nvPr/>
        </p:nvSpPr>
        <p:spPr>
          <a:xfrm>
            <a:off x="200344" y="3372910"/>
            <a:ext cx="3679425" cy="692475"/>
          </a:xfrm>
          <a:prstGeom prst="rect">
            <a:avLst/>
          </a:prstGeom>
          <a:solidFill>
            <a:srgbClr val="385623"/>
          </a:solidFill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s-ES" sz="1200" b="1">
                <a:solidFill>
                  <a:schemeClr val="lt1"/>
                </a:solidFill>
              </a:rPr>
              <a:t>Caracterización de elementos expuestos y evaluación de la vulnerabilidad física, social, ambiental, económica e institucional</a:t>
            </a:r>
            <a:endParaRPr sz="4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0"/>
          <p:cNvSpPr/>
          <p:nvPr/>
        </p:nvSpPr>
        <p:spPr>
          <a:xfrm>
            <a:off x="390956" y="4185056"/>
            <a:ext cx="1528425" cy="623475"/>
          </a:xfrm>
          <a:prstGeom prst="snip2DiagRect">
            <a:avLst>
              <a:gd name="adj1" fmla="val 0"/>
              <a:gd name="adj2" fmla="val 21621"/>
            </a:avLst>
          </a:prstGeom>
          <a:noFill/>
          <a:ln w="9525" cap="flat" cmpd="sng">
            <a:solidFill>
              <a:srgbClr val="0856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SzPts val="2400"/>
            </a:pPr>
            <a:r>
              <a:rPr lang="es-ES" sz="1125">
                <a:latin typeface="Arial Narrow"/>
                <a:ea typeface="Arial Narrow"/>
                <a:cs typeface="Arial Narrow"/>
                <a:sym typeface="Arial Narrow"/>
              </a:rPr>
              <a:t>PROYECTOS</a:t>
            </a:r>
            <a:endParaRPr sz="1125"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buSzPts val="6000"/>
            </a:pPr>
            <a:r>
              <a:rPr lang="es-ES" sz="3675"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endParaRPr sz="3675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6" name="Google Shape;266;p20"/>
          <p:cNvSpPr txBox="1"/>
          <p:nvPr/>
        </p:nvSpPr>
        <p:spPr>
          <a:xfrm>
            <a:off x="4085400" y="3451987"/>
            <a:ext cx="4702050" cy="946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38125">
              <a:buClr>
                <a:srgbClr val="385623"/>
              </a:buClr>
              <a:buSzPts val="1400"/>
              <a:buFont typeface="Arial"/>
              <a:buChar char="●"/>
            </a:pPr>
            <a:r>
              <a:rPr lang="es-ES" sz="1050">
                <a:solidFill>
                  <a:srgbClr val="385623"/>
                </a:solidFill>
              </a:rPr>
              <a:t>Elaborar evaluaciones de vulnerabilidad física para los escenarios de riesgo del Distrito Capital  </a:t>
            </a:r>
            <a:endParaRPr sz="1050">
              <a:solidFill>
                <a:srgbClr val="385623"/>
              </a:solidFill>
            </a:endParaRPr>
          </a:p>
          <a:p>
            <a:pPr marL="342900">
              <a:buSzPts val="1400"/>
            </a:pPr>
            <a:endParaRPr sz="1050">
              <a:solidFill>
                <a:srgbClr val="385623"/>
              </a:solidFill>
            </a:endParaRPr>
          </a:p>
          <a:p>
            <a:pPr marL="342900" indent="-238125">
              <a:buClr>
                <a:srgbClr val="385623"/>
              </a:buClr>
              <a:buSzPts val="1400"/>
              <a:buFont typeface="Arial"/>
              <a:buChar char="●"/>
            </a:pPr>
            <a:r>
              <a:rPr lang="es-ES" sz="1050">
                <a:solidFill>
                  <a:srgbClr val="385623"/>
                </a:solidFill>
              </a:rPr>
              <a:t>Elaborar lineamientos para evaluar la vulnerabilidad socioeconómica frente a un escenario de riesgo sísmico</a:t>
            </a:r>
            <a:endParaRPr sz="1050">
              <a:solidFill>
                <a:srgbClr val="385623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 txBox="1">
            <a:spLocks noGrp="1"/>
          </p:cNvSpPr>
          <p:nvPr>
            <p:ph type="title" idx="4294967295"/>
          </p:nvPr>
        </p:nvSpPr>
        <p:spPr>
          <a:xfrm>
            <a:off x="1802388" y="1734939"/>
            <a:ext cx="6239517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CO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Seguimiento compromisos.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610361F-9B40-4707-9947-0F92CF87E1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47" y="2708564"/>
            <a:ext cx="2434936" cy="24349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2" t="2202" r="-924" b="-2202"/>
          <a:stretch/>
        </p:blipFill>
        <p:spPr>
          <a:xfrm>
            <a:off x="-1" y="-31173"/>
            <a:ext cx="1647770" cy="4899274"/>
          </a:xfrm>
          <a:prstGeom prst="rect">
            <a:avLst/>
          </a:prstGeom>
        </p:spPr>
      </p:pic>
      <p:pic>
        <p:nvPicPr>
          <p:cNvPr id="2" name="Gráfico 4">
            <a:extLst>
              <a:ext uri="{FF2B5EF4-FFF2-40B4-BE49-F238E27FC236}">
                <a16:creationId xmlns:a16="http://schemas.microsoft.com/office/drawing/2014/main" id="{B9A5382E-D9E7-735D-E43E-6AAD4CFBE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983" y="4519225"/>
            <a:ext cx="1859357" cy="38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522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"/>
          <p:cNvSpPr/>
          <p:nvPr/>
        </p:nvSpPr>
        <p:spPr>
          <a:xfrm>
            <a:off x="137156" y="107513"/>
            <a:ext cx="8690400" cy="50782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B51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1"/>
          <p:cNvSpPr txBox="1"/>
          <p:nvPr/>
        </p:nvSpPr>
        <p:spPr>
          <a:xfrm>
            <a:off x="158529" y="165807"/>
            <a:ext cx="3026475" cy="46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s-ES" sz="2100" b="1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OBJETIVO ESTRATÉGICO 1</a:t>
            </a:r>
            <a:endParaRPr sz="1800" b="1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4" name="Google Shape;274;p21"/>
          <p:cNvSpPr txBox="1"/>
          <p:nvPr/>
        </p:nvSpPr>
        <p:spPr>
          <a:xfrm>
            <a:off x="200344" y="2154178"/>
            <a:ext cx="3679425" cy="323143"/>
          </a:xfrm>
          <a:prstGeom prst="rect">
            <a:avLst/>
          </a:prstGeom>
          <a:solidFill>
            <a:srgbClr val="385623"/>
          </a:solidFill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s-ES" sz="1200" b="1">
                <a:solidFill>
                  <a:schemeClr val="lt1"/>
                </a:solidFill>
              </a:rPr>
              <a:t>Evaluación del riesgo de desastres</a:t>
            </a:r>
            <a:endParaRPr sz="4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1"/>
          <p:cNvSpPr txBox="1"/>
          <p:nvPr/>
        </p:nvSpPr>
        <p:spPr>
          <a:xfrm>
            <a:off x="4000406" y="2131688"/>
            <a:ext cx="4827150" cy="1431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38125">
              <a:buClr>
                <a:srgbClr val="385623"/>
              </a:buClr>
              <a:buSzPts val="1400"/>
              <a:buFont typeface="Arial"/>
              <a:buChar char="●"/>
            </a:pPr>
            <a:r>
              <a:rPr lang="es-ES" sz="1050">
                <a:solidFill>
                  <a:srgbClr val="385623"/>
                </a:solidFill>
              </a:rPr>
              <a:t>Formular los Términos de Referencia (TdR) para la elaboración de los estudios detallados de riesgo por inundación</a:t>
            </a:r>
            <a:endParaRPr sz="1050">
              <a:solidFill>
                <a:srgbClr val="385623"/>
              </a:solidFill>
            </a:endParaRPr>
          </a:p>
          <a:p>
            <a:pPr marL="342900" indent="-238125">
              <a:buClr>
                <a:srgbClr val="385623"/>
              </a:buClr>
              <a:buSzPts val="1400"/>
              <a:buFont typeface="Arial"/>
              <a:buChar char="●"/>
            </a:pPr>
            <a:r>
              <a:rPr lang="es-ES" sz="1050">
                <a:solidFill>
                  <a:srgbClr val="385623"/>
                </a:solidFill>
              </a:rPr>
              <a:t>Brindar orientación en la incorporación e implementación de Soluciones Basadas en la Naturaleza (SbN) como medida de reducción del riesgo y adaptación al cambio climático</a:t>
            </a:r>
            <a:endParaRPr sz="1050">
              <a:solidFill>
                <a:srgbClr val="385623"/>
              </a:solidFill>
            </a:endParaRPr>
          </a:p>
          <a:p>
            <a:pPr marL="342900" indent="-238125">
              <a:buClr>
                <a:srgbClr val="385623"/>
              </a:buClr>
              <a:buSzPts val="1400"/>
              <a:buFont typeface="Arial"/>
              <a:buChar char="●"/>
            </a:pPr>
            <a:r>
              <a:rPr lang="es-ES" sz="1050">
                <a:solidFill>
                  <a:srgbClr val="385623"/>
                </a:solidFill>
              </a:rPr>
              <a:t>Elaborar estudios de amenaza, vulnerabilidad y riesgo por fenómenos de origen hidrometeorológicos, como herramienta para el conocimiento y la Adaptación al Cambio Climático</a:t>
            </a:r>
            <a:endParaRPr sz="1050">
              <a:solidFill>
                <a:srgbClr val="385623"/>
              </a:solidFill>
            </a:endParaRPr>
          </a:p>
        </p:txBody>
      </p:sp>
      <p:sp>
        <p:nvSpPr>
          <p:cNvPr id="276" name="Google Shape;276;p21"/>
          <p:cNvSpPr/>
          <p:nvPr/>
        </p:nvSpPr>
        <p:spPr>
          <a:xfrm>
            <a:off x="376800" y="2512258"/>
            <a:ext cx="1528425" cy="706050"/>
          </a:xfrm>
          <a:prstGeom prst="snip2DiagRect">
            <a:avLst>
              <a:gd name="adj1" fmla="val 0"/>
              <a:gd name="adj2" fmla="val 21621"/>
            </a:avLst>
          </a:prstGeom>
          <a:noFill/>
          <a:ln w="9525" cap="flat" cmpd="sng">
            <a:solidFill>
              <a:srgbClr val="0856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SzPts val="2400"/>
            </a:pPr>
            <a:r>
              <a:rPr lang="es-ES" sz="1125">
                <a:latin typeface="Arial Narrow"/>
                <a:ea typeface="Arial Narrow"/>
                <a:cs typeface="Arial Narrow"/>
                <a:sym typeface="Arial Narrow"/>
              </a:rPr>
              <a:t>PROYECTOS</a:t>
            </a:r>
            <a:endParaRPr sz="1125"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buSzPts val="6000"/>
            </a:pPr>
            <a:r>
              <a:rPr lang="es-ES" sz="3675">
                <a:latin typeface="Arial Narrow"/>
                <a:ea typeface="Arial Narrow"/>
                <a:cs typeface="Arial Narrow"/>
                <a:sym typeface="Arial Narrow"/>
              </a:rPr>
              <a:t>3</a:t>
            </a:r>
            <a:endParaRPr sz="3675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7" name="Google Shape;277;p21"/>
          <p:cNvSpPr txBox="1"/>
          <p:nvPr/>
        </p:nvSpPr>
        <p:spPr>
          <a:xfrm>
            <a:off x="3288881" y="235856"/>
            <a:ext cx="5683050" cy="32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SzPts val="1600"/>
            </a:pPr>
            <a:r>
              <a:rPr lang="es-ES" sz="1200">
                <a:solidFill>
                  <a:srgbClr val="385623"/>
                </a:solidFill>
              </a:rPr>
              <a:t>Fortalecer el conocimiento del riesgo de desastres para Bogotá D.C.</a:t>
            </a:r>
            <a:endParaRPr sz="1200"/>
          </a:p>
        </p:txBody>
      </p:sp>
      <p:cxnSp>
        <p:nvCxnSpPr>
          <p:cNvPr id="278" name="Google Shape;278;p21"/>
          <p:cNvCxnSpPr/>
          <p:nvPr/>
        </p:nvCxnSpPr>
        <p:spPr>
          <a:xfrm>
            <a:off x="164044" y="2041866"/>
            <a:ext cx="8636625" cy="0"/>
          </a:xfrm>
          <a:prstGeom prst="straightConnector1">
            <a:avLst/>
          </a:prstGeom>
          <a:noFill/>
          <a:ln w="28575" cap="flat" cmpd="sng">
            <a:solidFill>
              <a:srgbClr val="548135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279" name="Google Shape;279;p21"/>
          <p:cNvSpPr txBox="1"/>
          <p:nvPr/>
        </p:nvSpPr>
        <p:spPr>
          <a:xfrm>
            <a:off x="168731" y="638550"/>
            <a:ext cx="3742650" cy="507809"/>
          </a:xfrm>
          <a:prstGeom prst="rect">
            <a:avLst/>
          </a:prstGeom>
          <a:solidFill>
            <a:srgbClr val="385623"/>
          </a:solidFill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s-ES" sz="1200" b="1">
                <a:solidFill>
                  <a:schemeClr val="lt1"/>
                </a:solidFill>
              </a:rPr>
              <a:t>Estandarización de bases de datos para la generación de información </a:t>
            </a:r>
            <a:endParaRPr sz="4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1"/>
          <p:cNvSpPr txBox="1"/>
          <p:nvPr/>
        </p:nvSpPr>
        <p:spPr>
          <a:xfrm>
            <a:off x="4085381" y="1069678"/>
            <a:ext cx="4886550" cy="46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38125">
              <a:buClr>
                <a:srgbClr val="385623"/>
              </a:buClr>
              <a:buSzPts val="1400"/>
              <a:buFont typeface="Arial"/>
              <a:buChar char="●"/>
            </a:pPr>
            <a:r>
              <a:rPr lang="es-ES" sz="1050">
                <a:solidFill>
                  <a:srgbClr val="385623"/>
                </a:solidFill>
              </a:rPr>
              <a:t>Estandarizar las bases de datos de emergencias y desastres con énfasis en las pérdidas generadas </a:t>
            </a:r>
            <a:endParaRPr sz="1050">
              <a:solidFill>
                <a:srgbClr val="385623"/>
              </a:solidFill>
            </a:endParaRPr>
          </a:p>
        </p:txBody>
      </p:sp>
      <p:sp>
        <p:nvSpPr>
          <p:cNvPr id="281" name="Google Shape;281;p21"/>
          <p:cNvSpPr/>
          <p:nvPr/>
        </p:nvSpPr>
        <p:spPr>
          <a:xfrm>
            <a:off x="376800" y="1205643"/>
            <a:ext cx="1528425" cy="706050"/>
          </a:xfrm>
          <a:prstGeom prst="snip2DiagRect">
            <a:avLst>
              <a:gd name="adj1" fmla="val 0"/>
              <a:gd name="adj2" fmla="val 14234"/>
            </a:avLst>
          </a:prstGeom>
          <a:noFill/>
          <a:ln w="9525" cap="flat" cmpd="sng">
            <a:solidFill>
              <a:srgbClr val="0856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SzPts val="2400"/>
            </a:pPr>
            <a:r>
              <a:rPr lang="es-ES" sz="1125">
                <a:latin typeface="Arial Narrow"/>
                <a:ea typeface="Arial Narrow"/>
                <a:cs typeface="Arial Narrow"/>
                <a:sym typeface="Arial Narrow"/>
              </a:rPr>
              <a:t>PROYECTOS</a:t>
            </a:r>
            <a:endParaRPr sz="1125"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buSzPts val="6000"/>
            </a:pPr>
            <a:r>
              <a:rPr lang="es-ES" sz="3675">
                <a:latin typeface="Arial Narrow"/>
                <a:ea typeface="Arial Narrow"/>
                <a:cs typeface="Arial Narrow"/>
                <a:sym typeface="Arial Narrow"/>
              </a:rPr>
              <a:t>1</a:t>
            </a:r>
            <a:endParaRPr sz="3675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82" name="Google Shape;282;p21"/>
          <p:cNvSpPr txBox="1"/>
          <p:nvPr/>
        </p:nvSpPr>
        <p:spPr>
          <a:xfrm>
            <a:off x="137156" y="3520378"/>
            <a:ext cx="3742650" cy="507809"/>
          </a:xfrm>
          <a:prstGeom prst="rect">
            <a:avLst/>
          </a:prstGeom>
          <a:solidFill>
            <a:srgbClr val="385623"/>
          </a:solidFill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s-ES" sz="1200" b="1">
                <a:solidFill>
                  <a:schemeClr val="lt1"/>
                </a:solidFill>
              </a:rPr>
              <a:t>Monitorear los fenómenos y desarrollar sistemas de alerta</a:t>
            </a:r>
            <a:endParaRPr sz="4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1"/>
          <p:cNvSpPr txBox="1"/>
          <p:nvPr/>
        </p:nvSpPr>
        <p:spPr>
          <a:xfrm>
            <a:off x="3943256" y="3895125"/>
            <a:ext cx="4886550" cy="78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38125">
              <a:buClr>
                <a:srgbClr val="385623"/>
              </a:buClr>
              <a:buSzPts val="1400"/>
              <a:buFont typeface="Arial"/>
              <a:buChar char="●"/>
            </a:pPr>
            <a:r>
              <a:rPr lang="es-ES" sz="1050">
                <a:solidFill>
                  <a:srgbClr val="385623"/>
                </a:solidFill>
              </a:rPr>
              <a:t>Fortalecer la red de monitoreo de la respuesta dinámica del suelo del Distrito Capital</a:t>
            </a:r>
            <a:endParaRPr sz="1050">
              <a:solidFill>
                <a:srgbClr val="385623"/>
              </a:solidFill>
            </a:endParaRPr>
          </a:p>
          <a:p>
            <a:pPr marL="342900" indent="-238125">
              <a:buClr>
                <a:srgbClr val="385623"/>
              </a:buClr>
              <a:buSzPts val="1400"/>
              <a:buFont typeface="Arial"/>
              <a:buChar char="●"/>
            </a:pPr>
            <a:r>
              <a:rPr lang="es-ES" sz="1050">
                <a:solidFill>
                  <a:srgbClr val="385623"/>
                </a:solidFill>
              </a:rPr>
              <a:t>Fortalecer el monitoreo y análisis de las variables hidrometeorológicas del Distrito Capital</a:t>
            </a:r>
            <a:endParaRPr sz="1050">
              <a:solidFill>
                <a:srgbClr val="385623"/>
              </a:solidFill>
            </a:endParaRPr>
          </a:p>
        </p:txBody>
      </p:sp>
      <p:sp>
        <p:nvSpPr>
          <p:cNvPr id="284" name="Google Shape;284;p21"/>
          <p:cNvSpPr/>
          <p:nvPr/>
        </p:nvSpPr>
        <p:spPr>
          <a:xfrm>
            <a:off x="376800" y="4063274"/>
            <a:ext cx="1528425" cy="785025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0856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SzPts val="2400"/>
            </a:pPr>
            <a:r>
              <a:rPr lang="es-ES" sz="1125">
                <a:latin typeface="Arial Narrow"/>
                <a:ea typeface="Arial Narrow"/>
                <a:cs typeface="Arial Narrow"/>
                <a:sym typeface="Arial Narrow"/>
              </a:rPr>
              <a:t>PROYECTOS</a:t>
            </a:r>
            <a:endParaRPr sz="1125"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buSzPts val="6000"/>
            </a:pPr>
            <a:r>
              <a:rPr lang="es-ES" sz="3675"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endParaRPr sz="3675"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285" name="Google Shape;285;p21"/>
          <p:cNvCxnSpPr/>
          <p:nvPr/>
        </p:nvCxnSpPr>
        <p:spPr>
          <a:xfrm>
            <a:off x="286538" y="3485297"/>
            <a:ext cx="8636625" cy="0"/>
          </a:xfrm>
          <a:prstGeom prst="straightConnector1">
            <a:avLst/>
          </a:prstGeom>
          <a:noFill/>
          <a:ln w="28575" cap="flat" cmpd="sng">
            <a:solidFill>
              <a:srgbClr val="548135"/>
            </a:solidFill>
            <a:prstDash val="dash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2"/>
          <p:cNvSpPr txBox="1">
            <a:spLocks noGrp="1"/>
          </p:cNvSpPr>
          <p:nvPr>
            <p:ph type="ctrTitle"/>
          </p:nvPr>
        </p:nvSpPr>
        <p:spPr>
          <a:xfrm>
            <a:off x="4572000" y="1087822"/>
            <a:ext cx="5208773" cy="2514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 fontScale="90000"/>
          </a:bodyPr>
          <a:lstStyle/>
          <a:p>
            <a:pPr>
              <a:lnSpc>
                <a:spcPct val="90000"/>
              </a:lnSpc>
              <a:buSzPct val="162962"/>
            </a:pPr>
            <a:r>
              <a:rPr lang="es-ES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  <a:t>OBJETIVO 2</a:t>
            </a:r>
            <a:br>
              <a:rPr lang="es-ES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br>
              <a:rPr lang="es-ES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s-ES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  <a:t>Reducción </a:t>
            </a:r>
            <a:br>
              <a:rPr lang="es-ES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s-ES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  <a:t>del Riesgo</a:t>
            </a:r>
            <a:endParaRPr>
              <a:solidFill>
                <a:srgbClr val="38761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"/>
          <p:cNvSpPr/>
          <p:nvPr/>
        </p:nvSpPr>
        <p:spPr>
          <a:xfrm>
            <a:off x="137156" y="107513"/>
            <a:ext cx="8690400" cy="64935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B51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23"/>
          <p:cNvSpPr txBox="1"/>
          <p:nvPr/>
        </p:nvSpPr>
        <p:spPr>
          <a:xfrm>
            <a:off x="158529" y="165807"/>
            <a:ext cx="3026475" cy="46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s-ES" sz="2100" b="1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OBJETIVO ESTRATÉGICO 2</a:t>
            </a:r>
            <a:endParaRPr sz="1800" b="1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97" name="Google Shape;297;p23"/>
          <p:cNvSpPr txBox="1"/>
          <p:nvPr/>
        </p:nvSpPr>
        <p:spPr>
          <a:xfrm>
            <a:off x="3085856" y="142744"/>
            <a:ext cx="5683050" cy="50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SzPts val="1600"/>
            </a:pPr>
            <a:r>
              <a:rPr lang="es-ES" sz="1200">
                <a:solidFill>
                  <a:srgbClr val="385623"/>
                </a:solidFill>
              </a:rPr>
              <a:t>Reducir las condiciones de vulnerabilidad de los elementos expuestos frente al riesgo existente y futuro en el territorio del Distrito Capital</a:t>
            </a:r>
            <a:endParaRPr sz="1050"/>
          </a:p>
        </p:txBody>
      </p:sp>
      <p:sp>
        <p:nvSpPr>
          <p:cNvPr id="298" name="Google Shape;298;p23"/>
          <p:cNvSpPr txBox="1"/>
          <p:nvPr/>
        </p:nvSpPr>
        <p:spPr>
          <a:xfrm>
            <a:off x="223669" y="1250466"/>
            <a:ext cx="2896200" cy="323143"/>
          </a:xfrm>
          <a:prstGeom prst="rect">
            <a:avLst/>
          </a:prstGeom>
          <a:solidFill>
            <a:srgbClr val="385623"/>
          </a:solidFill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s-ES" sz="1200" b="1">
                <a:solidFill>
                  <a:schemeClr val="lt1"/>
                </a:solidFill>
              </a:rPr>
              <a:t>Medidas Prospectivas</a:t>
            </a:r>
            <a:endParaRPr sz="4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23"/>
          <p:cNvPicPr preferRelativeResize="0"/>
          <p:nvPr/>
        </p:nvPicPr>
        <p:blipFill rotWithShape="1">
          <a:blip r:embed="rId3">
            <a:alphaModFix/>
          </a:blip>
          <a:srcRect l="29966" t="34180"/>
          <a:stretch/>
        </p:blipFill>
        <p:spPr>
          <a:xfrm>
            <a:off x="6591297" y="1543772"/>
            <a:ext cx="1485900" cy="507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3"/>
          <p:cNvSpPr txBox="1"/>
          <p:nvPr/>
        </p:nvSpPr>
        <p:spPr>
          <a:xfrm>
            <a:off x="337838" y="2659472"/>
            <a:ext cx="2896200" cy="323143"/>
          </a:xfrm>
          <a:prstGeom prst="rect">
            <a:avLst/>
          </a:prstGeom>
          <a:solidFill>
            <a:srgbClr val="385623"/>
          </a:solidFill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s-ES" sz="1200" b="1">
                <a:solidFill>
                  <a:schemeClr val="lt1"/>
                </a:solidFill>
              </a:rPr>
              <a:t>Medidas Correctivas</a:t>
            </a:r>
            <a:endParaRPr sz="4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23"/>
          <p:cNvSpPr txBox="1"/>
          <p:nvPr/>
        </p:nvSpPr>
        <p:spPr>
          <a:xfrm>
            <a:off x="337838" y="3905737"/>
            <a:ext cx="2896200" cy="507809"/>
          </a:xfrm>
          <a:prstGeom prst="rect">
            <a:avLst/>
          </a:prstGeom>
          <a:solidFill>
            <a:srgbClr val="385623"/>
          </a:solidFill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s-ES" sz="1200" b="1">
                <a:solidFill>
                  <a:schemeClr val="lt1"/>
                </a:solidFill>
              </a:rPr>
              <a:t>Mecanismos de Protección Financiera</a:t>
            </a:r>
            <a:endParaRPr sz="4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3"/>
          <p:cNvSpPr txBox="1"/>
          <p:nvPr/>
        </p:nvSpPr>
        <p:spPr>
          <a:xfrm>
            <a:off x="3450281" y="2348270"/>
            <a:ext cx="5172075" cy="62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just">
              <a:buSzPts val="1400"/>
            </a:pPr>
            <a:r>
              <a:rPr lang="es-ES" sz="1050">
                <a:solidFill>
                  <a:srgbClr val="385623"/>
                </a:solidFill>
              </a:rPr>
              <a:t>Reducir el nivel de riesgo existente en la sociedad a través de acciones de mitigación, en el sentido de disminuir o reducir las condiciones de amenaza, cuando sea posible y la vulnerabilidad de los elementos expuestos.</a:t>
            </a:r>
            <a:endParaRPr sz="1050">
              <a:solidFill>
                <a:srgbClr val="385623"/>
              </a:solidFill>
            </a:endParaRPr>
          </a:p>
        </p:txBody>
      </p:sp>
      <p:sp>
        <p:nvSpPr>
          <p:cNvPr id="303" name="Google Shape;303;p23"/>
          <p:cNvSpPr txBox="1"/>
          <p:nvPr/>
        </p:nvSpPr>
        <p:spPr>
          <a:xfrm>
            <a:off x="3450281" y="838575"/>
            <a:ext cx="5172075" cy="62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just">
              <a:buSzPts val="1400"/>
            </a:pPr>
            <a:r>
              <a:rPr lang="es-ES" sz="1050">
                <a:solidFill>
                  <a:srgbClr val="385623"/>
                </a:solidFill>
              </a:rPr>
              <a:t>Garantizar que no surjan nuevas situaciones de riesgo a través de acciones de prevención, impidiendo que los elementos expuestos sean vulnerables o que lleguen a estar expuestos ante posibles eventos peligrosos</a:t>
            </a:r>
            <a:endParaRPr sz="1050">
              <a:solidFill>
                <a:srgbClr val="385623"/>
              </a:solidFill>
            </a:endParaRPr>
          </a:p>
        </p:txBody>
      </p:sp>
      <p:cxnSp>
        <p:nvCxnSpPr>
          <p:cNvPr id="304" name="Google Shape;304;p23"/>
          <p:cNvCxnSpPr/>
          <p:nvPr/>
        </p:nvCxnSpPr>
        <p:spPr>
          <a:xfrm>
            <a:off x="164044" y="2173688"/>
            <a:ext cx="8636625" cy="0"/>
          </a:xfrm>
          <a:prstGeom prst="straightConnector1">
            <a:avLst/>
          </a:prstGeom>
          <a:noFill/>
          <a:ln w="28575" cap="flat" cmpd="sng">
            <a:solidFill>
              <a:srgbClr val="548135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305" name="Google Shape;305;p23"/>
          <p:cNvSpPr txBox="1"/>
          <p:nvPr/>
        </p:nvSpPr>
        <p:spPr>
          <a:xfrm>
            <a:off x="3724275" y="1636416"/>
            <a:ext cx="228600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38125">
              <a:buSzPts val="1400"/>
              <a:buFont typeface="Calibri"/>
              <a:buChar char="●"/>
            </a:pPr>
            <a:r>
              <a:rPr lang="es-ES" sz="1050">
                <a:latin typeface="Calibri"/>
                <a:ea typeface="Calibri"/>
                <a:cs typeface="Calibri"/>
                <a:sym typeface="Calibri"/>
              </a:rPr>
              <a:t>Escenarios de Riesgo Priorizados </a:t>
            </a:r>
            <a:endParaRPr sz="105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3"/>
          <p:cNvSpPr/>
          <p:nvPr/>
        </p:nvSpPr>
        <p:spPr>
          <a:xfrm>
            <a:off x="6143625" y="1733550"/>
            <a:ext cx="314325" cy="100575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pic>
        <p:nvPicPr>
          <p:cNvPr id="307" name="Google Shape;307;p23"/>
          <p:cNvPicPr preferRelativeResize="0"/>
          <p:nvPr/>
        </p:nvPicPr>
        <p:blipFill rotWithShape="1">
          <a:blip r:embed="rId3">
            <a:alphaModFix/>
          </a:blip>
          <a:srcRect l="29966" t="34180"/>
          <a:stretch/>
        </p:blipFill>
        <p:spPr>
          <a:xfrm>
            <a:off x="6617941" y="2956566"/>
            <a:ext cx="1485900" cy="507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3"/>
          <p:cNvSpPr txBox="1"/>
          <p:nvPr/>
        </p:nvSpPr>
        <p:spPr>
          <a:xfrm>
            <a:off x="3750919" y="3049210"/>
            <a:ext cx="228600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38125">
              <a:buSzPts val="1400"/>
              <a:buFont typeface="Calibri"/>
              <a:buChar char="●"/>
            </a:pPr>
            <a:r>
              <a:rPr lang="es-ES" sz="1050">
                <a:latin typeface="Calibri"/>
                <a:ea typeface="Calibri"/>
                <a:cs typeface="Calibri"/>
                <a:sym typeface="Calibri"/>
              </a:rPr>
              <a:t>Escenarios de Riesgo Priorizados </a:t>
            </a:r>
            <a:endParaRPr sz="105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3"/>
          <p:cNvSpPr/>
          <p:nvPr/>
        </p:nvSpPr>
        <p:spPr>
          <a:xfrm>
            <a:off x="6170269" y="3146344"/>
            <a:ext cx="314325" cy="100575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cxnSp>
        <p:nvCxnSpPr>
          <p:cNvPr id="310" name="Google Shape;310;p23"/>
          <p:cNvCxnSpPr/>
          <p:nvPr/>
        </p:nvCxnSpPr>
        <p:spPr>
          <a:xfrm>
            <a:off x="164044" y="3464400"/>
            <a:ext cx="8636625" cy="0"/>
          </a:xfrm>
          <a:prstGeom prst="straightConnector1">
            <a:avLst/>
          </a:prstGeom>
          <a:noFill/>
          <a:ln w="28575" cap="flat" cmpd="sng">
            <a:solidFill>
              <a:srgbClr val="548135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311" name="Google Shape;311;p23"/>
          <p:cNvSpPr txBox="1"/>
          <p:nvPr/>
        </p:nvSpPr>
        <p:spPr>
          <a:xfrm>
            <a:off x="3549206" y="3524363"/>
            <a:ext cx="5172075" cy="78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just">
              <a:buSzPts val="1400"/>
            </a:pPr>
            <a:r>
              <a:rPr lang="es-ES" sz="1050">
                <a:solidFill>
                  <a:srgbClr val="385623"/>
                </a:solidFill>
              </a:rPr>
              <a:t> Mecanismos o instrumentos financieros de retención intencional o transferencias del riesgo que se establecen en forma ex ante con el fin de acceder de manera ex post a recursos económicos oportunos para la atención de emergencias y la recuperación </a:t>
            </a:r>
            <a:endParaRPr sz="1050">
              <a:solidFill>
                <a:srgbClr val="385623"/>
              </a:solidFill>
            </a:endParaRPr>
          </a:p>
        </p:txBody>
      </p:sp>
      <p:sp>
        <p:nvSpPr>
          <p:cNvPr id="312" name="Google Shape;312;p23"/>
          <p:cNvSpPr txBox="1"/>
          <p:nvPr/>
        </p:nvSpPr>
        <p:spPr>
          <a:xfrm>
            <a:off x="4941544" y="4309378"/>
            <a:ext cx="228600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38125">
              <a:buSzPts val="1400"/>
              <a:buFont typeface="Calibri"/>
              <a:buChar char="●"/>
            </a:pPr>
            <a:r>
              <a:rPr lang="es-ES" sz="1050">
                <a:latin typeface="Calibri"/>
                <a:ea typeface="Calibri"/>
                <a:cs typeface="Calibri"/>
                <a:sym typeface="Calibri"/>
              </a:rPr>
              <a:t>Escenarios de Riesgo Priorizados </a:t>
            </a:r>
            <a:endParaRPr sz="105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4"/>
          <p:cNvSpPr txBox="1">
            <a:spLocks noGrp="1"/>
          </p:cNvSpPr>
          <p:nvPr>
            <p:ph type="ctrTitle"/>
          </p:nvPr>
        </p:nvSpPr>
        <p:spPr>
          <a:xfrm>
            <a:off x="4426738" y="1182300"/>
            <a:ext cx="5208773" cy="27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rmAutofit fontScale="90000"/>
          </a:bodyPr>
          <a:lstStyle/>
          <a:p>
            <a:pPr>
              <a:lnSpc>
                <a:spcPct val="90000"/>
              </a:lnSpc>
              <a:buSzPct val="162962"/>
            </a:pPr>
            <a:br>
              <a:rPr lang="es-ES" b="1">
                <a:solidFill>
                  <a:srgbClr val="38761D"/>
                </a:solidFill>
                <a:latin typeface="Livvic"/>
                <a:ea typeface="Livvic"/>
                <a:cs typeface="Livvic"/>
                <a:sym typeface="Livvic"/>
              </a:rPr>
            </a:br>
            <a:r>
              <a:rPr lang="es-ES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  <a:t>OBJETIVO 3</a:t>
            </a:r>
            <a:br>
              <a:rPr lang="es-ES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s-ES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  <a:t>Manejo </a:t>
            </a:r>
            <a:br>
              <a:rPr lang="es-ES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s-ES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  <a:t>del Desastre </a:t>
            </a:r>
            <a:br>
              <a:rPr lang="es-ES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>
              <a:solidFill>
                <a:srgbClr val="38761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5"/>
          <p:cNvSpPr/>
          <p:nvPr/>
        </p:nvSpPr>
        <p:spPr>
          <a:xfrm>
            <a:off x="137160" y="107512"/>
            <a:ext cx="8930640" cy="57828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B51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25"/>
          <p:cNvSpPr/>
          <p:nvPr/>
        </p:nvSpPr>
        <p:spPr>
          <a:xfrm>
            <a:off x="198225" y="209861"/>
            <a:ext cx="8747550" cy="34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r">
              <a:buSzPts val="2400"/>
            </a:pPr>
            <a:r>
              <a:rPr lang="es-ES" sz="1800" b="1">
                <a:solidFill>
                  <a:srgbClr val="385623"/>
                </a:solidFill>
              </a:rPr>
              <a:t>Esquema General proceso Manejo de Emergencias, Calamidades y Desastres</a:t>
            </a:r>
            <a:endParaRPr sz="1800" b="1">
              <a:solidFill>
                <a:srgbClr val="385623"/>
              </a:solidFill>
            </a:endParaRPr>
          </a:p>
        </p:txBody>
      </p:sp>
      <p:pic>
        <p:nvPicPr>
          <p:cNvPr id="324" name="Google Shape;32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8119" y="1152619"/>
            <a:ext cx="5014238" cy="3193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6"/>
          <p:cNvSpPr/>
          <p:nvPr/>
        </p:nvSpPr>
        <p:spPr>
          <a:xfrm>
            <a:off x="137156" y="107513"/>
            <a:ext cx="8690400" cy="64935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B51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26"/>
          <p:cNvSpPr txBox="1"/>
          <p:nvPr/>
        </p:nvSpPr>
        <p:spPr>
          <a:xfrm>
            <a:off x="158529" y="165807"/>
            <a:ext cx="3026475" cy="46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s-ES" sz="2100" b="1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OBJETIVO ESTRATÉGICO 3</a:t>
            </a:r>
            <a:endParaRPr sz="1800" b="1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32" name="Google Shape;332;p26"/>
          <p:cNvSpPr/>
          <p:nvPr/>
        </p:nvSpPr>
        <p:spPr>
          <a:xfrm>
            <a:off x="158531" y="3616369"/>
            <a:ext cx="1250325" cy="83565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0856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SzPts val="2400"/>
            </a:pPr>
            <a:r>
              <a:rPr lang="es-ES" sz="1125">
                <a:latin typeface="Arial Narrow"/>
                <a:ea typeface="Arial Narrow"/>
                <a:cs typeface="Arial Narrow"/>
                <a:sym typeface="Arial Narrow"/>
              </a:rPr>
              <a:t>PROYECTOS</a:t>
            </a:r>
            <a:endParaRPr sz="1125"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buSzPts val="6000"/>
            </a:pPr>
            <a:r>
              <a:rPr lang="es-ES" sz="3825"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endParaRPr sz="3825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33" name="Google Shape;333;p26"/>
          <p:cNvSpPr txBox="1"/>
          <p:nvPr/>
        </p:nvSpPr>
        <p:spPr>
          <a:xfrm>
            <a:off x="3795206" y="3292032"/>
            <a:ext cx="4659750" cy="888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33363">
              <a:buClr>
                <a:srgbClr val="385623"/>
              </a:buClr>
              <a:buSzPts val="1300"/>
              <a:buFont typeface="Arial"/>
              <a:buChar char="●"/>
            </a:pPr>
            <a:r>
              <a:rPr lang="es-ES" sz="975">
                <a:solidFill>
                  <a:srgbClr val="385623"/>
                </a:solidFill>
              </a:rPr>
              <a:t>Formulación, actualización, articulación e implementación de la Estrategia Distrital para la Recuperación – EDR</a:t>
            </a:r>
            <a:endParaRPr sz="975">
              <a:solidFill>
                <a:srgbClr val="385623"/>
              </a:solidFill>
            </a:endParaRPr>
          </a:p>
          <a:p>
            <a:pPr>
              <a:buClr>
                <a:schemeClr val="dk1"/>
              </a:buClr>
              <a:buSzPts val="1100"/>
            </a:pPr>
            <a:endParaRPr sz="975">
              <a:solidFill>
                <a:srgbClr val="385623"/>
              </a:solidFill>
            </a:endParaRPr>
          </a:p>
          <a:p>
            <a:pPr marL="342900" indent="-233363">
              <a:buClr>
                <a:srgbClr val="385623"/>
              </a:buClr>
              <a:buSzPts val="1300"/>
              <a:buFont typeface="Arial"/>
              <a:buChar char="●"/>
            </a:pPr>
            <a:r>
              <a:rPr lang="es-ES" sz="975">
                <a:solidFill>
                  <a:srgbClr val="385623"/>
                </a:solidFill>
              </a:rPr>
              <a:t>Formulación, actualización y socialización de los lineamientos del Plan de Acción Específico para la recuperación.</a:t>
            </a:r>
            <a:endParaRPr sz="975"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34" name="Google Shape;334;p26"/>
          <p:cNvSpPr/>
          <p:nvPr/>
        </p:nvSpPr>
        <p:spPr>
          <a:xfrm>
            <a:off x="1686844" y="3616369"/>
            <a:ext cx="1409625" cy="83565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0856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SzPts val="2400"/>
            </a:pPr>
            <a:r>
              <a:rPr lang="es-ES" sz="1125">
                <a:latin typeface="Arial Narrow"/>
                <a:ea typeface="Arial Narrow"/>
                <a:cs typeface="Arial Narrow"/>
                <a:sym typeface="Arial Narrow"/>
              </a:rPr>
              <a:t>SUBACTIVIDADES</a:t>
            </a:r>
            <a:endParaRPr sz="1125"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buSzPts val="6000"/>
            </a:pPr>
            <a:r>
              <a:rPr lang="es-ES" sz="3825">
                <a:latin typeface="Arial Narrow"/>
                <a:ea typeface="Arial Narrow"/>
                <a:cs typeface="Arial Narrow"/>
                <a:sym typeface="Arial Narrow"/>
              </a:rPr>
              <a:t>5</a:t>
            </a:r>
            <a:endParaRPr sz="3825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35" name="Google Shape;335;p26"/>
          <p:cNvSpPr txBox="1"/>
          <p:nvPr/>
        </p:nvSpPr>
        <p:spPr>
          <a:xfrm>
            <a:off x="200344" y="928219"/>
            <a:ext cx="2896200" cy="507809"/>
          </a:xfrm>
          <a:prstGeom prst="rect">
            <a:avLst/>
          </a:prstGeom>
          <a:solidFill>
            <a:srgbClr val="385623"/>
          </a:solidFill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s-ES" sz="1200" b="1">
                <a:solidFill>
                  <a:schemeClr val="lt1"/>
                </a:solidFill>
              </a:rPr>
              <a:t>Preparación y Ejecución para la Respuesta a Emergencias</a:t>
            </a:r>
            <a:endParaRPr sz="4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6"/>
          <p:cNvSpPr txBox="1"/>
          <p:nvPr/>
        </p:nvSpPr>
        <p:spPr>
          <a:xfrm>
            <a:off x="200344" y="3024975"/>
            <a:ext cx="2896200" cy="507809"/>
          </a:xfrm>
          <a:prstGeom prst="rect">
            <a:avLst/>
          </a:prstGeom>
          <a:solidFill>
            <a:srgbClr val="385623"/>
          </a:solidFill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s-ES" sz="1200" b="1">
                <a:solidFill>
                  <a:schemeClr val="lt1"/>
                </a:solidFill>
              </a:rPr>
              <a:t>Preparación y Ejecución de la Recuperación</a:t>
            </a:r>
            <a:endParaRPr sz="4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26"/>
          <p:cNvSpPr txBox="1"/>
          <p:nvPr/>
        </p:nvSpPr>
        <p:spPr>
          <a:xfrm>
            <a:off x="3737476" y="756769"/>
            <a:ext cx="5079375" cy="1788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33363">
              <a:buClr>
                <a:srgbClr val="385623"/>
              </a:buClr>
              <a:buSzPts val="1300"/>
              <a:buFont typeface="Arial"/>
              <a:buChar char="●"/>
            </a:pPr>
            <a:r>
              <a:rPr lang="es-ES" sz="975">
                <a:solidFill>
                  <a:srgbClr val="385623"/>
                </a:solidFill>
              </a:rPr>
              <a:t>Actualizar e implementar las directrices de la Estrategia Distrital de Respuesta a Emergencias - EDRE.</a:t>
            </a:r>
            <a:endParaRPr sz="975">
              <a:solidFill>
                <a:srgbClr val="385623"/>
              </a:solidFill>
            </a:endParaRPr>
          </a:p>
          <a:p>
            <a:pPr marL="342900" indent="-233363">
              <a:buClr>
                <a:srgbClr val="385623"/>
              </a:buClr>
              <a:buSzPts val="1300"/>
              <a:buFont typeface="Arial"/>
              <a:buChar char="●"/>
            </a:pPr>
            <a:r>
              <a:rPr lang="es-ES" sz="975">
                <a:solidFill>
                  <a:srgbClr val="385623"/>
                </a:solidFill>
              </a:rPr>
              <a:t>Formular, actualizar, articular e implementar las Estrategias Institucionales para la respuesta y la recuperación - EIR, por parte de los actores del SDGR-CC.</a:t>
            </a:r>
            <a:endParaRPr sz="975">
              <a:solidFill>
                <a:srgbClr val="385623"/>
              </a:solidFill>
            </a:endParaRPr>
          </a:p>
          <a:p>
            <a:pPr marL="342900" indent="-233363">
              <a:buClr>
                <a:srgbClr val="385623"/>
              </a:buClr>
              <a:buSzPts val="1300"/>
              <a:buFont typeface="Arial"/>
              <a:buChar char="●"/>
            </a:pPr>
            <a:r>
              <a:rPr lang="es-ES" sz="975">
                <a:solidFill>
                  <a:srgbClr val="385623"/>
                </a:solidFill>
              </a:rPr>
              <a:t>Diseñar, implementar y fortalecer el Sistema Operativo Distrital de Emergencias – SOE, como soporte a la gestión de emergencias, calamidades y desastres.</a:t>
            </a:r>
            <a:endParaRPr sz="975">
              <a:solidFill>
                <a:srgbClr val="385623"/>
              </a:solidFill>
            </a:endParaRPr>
          </a:p>
          <a:p>
            <a:pPr marL="342900" indent="-233363">
              <a:buClr>
                <a:srgbClr val="385623"/>
              </a:buClr>
              <a:buSzPts val="1300"/>
              <a:buFont typeface="Arial"/>
              <a:buChar char="●"/>
            </a:pPr>
            <a:r>
              <a:rPr lang="es-ES" sz="975">
                <a:solidFill>
                  <a:srgbClr val="385623"/>
                </a:solidFill>
              </a:rPr>
              <a:t>Formular, actualizar y socializar los instrumentos de preparación y coordinación para la gestión de emergencias, calamidades y desastres.</a:t>
            </a:r>
            <a:endParaRPr sz="975">
              <a:solidFill>
                <a:srgbClr val="385623"/>
              </a:solidFill>
            </a:endParaRPr>
          </a:p>
          <a:p>
            <a:pPr marL="342900" indent="-233363">
              <a:buClr>
                <a:srgbClr val="385623"/>
              </a:buClr>
              <a:buSzPts val="1300"/>
              <a:buFont typeface="Arial"/>
              <a:buChar char="●"/>
            </a:pPr>
            <a:r>
              <a:rPr lang="es-ES" sz="975">
                <a:solidFill>
                  <a:srgbClr val="385623"/>
                </a:solidFill>
              </a:rPr>
              <a:t>Fortalecimiento y mejoramiento de los equipamientos e infraestructuras indispensables para la atención y manejo de eventos catastróficos.</a:t>
            </a:r>
            <a:endParaRPr sz="975">
              <a:solidFill>
                <a:srgbClr val="385623"/>
              </a:solidFill>
            </a:endParaRPr>
          </a:p>
          <a:p>
            <a:pPr marL="342900" indent="-233363">
              <a:buClr>
                <a:srgbClr val="385623"/>
              </a:buClr>
              <a:buSzPts val="1300"/>
              <a:buFont typeface="Arial"/>
              <a:buChar char="●"/>
            </a:pPr>
            <a:r>
              <a:rPr lang="es-ES" sz="975">
                <a:solidFill>
                  <a:srgbClr val="385623"/>
                </a:solidFill>
              </a:rPr>
              <a:t>Gestión Integral de las Aglomeraciones de Público</a:t>
            </a:r>
            <a:endParaRPr sz="975">
              <a:solidFill>
                <a:srgbClr val="385623"/>
              </a:solidFill>
            </a:endParaRPr>
          </a:p>
        </p:txBody>
      </p:sp>
      <p:sp>
        <p:nvSpPr>
          <p:cNvPr id="338" name="Google Shape;338;p26"/>
          <p:cNvSpPr/>
          <p:nvPr/>
        </p:nvSpPr>
        <p:spPr>
          <a:xfrm>
            <a:off x="158531" y="1534256"/>
            <a:ext cx="1250325" cy="83565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0856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SzPts val="2400"/>
            </a:pPr>
            <a:r>
              <a:rPr lang="es-ES" sz="1125">
                <a:latin typeface="Arial Narrow"/>
                <a:ea typeface="Arial Narrow"/>
                <a:cs typeface="Arial Narrow"/>
                <a:sym typeface="Arial Narrow"/>
              </a:rPr>
              <a:t>PROYECTOS</a:t>
            </a:r>
            <a:endParaRPr sz="1125"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buSzPts val="6000"/>
            </a:pPr>
            <a:r>
              <a:rPr lang="es-ES" sz="3825">
                <a:latin typeface="Arial Narrow"/>
                <a:ea typeface="Arial Narrow"/>
                <a:cs typeface="Arial Narrow"/>
                <a:sym typeface="Arial Narrow"/>
              </a:rPr>
              <a:t>6</a:t>
            </a:r>
            <a:endParaRPr sz="3825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39" name="Google Shape;339;p26"/>
          <p:cNvSpPr/>
          <p:nvPr/>
        </p:nvSpPr>
        <p:spPr>
          <a:xfrm>
            <a:off x="1686844" y="1534256"/>
            <a:ext cx="1409625" cy="83565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0856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SzPts val="2400"/>
            </a:pPr>
            <a:r>
              <a:rPr lang="es-ES" sz="1125">
                <a:latin typeface="Arial Narrow"/>
                <a:ea typeface="Arial Narrow"/>
                <a:cs typeface="Arial Narrow"/>
                <a:sym typeface="Arial Narrow"/>
              </a:rPr>
              <a:t>SUBACTIVIDADES</a:t>
            </a:r>
            <a:endParaRPr sz="1125"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buSzPts val="6000"/>
            </a:pPr>
            <a:r>
              <a:rPr lang="es-ES" sz="3825">
                <a:latin typeface="Arial Narrow"/>
                <a:ea typeface="Arial Narrow"/>
                <a:cs typeface="Arial Narrow"/>
                <a:sym typeface="Arial Narrow"/>
              </a:rPr>
              <a:t>21</a:t>
            </a:r>
            <a:endParaRPr sz="3825"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340" name="Google Shape;340;p26"/>
          <p:cNvCxnSpPr/>
          <p:nvPr/>
        </p:nvCxnSpPr>
        <p:spPr>
          <a:xfrm>
            <a:off x="190969" y="2766956"/>
            <a:ext cx="8636625" cy="0"/>
          </a:xfrm>
          <a:prstGeom prst="straightConnector1">
            <a:avLst/>
          </a:prstGeom>
          <a:noFill/>
          <a:ln w="28575" cap="flat" cmpd="sng">
            <a:solidFill>
              <a:srgbClr val="548135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341" name="Google Shape;341;p26"/>
          <p:cNvSpPr txBox="1"/>
          <p:nvPr/>
        </p:nvSpPr>
        <p:spPr>
          <a:xfrm>
            <a:off x="3096544" y="84900"/>
            <a:ext cx="5683050" cy="69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SzPts val="1600"/>
            </a:pPr>
            <a:r>
              <a:rPr lang="es-ES" sz="1200">
                <a:solidFill>
                  <a:srgbClr val="385623"/>
                </a:solidFill>
              </a:rPr>
              <a:t>Fortalecer el SDGR-CC para que la ejecución de la respuesta y la recuperación sean oportunas y eficaces, en el caso de la materialización de emergencias, calamidades y desastres.</a:t>
            </a:r>
            <a:endParaRPr sz="105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7"/>
          <p:cNvSpPr txBox="1">
            <a:spLocks noGrp="1"/>
          </p:cNvSpPr>
          <p:nvPr>
            <p:ph type="ctrTitle"/>
          </p:nvPr>
        </p:nvSpPr>
        <p:spPr>
          <a:xfrm>
            <a:off x="4572000" y="1784484"/>
            <a:ext cx="5208773" cy="215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b" anchorCtr="0">
            <a:noAutofit/>
          </a:bodyPr>
          <a:lstStyle/>
          <a:p>
            <a:pPr>
              <a:lnSpc>
                <a:spcPct val="90000"/>
              </a:lnSpc>
              <a:buSzPts val="10755"/>
            </a:pPr>
            <a:br>
              <a:rPr lang="es-ES" sz="4950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s-ES" sz="4950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  <a:t>OBJETIVO 4</a:t>
            </a:r>
            <a:br>
              <a:rPr lang="es-ES" sz="4950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s-ES" sz="4950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  <a:t>Gobernanza</a:t>
            </a:r>
            <a:br>
              <a:rPr lang="es-ES" sz="4950" b="1">
                <a:solidFill>
                  <a:srgbClr val="38761D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sz="4950">
              <a:solidFill>
                <a:srgbClr val="38761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8"/>
          <p:cNvSpPr/>
          <p:nvPr/>
        </p:nvSpPr>
        <p:spPr>
          <a:xfrm>
            <a:off x="137156" y="107513"/>
            <a:ext cx="8690400" cy="50782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B516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8"/>
          <p:cNvSpPr txBox="1"/>
          <p:nvPr/>
        </p:nvSpPr>
        <p:spPr>
          <a:xfrm>
            <a:off x="158529" y="165807"/>
            <a:ext cx="3026475" cy="46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Clr>
                <a:schemeClr val="dk1"/>
              </a:buClr>
              <a:buSzPts val="2800"/>
            </a:pPr>
            <a:r>
              <a:rPr lang="es-ES" sz="2100" b="1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OBJETIVO ESTRATÉGICO 4</a:t>
            </a:r>
            <a:endParaRPr sz="1800" b="1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54" name="Google Shape;354;p28"/>
          <p:cNvSpPr txBox="1"/>
          <p:nvPr/>
        </p:nvSpPr>
        <p:spPr>
          <a:xfrm>
            <a:off x="200344" y="704212"/>
            <a:ext cx="3679425" cy="461643"/>
          </a:xfrm>
          <a:prstGeom prst="rect">
            <a:avLst/>
          </a:prstGeom>
          <a:solidFill>
            <a:srgbClr val="385623"/>
          </a:solidFill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chemeClr val="dk1"/>
              </a:buClr>
              <a:buSzPts val="1400"/>
            </a:pPr>
            <a:r>
              <a:rPr lang="es-ES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Fortalecer los procesos institucionales del SDGR-CC para la gestión del riesgo 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355" name="Google Shape;355;p28"/>
          <p:cNvSpPr txBox="1"/>
          <p:nvPr/>
        </p:nvSpPr>
        <p:spPr>
          <a:xfrm>
            <a:off x="4085400" y="704213"/>
            <a:ext cx="4742100" cy="995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28600" algn="just">
              <a:spcBef>
                <a:spcPts val="225"/>
              </a:spcBef>
              <a:buClr>
                <a:schemeClr val="dk1"/>
              </a:buClr>
              <a:buSzPts val="1200"/>
              <a:buFont typeface="Arial Narrow"/>
              <a:buChar char="●"/>
            </a:pPr>
            <a:r>
              <a:rPr lang="es-ES" sz="900">
                <a:solidFill>
                  <a:srgbClr val="385623"/>
                </a:solidFill>
                <a:latin typeface="Arial Narrow"/>
                <a:ea typeface="Arial Narrow"/>
                <a:cs typeface="Arial Narrow"/>
                <a:sym typeface="Arial Narrow"/>
              </a:rPr>
              <a:t>Desarrollar y fortalecer los aspectos normativos del SDGR-CC</a:t>
            </a:r>
            <a:endParaRPr sz="900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228600" algn="just">
              <a:buClr>
                <a:schemeClr val="dk1"/>
              </a:buClr>
              <a:buSzPts val="1200"/>
              <a:buFont typeface="Arial Narrow"/>
              <a:buChar char="●"/>
            </a:pPr>
            <a:r>
              <a:rPr lang="es-ES" sz="900">
                <a:solidFill>
                  <a:srgbClr val="385623"/>
                </a:solidFill>
                <a:latin typeface="Arial Narrow"/>
                <a:ea typeface="Arial Narrow"/>
                <a:cs typeface="Arial Narrow"/>
                <a:sym typeface="Arial Narrow"/>
              </a:rPr>
              <a:t>Articular las políticas públicas e instrumentos de planificación </a:t>
            </a:r>
            <a:endParaRPr sz="900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228600" algn="just">
              <a:buClr>
                <a:schemeClr val="dk1"/>
              </a:buClr>
              <a:buSzPts val="1200"/>
              <a:buFont typeface="Arial Narrow"/>
              <a:buChar char="●"/>
            </a:pPr>
            <a:r>
              <a:rPr lang="es-ES" sz="900">
                <a:solidFill>
                  <a:srgbClr val="385623"/>
                </a:solidFill>
                <a:latin typeface="Arial Narrow"/>
                <a:ea typeface="Arial Narrow"/>
                <a:cs typeface="Arial Narrow"/>
                <a:sym typeface="Arial Narrow"/>
              </a:rPr>
              <a:t>Potenciar la gestión financiera de los riesgos </a:t>
            </a:r>
            <a:endParaRPr sz="900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228600" algn="just">
              <a:buClr>
                <a:schemeClr val="dk1"/>
              </a:buClr>
              <a:buSzPts val="1200"/>
              <a:buFont typeface="Arial Narrow"/>
              <a:buChar char="●"/>
            </a:pPr>
            <a:r>
              <a:rPr lang="es-ES" sz="900">
                <a:solidFill>
                  <a:srgbClr val="385623"/>
                </a:solidFill>
                <a:latin typeface="Arial Narrow"/>
                <a:ea typeface="Arial Narrow"/>
                <a:cs typeface="Arial Narrow"/>
                <a:sym typeface="Arial Narrow"/>
              </a:rPr>
              <a:t>Fortalecer la estructura organizacional del SDGR-CC </a:t>
            </a:r>
            <a:endParaRPr sz="900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228600" algn="just">
              <a:buClr>
                <a:schemeClr val="dk1"/>
              </a:buClr>
              <a:buSzPts val="1200"/>
              <a:buFont typeface="Arial Narrow"/>
              <a:buChar char="●"/>
            </a:pPr>
            <a:r>
              <a:rPr lang="es-ES" sz="900">
                <a:solidFill>
                  <a:srgbClr val="385623"/>
                </a:solidFill>
                <a:latin typeface="Arial Narrow"/>
                <a:ea typeface="Arial Narrow"/>
                <a:cs typeface="Arial Narrow"/>
                <a:sym typeface="Arial Narrow"/>
              </a:rPr>
              <a:t>Fortalecer el Sistema de Información para la Gestión de Riesgos y Cambio Climático (SIRE)</a:t>
            </a:r>
            <a:endParaRPr sz="900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228600" algn="just">
              <a:buClr>
                <a:schemeClr val="dk1"/>
              </a:buClr>
              <a:buSzPts val="1200"/>
              <a:buFont typeface="Arial Narrow"/>
              <a:buChar char="●"/>
            </a:pPr>
            <a:r>
              <a:rPr lang="es-ES" sz="900">
                <a:solidFill>
                  <a:srgbClr val="385623"/>
                </a:solidFill>
                <a:latin typeface="Arial Narrow"/>
                <a:ea typeface="Arial Narrow"/>
                <a:cs typeface="Arial Narrow"/>
                <a:sym typeface="Arial Narrow"/>
              </a:rPr>
              <a:t>Fortalecer la capacidad operativa y equipamiento del SDGR-CC</a:t>
            </a:r>
            <a:endParaRPr sz="1050">
              <a:solidFill>
                <a:srgbClr val="385623"/>
              </a:solidFill>
            </a:endParaRPr>
          </a:p>
        </p:txBody>
      </p:sp>
      <p:sp>
        <p:nvSpPr>
          <p:cNvPr id="356" name="Google Shape;356;p28"/>
          <p:cNvSpPr txBox="1"/>
          <p:nvPr/>
        </p:nvSpPr>
        <p:spPr>
          <a:xfrm>
            <a:off x="3288881" y="235856"/>
            <a:ext cx="5683050" cy="32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SzPts val="1600"/>
            </a:pPr>
            <a:r>
              <a:rPr lang="es-ES" sz="1200">
                <a:solidFill>
                  <a:srgbClr val="385623"/>
                </a:solidFill>
              </a:rPr>
              <a:t>FORTALECER LA GOBERNANZA PARA LA GESTIÓN DE RIESGOS</a:t>
            </a:r>
            <a:endParaRPr sz="1200"/>
          </a:p>
        </p:txBody>
      </p:sp>
      <p:sp>
        <p:nvSpPr>
          <p:cNvPr id="357" name="Google Shape;357;p28"/>
          <p:cNvSpPr/>
          <p:nvPr/>
        </p:nvSpPr>
        <p:spPr>
          <a:xfrm>
            <a:off x="253688" y="1242619"/>
            <a:ext cx="1528425" cy="630225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rgbClr val="0856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SzPts val="2400"/>
            </a:pPr>
            <a:r>
              <a:rPr lang="es-ES" sz="975">
                <a:latin typeface="Arial Narrow"/>
                <a:ea typeface="Arial Narrow"/>
                <a:cs typeface="Arial Narrow"/>
                <a:sym typeface="Arial Narrow"/>
              </a:rPr>
              <a:t>PROYECTOS</a:t>
            </a:r>
            <a:endParaRPr sz="975"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buSzPts val="6000"/>
            </a:pPr>
            <a:r>
              <a:rPr lang="es-ES" sz="3525">
                <a:latin typeface="Arial Narrow"/>
                <a:ea typeface="Arial Narrow"/>
                <a:cs typeface="Arial Narrow"/>
                <a:sym typeface="Arial Narrow"/>
              </a:rPr>
              <a:t>6</a:t>
            </a:r>
            <a:endParaRPr sz="3525">
              <a:latin typeface="Arial Narrow"/>
              <a:ea typeface="Arial Narrow"/>
              <a:cs typeface="Arial Narrow"/>
              <a:sym typeface="Arial Narrow"/>
            </a:endParaRPr>
          </a:p>
        </p:txBody>
      </p:sp>
      <p:cxnSp>
        <p:nvCxnSpPr>
          <p:cNvPr id="358" name="Google Shape;358;p28"/>
          <p:cNvCxnSpPr/>
          <p:nvPr/>
        </p:nvCxnSpPr>
        <p:spPr>
          <a:xfrm>
            <a:off x="200344" y="1936950"/>
            <a:ext cx="8636625" cy="0"/>
          </a:xfrm>
          <a:prstGeom prst="straightConnector1">
            <a:avLst/>
          </a:prstGeom>
          <a:noFill/>
          <a:ln w="28575" cap="flat" cmpd="sng">
            <a:solidFill>
              <a:srgbClr val="548135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359" name="Google Shape;359;p28"/>
          <p:cNvSpPr txBox="1"/>
          <p:nvPr/>
        </p:nvSpPr>
        <p:spPr>
          <a:xfrm>
            <a:off x="196538" y="1988456"/>
            <a:ext cx="3679425" cy="461643"/>
          </a:xfrm>
          <a:prstGeom prst="rect">
            <a:avLst/>
          </a:prstGeom>
          <a:solidFill>
            <a:srgbClr val="385623"/>
          </a:solidFill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chemeClr val="dk1"/>
              </a:buClr>
              <a:buSzPts val="1400"/>
            </a:pPr>
            <a:r>
              <a:rPr lang="es-ES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Fortalecer e instalar capacidades de los actores privados y sociales</a:t>
            </a:r>
            <a:endParaRPr sz="1200" b="1">
              <a:solidFill>
                <a:schemeClr val="lt1"/>
              </a:solidFill>
            </a:endParaRPr>
          </a:p>
        </p:txBody>
      </p:sp>
      <p:sp>
        <p:nvSpPr>
          <p:cNvPr id="360" name="Google Shape;360;p28"/>
          <p:cNvSpPr/>
          <p:nvPr/>
        </p:nvSpPr>
        <p:spPr>
          <a:xfrm>
            <a:off x="336394" y="2574929"/>
            <a:ext cx="1528425" cy="805050"/>
          </a:xfrm>
          <a:prstGeom prst="snip2DiagRect">
            <a:avLst>
              <a:gd name="adj1" fmla="val 0"/>
              <a:gd name="adj2" fmla="val 21621"/>
            </a:avLst>
          </a:prstGeom>
          <a:noFill/>
          <a:ln w="9525" cap="flat" cmpd="sng">
            <a:solidFill>
              <a:srgbClr val="0856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SzPts val="2400"/>
            </a:pPr>
            <a:r>
              <a:rPr lang="es-ES" sz="1125">
                <a:latin typeface="Arial Narrow"/>
                <a:ea typeface="Arial Narrow"/>
                <a:cs typeface="Arial Narrow"/>
                <a:sym typeface="Arial Narrow"/>
              </a:rPr>
              <a:t>PROYECTOS</a:t>
            </a:r>
            <a:endParaRPr sz="1125"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buSzPts val="6000"/>
            </a:pPr>
            <a:r>
              <a:rPr lang="es-ES" sz="3675">
                <a:latin typeface="Arial Narrow"/>
                <a:ea typeface="Arial Narrow"/>
                <a:cs typeface="Arial Narrow"/>
                <a:sym typeface="Arial Narrow"/>
              </a:rPr>
              <a:t>10</a:t>
            </a:r>
            <a:endParaRPr sz="3675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61" name="Google Shape;361;p28"/>
          <p:cNvSpPr txBox="1"/>
          <p:nvPr/>
        </p:nvSpPr>
        <p:spPr>
          <a:xfrm>
            <a:off x="4152244" y="1931307"/>
            <a:ext cx="4437675" cy="1849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28600" algn="just">
              <a:spcBef>
                <a:spcPts val="225"/>
              </a:spcBef>
              <a:buClr>
                <a:schemeClr val="dk1"/>
              </a:buClr>
              <a:buSzPts val="1200"/>
              <a:buFont typeface="Arial Narrow"/>
              <a:buChar char="●"/>
            </a:pPr>
            <a:r>
              <a:rPr lang="es-ES" sz="900">
                <a:solidFill>
                  <a:srgbClr val="385623"/>
                </a:solidFill>
                <a:latin typeface="Arial Narrow"/>
                <a:ea typeface="Arial Narrow"/>
                <a:cs typeface="Arial Narrow"/>
                <a:sym typeface="Arial Narrow"/>
              </a:rPr>
              <a:t>Implementar iniciativas con participación social y comunitaria </a:t>
            </a:r>
            <a:endParaRPr sz="900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228600" algn="just">
              <a:buClr>
                <a:schemeClr val="dk1"/>
              </a:buClr>
              <a:buSzPts val="1200"/>
              <a:buFont typeface="Arial Narrow"/>
              <a:buChar char="●"/>
            </a:pPr>
            <a:r>
              <a:rPr lang="es-ES" sz="900">
                <a:solidFill>
                  <a:srgbClr val="385623"/>
                </a:solidFill>
                <a:latin typeface="Arial Narrow"/>
                <a:ea typeface="Arial Narrow"/>
                <a:cs typeface="Arial Narrow"/>
                <a:sym typeface="Arial Narrow"/>
              </a:rPr>
              <a:t>Promover la comunicación para la gestión de riesgos </a:t>
            </a:r>
            <a:endParaRPr sz="900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228600" algn="just">
              <a:buClr>
                <a:schemeClr val="dk1"/>
              </a:buClr>
              <a:buSzPts val="1200"/>
              <a:buFont typeface="Arial Narrow"/>
              <a:buChar char="●"/>
            </a:pPr>
            <a:r>
              <a:rPr lang="es-ES" sz="900">
                <a:solidFill>
                  <a:srgbClr val="385623"/>
                </a:solidFill>
                <a:latin typeface="Arial Narrow"/>
                <a:ea typeface="Arial Narrow"/>
                <a:cs typeface="Arial Narrow"/>
                <a:sym typeface="Arial Narrow"/>
              </a:rPr>
              <a:t>Fortalecer la educación para la gestión de riesgos </a:t>
            </a:r>
            <a:endParaRPr sz="900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228600" algn="just">
              <a:buClr>
                <a:schemeClr val="dk1"/>
              </a:buClr>
              <a:buSzPts val="1200"/>
              <a:buFont typeface="Arial Narrow"/>
              <a:buChar char="●"/>
            </a:pPr>
            <a:r>
              <a:rPr lang="es-ES" sz="900">
                <a:solidFill>
                  <a:srgbClr val="385623"/>
                </a:solidFill>
                <a:latin typeface="Arial Narrow"/>
                <a:ea typeface="Arial Narrow"/>
                <a:cs typeface="Arial Narrow"/>
                <a:sym typeface="Arial Narrow"/>
              </a:rPr>
              <a:t>Promover la investigación de los riesgos</a:t>
            </a:r>
            <a:endParaRPr sz="1125">
              <a:solidFill>
                <a:srgbClr val="385623"/>
              </a:solidFill>
            </a:endParaRPr>
          </a:p>
          <a:p>
            <a:pPr marL="342900" indent="-228600" algn="just">
              <a:buClr>
                <a:schemeClr val="dk1"/>
              </a:buClr>
              <a:buSzPts val="1200"/>
              <a:buFont typeface="Arial Narrow"/>
              <a:buChar char="●"/>
            </a:pPr>
            <a:r>
              <a:rPr lang="es-ES" sz="900">
                <a:solidFill>
                  <a:srgbClr val="385623"/>
                </a:solidFill>
                <a:latin typeface="Arial Narrow"/>
                <a:ea typeface="Arial Narrow"/>
                <a:cs typeface="Arial Narrow"/>
                <a:sym typeface="Arial Narrow"/>
              </a:rPr>
              <a:t>Fortalecer los procesos de participación incidente para la gestión de riesgos</a:t>
            </a:r>
            <a:endParaRPr sz="900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228600" algn="just">
              <a:buClr>
                <a:schemeClr val="dk1"/>
              </a:buClr>
              <a:buSzPts val="1200"/>
              <a:buFont typeface="Arial Narrow"/>
              <a:buChar char="●"/>
            </a:pPr>
            <a:r>
              <a:rPr lang="es-ES" sz="900">
                <a:solidFill>
                  <a:srgbClr val="385623"/>
                </a:solidFill>
                <a:latin typeface="Arial Narrow"/>
                <a:ea typeface="Arial Narrow"/>
                <a:cs typeface="Arial Narrow"/>
                <a:sym typeface="Arial Narrow"/>
              </a:rPr>
              <a:t>Desarrollar procesos, estrategias y metodologías de capacitación y entrenamiento</a:t>
            </a:r>
            <a:endParaRPr sz="900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228600" algn="just">
              <a:buClr>
                <a:schemeClr val="dk1"/>
              </a:buClr>
              <a:buSzPts val="1200"/>
              <a:buFont typeface="Arial Narrow"/>
              <a:buChar char="●"/>
            </a:pPr>
            <a:r>
              <a:rPr lang="es-ES" sz="900">
                <a:solidFill>
                  <a:srgbClr val="385623"/>
                </a:solidFill>
                <a:latin typeface="Arial Narrow"/>
                <a:ea typeface="Arial Narrow"/>
                <a:cs typeface="Arial Narrow"/>
                <a:sym typeface="Arial Narrow"/>
              </a:rPr>
              <a:t>Fortalecer la capacidad de los Comités de Ayuda Mutua.</a:t>
            </a:r>
            <a:endParaRPr sz="900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228600" algn="just">
              <a:buClr>
                <a:schemeClr val="dk1"/>
              </a:buClr>
              <a:buSzPts val="1200"/>
              <a:buFont typeface="Arial Narrow"/>
              <a:buChar char="●"/>
            </a:pPr>
            <a:r>
              <a:rPr lang="es-ES" sz="900">
                <a:solidFill>
                  <a:srgbClr val="385623"/>
                </a:solidFill>
                <a:latin typeface="Arial Narrow"/>
                <a:ea typeface="Arial Narrow"/>
                <a:cs typeface="Arial Narrow"/>
                <a:sym typeface="Arial Narrow"/>
              </a:rPr>
              <a:t>Fortalecer redes de apoyo, organizaciones y equipos de voluntarios para la respuesta a emergencias</a:t>
            </a:r>
            <a:endParaRPr sz="900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228600" algn="just">
              <a:buClr>
                <a:schemeClr val="dk1"/>
              </a:buClr>
              <a:buSzPts val="1200"/>
              <a:buFont typeface="Arial Narrow"/>
              <a:buChar char="●"/>
            </a:pPr>
            <a:r>
              <a:rPr lang="es-ES" sz="900">
                <a:solidFill>
                  <a:srgbClr val="385623"/>
                </a:solidFill>
                <a:latin typeface="Arial Narrow"/>
                <a:ea typeface="Arial Narrow"/>
                <a:cs typeface="Arial Narrow"/>
                <a:sym typeface="Arial Narrow"/>
              </a:rPr>
              <a:t>Implementar el enfoque diferencial en la gestión de riesgos</a:t>
            </a:r>
            <a:endParaRPr sz="900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228600" algn="just">
              <a:buClr>
                <a:schemeClr val="dk1"/>
              </a:buClr>
              <a:buSzPts val="1200"/>
              <a:buFont typeface="Arial Narrow"/>
              <a:buChar char="●"/>
            </a:pPr>
            <a:r>
              <a:rPr lang="es-ES" sz="900">
                <a:solidFill>
                  <a:srgbClr val="385623"/>
                </a:solidFill>
                <a:latin typeface="Arial Narrow"/>
                <a:ea typeface="Arial Narrow"/>
                <a:cs typeface="Arial Narrow"/>
                <a:sym typeface="Arial Narrow"/>
              </a:rPr>
              <a:t>Articulación, sostenimiento, operación y desarrollo de Sistema Distrital de Alerta Temprana.</a:t>
            </a:r>
            <a:endParaRPr sz="900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>
              <a:buSzPts val="1400"/>
            </a:pPr>
            <a:endParaRPr sz="1050">
              <a:solidFill>
                <a:srgbClr val="385623"/>
              </a:solidFill>
            </a:endParaRPr>
          </a:p>
        </p:txBody>
      </p:sp>
      <p:sp>
        <p:nvSpPr>
          <p:cNvPr id="362" name="Google Shape;362;p28"/>
          <p:cNvSpPr txBox="1"/>
          <p:nvPr/>
        </p:nvSpPr>
        <p:spPr>
          <a:xfrm>
            <a:off x="200344" y="3664031"/>
            <a:ext cx="3679425" cy="461643"/>
          </a:xfrm>
          <a:prstGeom prst="rect">
            <a:avLst/>
          </a:prstGeom>
          <a:solidFill>
            <a:srgbClr val="385623"/>
          </a:solidFill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Clr>
                <a:schemeClr val="dk1"/>
              </a:buClr>
              <a:buSzPts val="1400"/>
            </a:pPr>
            <a:r>
              <a:rPr lang="es-ES" sz="10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Promover alianzas y procesos de cooperación para la gestión de riesgos</a:t>
            </a:r>
            <a:endParaRPr sz="10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3" name="Google Shape;363;p28"/>
          <p:cNvCxnSpPr/>
          <p:nvPr/>
        </p:nvCxnSpPr>
        <p:spPr>
          <a:xfrm>
            <a:off x="164044" y="3565763"/>
            <a:ext cx="8636625" cy="0"/>
          </a:xfrm>
          <a:prstGeom prst="straightConnector1">
            <a:avLst/>
          </a:prstGeom>
          <a:noFill/>
          <a:ln w="28575" cap="flat" cmpd="sng">
            <a:solidFill>
              <a:srgbClr val="548135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364" name="Google Shape;364;p28"/>
          <p:cNvSpPr/>
          <p:nvPr/>
        </p:nvSpPr>
        <p:spPr>
          <a:xfrm>
            <a:off x="434306" y="4166850"/>
            <a:ext cx="1528425" cy="735525"/>
          </a:xfrm>
          <a:prstGeom prst="snip2DiagRect">
            <a:avLst>
              <a:gd name="adj1" fmla="val 0"/>
              <a:gd name="adj2" fmla="val 21621"/>
            </a:avLst>
          </a:prstGeom>
          <a:noFill/>
          <a:ln w="9525" cap="flat" cmpd="sng">
            <a:solidFill>
              <a:srgbClr val="0856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SzPts val="2400"/>
            </a:pPr>
            <a:r>
              <a:rPr lang="es-ES" sz="900">
                <a:latin typeface="Arial Narrow"/>
                <a:ea typeface="Arial Narrow"/>
                <a:cs typeface="Arial Narrow"/>
                <a:sym typeface="Arial Narrow"/>
              </a:rPr>
              <a:t>PROYECTOS</a:t>
            </a:r>
            <a:endParaRPr sz="900">
              <a:latin typeface="Arial Narrow"/>
              <a:ea typeface="Arial Narrow"/>
              <a:cs typeface="Arial Narrow"/>
              <a:sym typeface="Arial Narrow"/>
            </a:endParaRPr>
          </a:p>
          <a:p>
            <a:pPr algn="ctr">
              <a:buSzPts val="6000"/>
            </a:pPr>
            <a:r>
              <a:rPr lang="es-ES" sz="3450">
                <a:latin typeface="Arial Narrow"/>
                <a:ea typeface="Arial Narrow"/>
                <a:cs typeface="Arial Narrow"/>
                <a:sym typeface="Arial Narrow"/>
              </a:rPr>
              <a:t>3</a:t>
            </a:r>
            <a:endParaRPr sz="345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65" name="Google Shape;365;p28"/>
          <p:cNvSpPr txBox="1"/>
          <p:nvPr/>
        </p:nvSpPr>
        <p:spPr>
          <a:xfrm>
            <a:off x="4152244" y="3755382"/>
            <a:ext cx="4742100" cy="83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28600" algn="just">
              <a:buClr>
                <a:schemeClr val="dk1"/>
              </a:buClr>
              <a:buSzPts val="1200"/>
              <a:buFont typeface="Arial Narrow"/>
              <a:buChar char="●"/>
            </a:pPr>
            <a:r>
              <a:rPr lang="es-ES" sz="900">
                <a:solidFill>
                  <a:srgbClr val="385623"/>
                </a:solidFill>
                <a:latin typeface="Arial Narrow"/>
                <a:ea typeface="Arial Narrow"/>
                <a:cs typeface="Arial Narrow"/>
                <a:sym typeface="Arial Narrow"/>
              </a:rPr>
              <a:t>Fomentar la participación de la ciudad en acciones de cooperación con actores regionales, nacionales e internacionales de Gestión de Riesgos. </a:t>
            </a:r>
            <a:endParaRPr sz="900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228600" algn="just">
              <a:buClr>
                <a:schemeClr val="dk1"/>
              </a:buClr>
              <a:buSzPts val="1200"/>
              <a:buFont typeface="Arial Narrow"/>
              <a:buChar char="●"/>
            </a:pPr>
            <a:r>
              <a:rPr lang="es-ES" sz="900">
                <a:solidFill>
                  <a:srgbClr val="385623"/>
                </a:solidFill>
                <a:latin typeface="Arial Narrow"/>
                <a:ea typeface="Arial Narrow"/>
                <a:cs typeface="Arial Narrow"/>
                <a:sym typeface="Arial Narrow"/>
              </a:rPr>
              <a:t>Generación de mecanismos de cooperación para apalancar los procesos de gestión de riesgos. </a:t>
            </a:r>
            <a:endParaRPr sz="900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indent="-228600" algn="just">
              <a:buClr>
                <a:schemeClr val="dk1"/>
              </a:buClr>
              <a:buSzPts val="1200"/>
              <a:buFont typeface="Arial Narrow"/>
              <a:buChar char="●"/>
            </a:pPr>
            <a:r>
              <a:rPr lang="es-ES" sz="900">
                <a:solidFill>
                  <a:srgbClr val="385623"/>
                </a:solidFill>
                <a:latin typeface="Arial Narrow"/>
                <a:ea typeface="Arial Narrow"/>
                <a:cs typeface="Arial Narrow"/>
                <a:sym typeface="Arial Narrow"/>
              </a:rPr>
              <a:t>Identificación y promoción del conocimiento de buenas prácticas regionales, nacionales e internacionales en gestión de riesgos. </a:t>
            </a:r>
            <a:endParaRPr sz="900">
              <a:solidFill>
                <a:srgbClr val="385623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936" y="305336"/>
            <a:ext cx="3857625" cy="1843088"/>
          </a:xfrm>
          <a:prstGeom prst="rect">
            <a:avLst/>
          </a:prstGeom>
          <a:noFill/>
          <a:ln w="9525" cap="flat" cmpd="sng">
            <a:solidFill>
              <a:srgbClr val="08563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1" name="Google Shape;37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7278" y="2504458"/>
            <a:ext cx="4607719" cy="1893094"/>
          </a:xfrm>
          <a:prstGeom prst="rect">
            <a:avLst/>
          </a:prstGeom>
          <a:noFill/>
          <a:ln w="9525" cap="flat" cmpd="sng">
            <a:solidFill>
              <a:srgbClr val="08563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2" name="Google Shape;372;p29"/>
          <p:cNvSpPr txBox="1"/>
          <p:nvPr/>
        </p:nvSpPr>
        <p:spPr>
          <a:xfrm>
            <a:off x="1817336" y="2148424"/>
            <a:ext cx="1274625" cy="2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rmAutofit/>
          </a:bodyPr>
          <a:lstStyle/>
          <a:p>
            <a:pPr>
              <a:buSzPts val="1000"/>
            </a:pPr>
            <a:r>
              <a:rPr lang="es-ES" sz="75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Niveles de participación</a:t>
            </a:r>
            <a:endParaRPr sz="105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29"/>
          <p:cNvSpPr txBox="1"/>
          <p:nvPr/>
        </p:nvSpPr>
        <p:spPr>
          <a:xfrm>
            <a:off x="2702412" y="4397552"/>
            <a:ext cx="4077450" cy="25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>
              <a:buSzPts val="1000"/>
            </a:pPr>
            <a:r>
              <a:rPr lang="es-ES" sz="75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Armonización entre políticas públicas asociadas al enfoque diferencial en la gestión de riesgos</a:t>
            </a:r>
            <a:endParaRPr sz="105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9"/>
          <p:cNvSpPr/>
          <p:nvPr/>
        </p:nvSpPr>
        <p:spPr>
          <a:xfrm>
            <a:off x="410947" y="305344"/>
            <a:ext cx="3857625" cy="1843200"/>
          </a:xfrm>
          <a:prstGeom prst="rect">
            <a:avLst/>
          </a:prstGeom>
          <a:noFill/>
          <a:ln w="571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400"/>
            </a:pPr>
            <a:endParaRPr sz="1050">
              <a:solidFill>
                <a:schemeClr val="lt1"/>
              </a:solidFill>
            </a:endParaRPr>
          </a:p>
        </p:txBody>
      </p:sp>
      <p:sp>
        <p:nvSpPr>
          <p:cNvPr id="375" name="Google Shape;375;p29"/>
          <p:cNvSpPr/>
          <p:nvPr/>
        </p:nvSpPr>
        <p:spPr>
          <a:xfrm>
            <a:off x="2437278" y="2504458"/>
            <a:ext cx="4607719" cy="1893093"/>
          </a:xfrm>
          <a:prstGeom prst="rect">
            <a:avLst/>
          </a:prstGeom>
          <a:noFill/>
          <a:ln w="571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400"/>
            </a:pPr>
            <a:endParaRPr sz="105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67834" y="1125200"/>
            <a:ext cx="82189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0"/>
              </a:spcBef>
              <a:spcAft>
                <a:spcPts val="5"/>
              </a:spcAft>
            </a:pPr>
            <a:r>
              <a:rPr lang="es-ES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Compromisos sesión ordinaria del 21 de diciembre de 2022</a:t>
            </a:r>
          </a:p>
          <a:p>
            <a:pPr marL="285750" indent="-285750" algn="just">
              <a:spcBef>
                <a:spcPts val="20"/>
              </a:spcBef>
              <a:spcAft>
                <a:spcPts val="5"/>
              </a:spcAft>
              <a:buFont typeface="Arial" panose="020B0604020202020204" pitchFamily="34" charset="0"/>
              <a:buChar char="•"/>
            </a:pPr>
            <a:endParaRPr lang="es-ES" sz="18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ts val="20"/>
              </a:spcBef>
              <a:spcAft>
                <a:spcPts val="5"/>
              </a:spcAft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JBB</a:t>
            </a:r>
          </a:p>
          <a:p>
            <a:pPr algn="just">
              <a:spcBef>
                <a:spcPts val="20"/>
              </a:spcBef>
              <a:spcAft>
                <a:spcPts val="5"/>
              </a:spcAft>
            </a:pPr>
            <a:r>
              <a:rPr lang="es-ES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Establecer si las rondas de mantenimiento y las obras físicas del JBB son 	suficientes.</a:t>
            </a:r>
            <a:endParaRPr lang="es-CO" sz="18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ts val="20"/>
              </a:spcBef>
              <a:spcAft>
                <a:spcPts val="5"/>
              </a:spcAft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IDIGER</a:t>
            </a:r>
          </a:p>
          <a:p>
            <a:pPr algn="just">
              <a:spcBef>
                <a:spcPts val="20"/>
              </a:spcBef>
              <a:spcAft>
                <a:spcPts val="5"/>
              </a:spcAft>
            </a:pPr>
            <a:r>
              <a:rPr lang="es-ES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Definir que se necesita y no cuenta con recursos dentro del presupuesto 	aprobado.</a:t>
            </a:r>
            <a:endParaRPr lang="es-CO" sz="18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Bef>
                <a:spcPts val="20"/>
              </a:spcBef>
              <a:spcAft>
                <a:spcPts val="5"/>
              </a:spcAft>
              <a:buFont typeface="Arial" panose="020B0604020202020204" pitchFamily="34" charset="0"/>
              <a:buChar char="•"/>
            </a:pPr>
            <a:r>
              <a:rPr lang="es-ES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IDIPYBA	</a:t>
            </a:r>
          </a:p>
          <a:p>
            <a:pPr marL="609600" lvl="2" algn="just">
              <a:spcBef>
                <a:spcPts val="20"/>
              </a:spcBef>
              <a:spcAft>
                <a:spcPts val="5"/>
              </a:spcAft>
            </a:pPr>
            <a:r>
              <a:rPr lang="es-ES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Incorporar en el presupuesto de las próximas vigencias la dotación de casa 	ecológica.</a:t>
            </a:r>
          </a:p>
          <a:p>
            <a:pPr algn="just">
              <a:spcBef>
                <a:spcPts val="20"/>
              </a:spcBef>
              <a:spcAft>
                <a:spcPts val="5"/>
              </a:spcAft>
            </a:pPr>
            <a:r>
              <a:rPr lang="es-ES" sz="18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Definir las metas de esterilizaciones.</a:t>
            </a:r>
            <a:endParaRPr lang="es-CO" sz="18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68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6"/>
          <p:cNvSpPr txBox="1">
            <a:spLocks noGrp="1"/>
          </p:cNvSpPr>
          <p:nvPr>
            <p:ph type="title" idx="4294967295"/>
          </p:nvPr>
        </p:nvSpPr>
        <p:spPr>
          <a:xfrm>
            <a:off x="1647769" y="1912500"/>
            <a:ext cx="6734231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CO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Desarrollo de la sesión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610361F-9B40-4707-9947-0F92CF87E1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47" y="2708564"/>
            <a:ext cx="2434936" cy="24349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2" t="2202" r="-924" b="-2202"/>
          <a:stretch/>
        </p:blipFill>
        <p:spPr>
          <a:xfrm>
            <a:off x="-1" y="-31173"/>
            <a:ext cx="1647770" cy="4899274"/>
          </a:xfrm>
          <a:prstGeom prst="rect">
            <a:avLst/>
          </a:prstGeom>
        </p:spPr>
      </p:pic>
      <p:pic>
        <p:nvPicPr>
          <p:cNvPr id="2" name="Gráfico 4">
            <a:extLst>
              <a:ext uri="{FF2B5EF4-FFF2-40B4-BE49-F238E27FC236}">
                <a16:creationId xmlns:a16="http://schemas.microsoft.com/office/drawing/2014/main" id="{B9A5382E-D9E7-735D-E43E-6AAD4CFBE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983" y="4519225"/>
            <a:ext cx="1859357" cy="38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63930"/>
      </p:ext>
    </p:extLst>
  </p:cSld>
  <p:clrMapOvr>
    <a:masterClrMapping/>
  </p:clrMapOvr>
</p:sld>
</file>

<file path=ppt/theme/theme1.xml><?xml version="1.0" encoding="utf-8"?>
<a:theme xmlns:a="http://schemas.openxmlformats.org/drawingml/2006/main" name="Braille Teacher CV by Slidesgo">
  <a:themeElements>
    <a:clrScheme name="Simple Light">
      <a:dk1>
        <a:srgbClr val="2E2DD9"/>
      </a:dk1>
      <a:lt1>
        <a:srgbClr val="FAFAEE"/>
      </a:lt1>
      <a:dk2>
        <a:srgbClr val="FFFFFF"/>
      </a:dk2>
      <a:lt2>
        <a:srgbClr val="F5FE55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E2DD9"/>
      </a:hlink>
      <a:folHlink>
        <a:srgbClr val="0097A7"/>
      </a:folHlink>
    </a:clrScheme>
    <a:fontScheme name="Personalizado 1">
      <a:majorFont>
        <a:latin typeface="Releway"/>
        <a:ea typeface=""/>
        <a:cs typeface=""/>
      </a:majorFont>
      <a:minorFont>
        <a:latin typeface="Re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</TotalTime>
  <Words>6764</Words>
  <Application>Microsoft Office PowerPoint</Application>
  <PresentationFormat>Presentación en pantalla (16:9)</PresentationFormat>
  <Paragraphs>892</Paragraphs>
  <Slides>78</Slides>
  <Notes>68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78</vt:i4>
      </vt:variant>
    </vt:vector>
  </HeadingPairs>
  <TitlesOfParts>
    <vt:vector size="92" baseType="lpstr">
      <vt:lpstr>Bebas Neue</vt:lpstr>
      <vt:lpstr>Viga</vt:lpstr>
      <vt:lpstr>Calibri</vt:lpstr>
      <vt:lpstr>Arial Narrow</vt:lpstr>
      <vt:lpstr>Roboto</vt:lpstr>
      <vt:lpstr>Raleway</vt:lpstr>
      <vt:lpstr>Fira Sans Extra Condensed</vt:lpstr>
      <vt:lpstr>Livvic</vt:lpstr>
      <vt:lpstr>Roboto Slab</vt:lpstr>
      <vt:lpstr>Releway</vt:lpstr>
      <vt:lpstr>Raleway ExtraBold</vt:lpstr>
      <vt:lpstr>Lato</vt:lpstr>
      <vt:lpstr>Arial</vt:lpstr>
      <vt:lpstr>Braille Teacher CV by Slidesgo</vt:lpstr>
      <vt:lpstr>Comité Sectorial de Gestión y Desempeño de Ambiente</vt:lpstr>
      <vt:lpstr>1. Verificación del Quórum</vt:lpstr>
      <vt:lpstr>Presentación de PowerPoint</vt:lpstr>
      <vt:lpstr>Presentación de PowerPoint</vt:lpstr>
      <vt:lpstr>Orden del día.</vt:lpstr>
      <vt:lpstr>2. Aprobación orden del día.</vt:lpstr>
      <vt:lpstr>3. Seguimiento compromisos.</vt:lpstr>
      <vt:lpstr>Presentación de PowerPoint</vt:lpstr>
      <vt:lpstr>4. Desarrollo de la sesión</vt:lpstr>
      <vt:lpstr>4.1 Avance Plan Distrital de Gestión del Riesgo - IDIGER</vt:lpstr>
      <vt:lpstr>4.2 Aprobación Política Distrital de Acción Climática – SDA.</vt:lpstr>
      <vt:lpstr>4. 3 Agenda Regulatoria Sector Ambiente – SDA. </vt:lpstr>
      <vt:lpstr>4. 4 Informe de seguimiento vigencia 2022 – Veeduría Distrital Rad. 20233000028351 - SDA 2023ER77732</vt:lpstr>
      <vt:lpstr>Presentación de PowerPoint</vt:lpstr>
      <vt:lpstr>Presentación de PowerPoint</vt:lpstr>
      <vt:lpstr>Presentación de PowerPoint</vt:lpstr>
      <vt:lpstr>Presentación de PowerPoint</vt:lpstr>
      <vt:lpstr>5. Conclusiones.</vt:lpstr>
      <vt:lpstr>5. Conclusiones.</vt:lpstr>
      <vt:lpstr>6. Varios y Compromisos</vt:lpstr>
      <vt:lpstr>Presentación de PowerPoint</vt:lpstr>
      <vt:lpstr>Agenda Regulatoria de la SDA – 2023 Normas POT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Política Pública Distrital de Acción Climática Bogotá 2050</vt:lpstr>
      <vt:lpstr>Diagnóstico de la Política Pública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 1 Conocimiento  del Riesgo</vt:lpstr>
      <vt:lpstr>Presentación de PowerPoint</vt:lpstr>
      <vt:lpstr>Presentación de PowerPoint</vt:lpstr>
      <vt:lpstr>Presentación de PowerPoint</vt:lpstr>
      <vt:lpstr>OBJETIVO 2  Reducción  del Riesgo</vt:lpstr>
      <vt:lpstr>Presentación de PowerPoint</vt:lpstr>
      <vt:lpstr> OBJETIVO 3 Manejo  del Desastre  </vt:lpstr>
      <vt:lpstr>Presentación de PowerPoint</vt:lpstr>
      <vt:lpstr>Presentación de PowerPoint</vt:lpstr>
      <vt:lpstr> OBJETIVO 4 Gobernanza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Titulo Presnetación</dc:title>
  <dc:creator>LEONARDO.GIL</dc:creator>
  <cp:lastModifiedBy>Yecika Fernanda Mora Gamez</cp:lastModifiedBy>
  <cp:revision>77</cp:revision>
  <dcterms:modified xsi:type="dcterms:W3CDTF">2023-07-17T17:51:39Z</dcterms:modified>
</cp:coreProperties>
</file>