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6" r:id="rId2"/>
    <p:sldId id="377" r:id="rId3"/>
    <p:sldId id="257" r:id="rId4"/>
    <p:sldId id="362" r:id="rId5"/>
    <p:sldId id="378" r:id="rId6"/>
    <p:sldId id="361" r:id="rId7"/>
    <p:sldId id="419" r:id="rId8"/>
    <p:sldId id="414" r:id="rId9"/>
    <p:sldId id="380" r:id="rId10"/>
    <p:sldId id="379" r:id="rId11"/>
    <p:sldId id="395" r:id="rId12"/>
    <p:sldId id="420" r:id="rId13"/>
    <p:sldId id="416" r:id="rId14"/>
    <p:sldId id="417" r:id="rId15"/>
    <p:sldId id="418" r:id="rId16"/>
    <p:sldId id="405" r:id="rId17"/>
    <p:sldId id="406" r:id="rId18"/>
    <p:sldId id="407" r:id="rId19"/>
    <p:sldId id="408" r:id="rId20"/>
    <p:sldId id="409" r:id="rId21"/>
    <p:sldId id="397" r:id="rId22"/>
    <p:sldId id="398" r:id="rId23"/>
    <p:sldId id="381" r:id="rId24"/>
    <p:sldId id="382" r:id="rId25"/>
    <p:sldId id="383" r:id="rId26"/>
    <p:sldId id="384" r:id="rId27"/>
    <p:sldId id="385" r:id="rId28"/>
    <p:sldId id="386" r:id="rId29"/>
    <p:sldId id="387" r:id="rId30"/>
    <p:sldId id="388" r:id="rId31"/>
    <p:sldId id="410" r:id="rId32"/>
    <p:sldId id="389" r:id="rId33"/>
    <p:sldId id="421" r:id="rId34"/>
    <p:sldId id="390" r:id="rId35"/>
    <p:sldId id="376" r:id="rId36"/>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33"/>
    <p:restoredTop sz="93000"/>
  </p:normalViewPr>
  <p:slideViewPr>
    <p:cSldViewPr snapToGrid="0" snapToObjects="1">
      <p:cViewPr varScale="1">
        <p:scale>
          <a:sx n="106" d="100"/>
          <a:sy n="106" d="100"/>
        </p:scale>
        <p:origin x="570" y="10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PARETOS%20EVITABLES1\E.RESPIRATORIA\archivos%20finales\Graficos%20mortalidad%202014-2017%20(enero-juli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PARETOS%20EVITABLES1\E.RESPIRATORIA\archivos%20finales\Graficos%20mortalidad%202014-2017%20(enero-julio).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localhost\Volumes\ADATA%20HD710\GESA\2017\ESTRATEGIAS\ESTRAGEGIA%20ENTORNOS%20AMBIENTALMENTE%20SALUDABLES\ESPACIO%20EDUCATIVO\BASE%20EDUCTIVO%20RIESGOS_COLECTIVOS%20V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s-CO"/>
              <a:t>MORTALIDAD POR NEUMONIA POR LOCALIDAD 2014 - 2016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s-CO"/>
        </a:p>
      </c:txPr>
    </c:title>
    <c:autoTitleDeleted val="0"/>
    <c:plotArea>
      <c:layout/>
      <c:pieChart>
        <c:varyColors val="1"/>
        <c:ser>
          <c:idx val="0"/>
          <c:order val="0"/>
          <c:dPt>
            <c:idx val="0"/>
            <c:bubble3D val="0"/>
            <c:spPr>
              <a:solidFill>
                <a:schemeClr val="accent1">
                  <a:shade val="47000"/>
                </a:schemeClr>
              </a:solidFill>
              <a:ln w="19050">
                <a:solidFill>
                  <a:schemeClr val="lt1"/>
                </a:solidFill>
              </a:ln>
              <a:effectLst/>
            </c:spPr>
            <c:extLst>
              <c:ext xmlns:c16="http://schemas.microsoft.com/office/drawing/2014/chart" uri="{C3380CC4-5D6E-409C-BE32-E72D297353CC}">
                <c16:uniqueId val="{00000001-1F6A-4819-A06C-DC3DD767DDB6}"/>
              </c:ext>
            </c:extLst>
          </c:dPt>
          <c:dPt>
            <c:idx val="1"/>
            <c:bubble3D val="0"/>
            <c:spPr>
              <a:solidFill>
                <a:schemeClr val="accent1">
                  <a:shade val="65000"/>
                </a:schemeClr>
              </a:solidFill>
              <a:ln w="19050">
                <a:solidFill>
                  <a:schemeClr val="lt1"/>
                </a:solidFill>
              </a:ln>
              <a:effectLst/>
            </c:spPr>
            <c:extLst>
              <c:ext xmlns:c16="http://schemas.microsoft.com/office/drawing/2014/chart" uri="{C3380CC4-5D6E-409C-BE32-E72D297353CC}">
                <c16:uniqueId val="{00000003-1F6A-4819-A06C-DC3DD767DDB6}"/>
              </c:ext>
            </c:extLst>
          </c:dPt>
          <c:dPt>
            <c:idx val="2"/>
            <c:bubble3D val="0"/>
            <c:spPr>
              <a:solidFill>
                <a:schemeClr val="accent1">
                  <a:shade val="82000"/>
                </a:schemeClr>
              </a:solidFill>
              <a:ln w="19050">
                <a:solidFill>
                  <a:schemeClr val="lt1"/>
                </a:solidFill>
              </a:ln>
              <a:effectLst/>
            </c:spPr>
            <c:extLst>
              <c:ext xmlns:c16="http://schemas.microsoft.com/office/drawing/2014/chart" uri="{C3380CC4-5D6E-409C-BE32-E72D297353CC}">
                <c16:uniqueId val="{00000005-1F6A-4819-A06C-DC3DD767DDB6}"/>
              </c:ext>
            </c:extLst>
          </c:dPt>
          <c:dPt>
            <c:idx val="3"/>
            <c:bubble3D val="0"/>
            <c:spPr>
              <a:solidFill>
                <a:schemeClr val="accent1"/>
              </a:solidFill>
              <a:ln w="19050">
                <a:solidFill>
                  <a:schemeClr val="lt1"/>
                </a:solidFill>
              </a:ln>
              <a:effectLst/>
            </c:spPr>
            <c:extLst>
              <c:ext xmlns:c16="http://schemas.microsoft.com/office/drawing/2014/chart" uri="{C3380CC4-5D6E-409C-BE32-E72D297353CC}">
                <c16:uniqueId val="{00000007-1F6A-4819-A06C-DC3DD767DDB6}"/>
              </c:ext>
            </c:extLst>
          </c:dPt>
          <c:dPt>
            <c:idx val="4"/>
            <c:bubble3D val="0"/>
            <c:spPr>
              <a:solidFill>
                <a:schemeClr val="accent1">
                  <a:tint val="83000"/>
                </a:schemeClr>
              </a:solidFill>
              <a:ln w="19050">
                <a:solidFill>
                  <a:schemeClr val="lt1"/>
                </a:solidFill>
              </a:ln>
              <a:effectLst/>
            </c:spPr>
            <c:extLst>
              <c:ext xmlns:c16="http://schemas.microsoft.com/office/drawing/2014/chart" uri="{C3380CC4-5D6E-409C-BE32-E72D297353CC}">
                <c16:uniqueId val="{00000009-1F6A-4819-A06C-DC3DD767DDB6}"/>
              </c:ext>
            </c:extLst>
          </c:dPt>
          <c:dPt>
            <c:idx val="5"/>
            <c:bubble3D val="0"/>
            <c:spPr>
              <a:solidFill>
                <a:schemeClr val="accent1">
                  <a:tint val="65000"/>
                </a:schemeClr>
              </a:solidFill>
              <a:ln w="19050">
                <a:solidFill>
                  <a:schemeClr val="lt1"/>
                </a:solidFill>
              </a:ln>
              <a:effectLst/>
            </c:spPr>
            <c:extLst>
              <c:ext xmlns:c16="http://schemas.microsoft.com/office/drawing/2014/chart" uri="{C3380CC4-5D6E-409C-BE32-E72D297353CC}">
                <c16:uniqueId val="{0000000B-1F6A-4819-A06C-DC3DD767DDB6}"/>
              </c:ext>
            </c:extLst>
          </c:dPt>
          <c:dPt>
            <c:idx val="6"/>
            <c:bubble3D val="0"/>
            <c:spPr>
              <a:solidFill>
                <a:schemeClr val="accent1">
                  <a:tint val="48000"/>
                </a:schemeClr>
              </a:solidFill>
              <a:ln w="19050">
                <a:solidFill>
                  <a:schemeClr val="lt1"/>
                </a:solidFill>
              </a:ln>
              <a:effectLst/>
            </c:spPr>
            <c:extLst>
              <c:ext xmlns:c16="http://schemas.microsoft.com/office/drawing/2014/chart" uri="{C3380CC4-5D6E-409C-BE32-E72D297353CC}">
                <c16:uniqueId val="{0000000D-1F6A-4819-A06C-DC3DD767DDB6}"/>
              </c:ext>
            </c:extLst>
          </c:dPt>
          <c:dPt>
            <c:idx val="7"/>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0F-1F6A-4819-A06C-DC3DD767DDB6}"/>
              </c:ext>
            </c:extLst>
          </c:dPt>
          <c:dPt>
            <c:idx val="8"/>
            <c:bubble3D val="0"/>
            <c:spPr>
              <a:solidFill>
                <a:schemeClr val="accent1">
                  <a:tint val="13000"/>
                </a:schemeClr>
              </a:solidFill>
              <a:ln w="19050">
                <a:solidFill>
                  <a:schemeClr val="lt1"/>
                </a:solidFill>
              </a:ln>
              <a:effectLst/>
            </c:spPr>
            <c:extLst>
              <c:ext xmlns:c16="http://schemas.microsoft.com/office/drawing/2014/chart" uri="{C3380CC4-5D6E-409C-BE32-E72D297353CC}">
                <c16:uniqueId val="{00000011-1F6A-4819-A06C-DC3DD767DDB6}"/>
              </c:ext>
            </c:extLst>
          </c:dPt>
          <c:dPt>
            <c:idx val="9"/>
            <c:bubble3D val="0"/>
            <c:spPr>
              <a:solidFill>
                <a:schemeClr val="accent1">
                  <a:tint val="95000"/>
                </a:schemeClr>
              </a:solidFill>
              <a:ln w="19050">
                <a:solidFill>
                  <a:schemeClr val="lt1"/>
                </a:solidFill>
              </a:ln>
              <a:effectLst/>
            </c:spPr>
            <c:extLst>
              <c:ext xmlns:c16="http://schemas.microsoft.com/office/drawing/2014/chart" uri="{C3380CC4-5D6E-409C-BE32-E72D297353CC}">
                <c16:uniqueId val="{00000013-1F6A-4819-A06C-DC3DD767DDB6}"/>
              </c:ext>
            </c:extLst>
          </c:dPt>
          <c:dPt>
            <c:idx val="10"/>
            <c:bubble3D val="0"/>
            <c:spPr>
              <a:solidFill>
                <a:schemeClr val="accent1">
                  <a:tint val="78000"/>
                </a:schemeClr>
              </a:solidFill>
              <a:ln w="19050">
                <a:solidFill>
                  <a:schemeClr val="lt1"/>
                </a:solidFill>
              </a:ln>
              <a:effectLst/>
            </c:spPr>
            <c:extLst>
              <c:ext xmlns:c16="http://schemas.microsoft.com/office/drawing/2014/chart" uri="{C3380CC4-5D6E-409C-BE32-E72D297353CC}">
                <c16:uniqueId val="{00000015-1F6A-4819-A06C-DC3DD767DDB6}"/>
              </c:ext>
            </c:extLst>
          </c:dPt>
          <c:dPt>
            <c:idx val="11"/>
            <c:bubble3D val="0"/>
            <c:spPr>
              <a:solidFill>
                <a:schemeClr val="accent1">
                  <a:tint val="60000"/>
                </a:schemeClr>
              </a:solidFill>
              <a:ln w="19050">
                <a:solidFill>
                  <a:schemeClr val="lt1"/>
                </a:solidFill>
              </a:ln>
              <a:effectLst/>
            </c:spPr>
            <c:extLst>
              <c:ext xmlns:c16="http://schemas.microsoft.com/office/drawing/2014/chart" uri="{C3380CC4-5D6E-409C-BE32-E72D297353CC}">
                <c16:uniqueId val="{00000017-1F6A-4819-A06C-DC3DD767DDB6}"/>
              </c:ext>
            </c:extLst>
          </c:dPt>
          <c:dPt>
            <c:idx val="12"/>
            <c:bubble3D val="0"/>
            <c:spPr>
              <a:solidFill>
                <a:schemeClr val="accent1">
                  <a:tint val="43000"/>
                </a:schemeClr>
              </a:solidFill>
              <a:ln w="19050">
                <a:solidFill>
                  <a:schemeClr val="lt1"/>
                </a:solidFill>
              </a:ln>
              <a:effectLst/>
            </c:spPr>
            <c:extLst>
              <c:ext xmlns:c16="http://schemas.microsoft.com/office/drawing/2014/chart" uri="{C3380CC4-5D6E-409C-BE32-E72D297353CC}">
                <c16:uniqueId val="{00000019-1F6A-4819-A06C-DC3DD767DDB6}"/>
              </c:ext>
            </c:extLst>
          </c:dPt>
          <c:dPt>
            <c:idx val="13"/>
            <c:bubble3D val="0"/>
            <c:spPr>
              <a:solidFill>
                <a:schemeClr val="accent1">
                  <a:tint val="25000"/>
                </a:schemeClr>
              </a:solidFill>
              <a:ln w="19050">
                <a:solidFill>
                  <a:schemeClr val="lt1"/>
                </a:solidFill>
              </a:ln>
              <a:effectLst/>
            </c:spPr>
            <c:extLst>
              <c:ext xmlns:c16="http://schemas.microsoft.com/office/drawing/2014/chart" uri="{C3380CC4-5D6E-409C-BE32-E72D297353CC}">
                <c16:uniqueId val="{0000001B-1F6A-4819-A06C-DC3DD767DDB6}"/>
              </c:ext>
            </c:extLst>
          </c:dPt>
          <c:dPt>
            <c:idx val="14"/>
            <c:bubble3D val="0"/>
            <c:spPr>
              <a:solidFill>
                <a:schemeClr val="accent1">
                  <a:tint val="8000"/>
                </a:schemeClr>
              </a:solidFill>
              <a:ln w="19050">
                <a:solidFill>
                  <a:schemeClr val="lt1"/>
                </a:solidFill>
              </a:ln>
              <a:effectLst/>
            </c:spPr>
            <c:extLst>
              <c:ext xmlns:c16="http://schemas.microsoft.com/office/drawing/2014/chart" uri="{C3380CC4-5D6E-409C-BE32-E72D297353CC}">
                <c16:uniqueId val="{0000001D-1F6A-4819-A06C-DC3DD767DDB6}"/>
              </c:ext>
            </c:extLst>
          </c:dPt>
          <c:dPt>
            <c:idx val="15"/>
            <c:bubble3D val="0"/>
            <c:spPr>
              <a:solidFill>
                <a:schemeClr val="accent1">
                  <a:tint val="90000"/>
                </a:schemeClr>
              </a:solidFill>
              <a:ln w="19050">
                <a:solidFill>
                  <a:schemeClr val="lt1"/>
                </a:solidFill>
              </a:ln>
              <a:effectLst/>
            </c:spPr>
            <c:extLst>
              <c:ext xmlns:c16="http://schemas.microsoft.com/office/drawing/2014/chart" uri="{C3380CC4-5D6E-409C-BE32-E72D297353CC}">
                <c16:uniqueId val="{0000001F-1F6A-4819-A06C-DC3DD767DDB6}"/>
              </c:ext>
            </c:extLst>
          </c:dPt>
          <c:dPt>
            <c:idx val="16"/>
            <c:bubble3D val="0"/>
            <c:spPr>
              <a:solidFill>
                <a:schemeClr val="accent1">
                  <a:tint val="73000"/>
                </a:schemeClr>
              </a:solidFill>
              <a:ln w="19050">
                <a:solidFill>
                  <a:schemeClr val="lt1"/>
                </a:solidFill>
              </a:ln>
              <a:effectLst/>
            </c:spPr>
            <c:extLst>
              <c:ext xmlns:c16="http://schemas.microsoft.com/office/drawing/2014/chart" uri="{C3380CC4-5D6E-409C-BE32-E72D297353CC}">
                <c16:uniqueId val="{00000021-1F6A-4819-A06C-DC3DD767DDB6}"/>
              </c:ext>
            </c:extLst>
          </c:dPt>
          <c:dPt>
            <c:idx val="17"/>
            <c:bubble3D val="0"/>
            <c:spPr>
              <a:solidFill>
                <a:schemeClr val="accent1">
                  <a:tint val="55000"/>
                </a:schemeClr>
              </a:solidFill>
              <a:ln w="19050">
                <a:solidFill>
                  <a:schemeClr val="lt1"/>
                </a:solidFill>
              </a:ln>
              <a:effectLst/>
            </c:spPr>
            <c:extLst>
              <c:ext xmlns:c16="http://schemas.microsoft.com/office/drawing/2014/chart" uri="{C3380CC4-5D6E-409C-BE32-E72D297353CC}">
                <c16:uniqueId val="{00000023-1F6A-4819-A06C-DC3DD767DDB6}"/>
              </c:ext>
            </c:extLst>
          </c:dPt>
          <c:dPt>
            <c:idx val="18"/>
            <c:bubble3D val="0"/>
            <c:spPr>
              <a:solidFill>
                <a:schemeClr val="accent1">
                  <a:tint val="38000"/>
                </a:schemeClr>
              </a:solidFill>
              <a:ln w="19050">
                <a:solidFill>
                  <a:schemeClr val="lt1"/>
                </a:solidFill>
              </a:ln>
              <a:effectLst/>
            </c:spPr>
            <c:extLst>
              <c:ext xmlns:c16="http://schemas.microsoft.com/office/drawing/2014/chart" uri="{C3380CC4-5D6E-409C-BE32-E72D297353CC}">
                <c16:uniqueId val="{00000025-1F6A-4819-A06C-DC3DD767DDB6}"/>
              </c:ext>
            </c:extLst>
          </c:dPt>
          <c:dPt>
            <c:idx val="19"/>
            <c:bubble3D val="0"/>
            <c:spPr>
              <a:solidFill>
                <a:schemeClr val="accent1">
                  <a:tint val="20000"/>
                </a:schemeClr>
              </a:solidFill>
              <a:ln w="19050">
                <a:solidFill>
                  <a:schemeClr val="lt1"/>
                </a:solidFill>
              </a:ln>
              <a:effectLst/>
            </c:spPr>
            <c:extLst>
              <c:ext xmlns:c16="http://schemas.microsoft.com/office/drawing/2014/chart" uri="{C3380CC4-5D6E-409C-BE32-E72D297353CC}">
                <c16:uniqueId val="{00000027-1F6A-4819-A06C-DC3DD767DDB6}"/>
              </c:ext>
            </c:extLst>
          </c:dPt>
          <c:dPt>
            <c:idx val="20"/>
            <c:bubble3D val="0"/>
            <c:spPr>
              <a:solidFill>
                <a:schemeClr val="accent1">
                  <a:tint val="3000"/>
                </a:schemeClr>
              </a:solidFill>
              <a:ln w="19050">
                <a:solidFill>
                  <a:schemeClr val="lt1"/>
                </a:solidFill>
              </a:ln>
              <a:effectLst/>
            </c:spPr>
            <c:extLst>
              <c:ext xmlns:c16="http://schemas.microsoft.com/office/drawing/2014/chart" uri="{C3380CC4-5D6E-409C-BE32-E72D297353CC}">
                <c16:uniqueId val="{00000029-1F6A-4819-A06C-DC3DD767DDB6}"/>
              </c:ext>
            </c:extLst>
          </c:dPt>
          <c:dPt>
            <c:idx val="21"/>
            <c:bubble3D val="0"/>
            <c:spPr>
              <a:solidFill>
                <a:schemeClr val="accent1">
                  <a:tint val="85000"/>
                </a:schemeClr>
              </a:solidFill>
              <a:ln w="19050">
                <a:solidFill>
                  <a:schemeClr val="lt1"/>
                </a:solidFill>
              </a:ln>
              <a:effectLst/>
            </c:spPr>
            <c:extLst>
              <c:ext xmlns:c16="http://schemas.microsoft.com/office/drawing/2014/chart" uri="{C3380CC4-5D6E-409C-BE32-E72D297353CC}">
                <c16:uniqueId val="{0000002B-1F6A-4819-A06C-DC3DD767DDB6}"/>
              </c:ext>
            </c:extLst>
          </c:dPt>
          <c:dLbls>
            <c:dLbl>
              <c:idx val="0"/>
              <c:spPr>
                <a:solidFill>
                  <a:sysClr val="window" lastClr="FFFFFF"/>
                </a:solidFill>
                <a:ln>
                  <a:solidFill>
                    <a:srgbClr val="C00000"/>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1-1F6A-4819-A06C-DC3DD767DDB6}"/>
                </c:ext>
              </c:extLst>
            </c:dLbl>
            <c:dLbl>
              <c:idx val="4"/>
              <c:spPr>
                <a:solidFill>
                  <a:sysClr val="window" lastClr="FFFFFF"/>
                </a:solidFill>
                <a:ln>
                  <a:solidFill>
                    <a:srgbClr val="C0504D">
                      <a:lumMod val="75000"/>
                    </a:srgb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9-1F6A-4819-A06C-DC3DD767DDB6}"/>
                </c:ext>
              </c:extLst>
            </c:dLbl>
            <c:dLbl>
              <c:idx val="5"/>
              <c:spPr>
                <a:solidFill>
                  <a:sysClr val="window" lastClr="FFFFFF"/>
                </a:solidFill>
                <a:ln>
                  <a:solidFill>
                    <a:srgbClr val="C00000"/>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B-1F6A-4819-A06C-DC3DD767DDB6}"/>
                </c:ext>
              </c:extLst>
            </c:dLbl>
            <c:dLbl>
              <c:idx val="8"/>
              <c:layout>
                <c:manualLayout>
                  <c:x val="0"/>
                  <c:y val="1.8168652922118202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F6A-4819-A06C-DC3DD767DDB6}"/>
                </c:ext>
              </c:extLst>
            </c:dLbl>
            <c:dLbl>
              <c:idx val="12"/>
              <c:layout>
                <c:manualLayout>
                  <c:x val="0"/>
                  <c:y val="-1.5932006711514641E-2"/>
                </c:manualLayout>
              </c:layout>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1F6A-4819-A06C-DC3DD767DDB6}"/>
                </c:ext>
              </c:extLst>
            </c:dLbl>
            <c:dLbl>
              <c:idx val="13"/>
              <c:layout>
                <c:manualLayout>
                  <c:x val="-3.9519618806826473E-2"/>
                  <c:y val="-4.779602013454394E-2"/>
                </c:manualLayout>
              </c:layout>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1F6A-4819-A06C-DC3DD767DDB6}"/>
                </c:ext>
              </c:extLst>
            </c:dLbl>
            <c:dLbl>
              <c:idx val="14"/>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extLst>
                <c:ext xmlns:c16="http://schemas.microsoft.com/office/drawing/2014/chart" uri="{C3380CC4-5D6E-409C-BE32-E72D297353CC}">
                  <c16:uniqueId val="{0000001D-1F6A-4819-A06C-DC3DD767DDB6}"/>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'par. Localidad'!$C$3:$C$9</c:f>
              <c:strCache>
                <c:ptCount val="7"/>
                <c:pt idx="0">
                  <c:v>CIUDAD BOLIVAR</c:v>
                </c:pt>
                <c:pt idx="1">
                  <c:v>USME</c:v>
                </c:pt>
                <c:pt idx="2">
                  <c:v>SUBA</c:v>
                </c:pt>
                <c:pt idx="3">
                  <c:v>SAN CRISTOBAL</c:v>
                </c:pt>
                <c:pt idx="4">
                  <c:v>KENNEDY</c:v>
                </c:pt>
                <c:pt idx="5">
                  <c:v>BOSA</c:v>
                </c:pt>
                <c:pt idx="6">
                  <c:v>ENGATIVA</c:v>
                </c:pt>
              </c:strCache>
            </c:strRef>
          </c:cat>
          <c:val>
            <c:numRef>
              <c:f>'par. Localidad'!$E$3:$E$9</c:f>
              <c:numCache>
                <c:formatCode>0%</c:formatCode>
                <c:ptCount val="7"/>
                <c:pt idx="0">
                  <c:v>0.20472440944881889</c:v>
                </c:pt>
                <c:pt idx="1">
                  <c:v>0.12598425196850391</c:v>
                </c:pt>
                <c:pt idx="2">
                  <c:v>0.12598425196850391</c:v>
                </c:pt>
                <c:pt idx="3">
                  <c:v>0.10236220472440948</c:v>
                </c:pt>
                <c:pt idx="4">
                  <c:v>0.10236220472440948</c:v>
                </c:pt>
                <c:pt idx="5">
                  <c:v>6.2992125984251982E-2</c:v>
                </c:pt>
                <c:pt idx="6">
                  <c:v>6.2992125984251982E-2</c:v>
                </c:pt>
              </c:numCache>
            </c:numRef>
          </c:val>
          <c:extLst>
            <c:ext xmlns:c16="http://schemas.microsoft.com/office/drawing/2014/chart" uri="{C3380CC4-5D6E-409C-BE32-E72D297353CC}">
              <c16:uniqueId val="{0000002C-1F6A-4819-A06C-DC3DD767DDB6}"/>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zero"/>
    <c:showDLblsOverMax val="0"/>
  </c:chart>
  <c:spPr>
    <a:solidFill>
      <a:schemeClr val="lt1"/>
    </a:solidFill>
    <a:ln w="25400" cap="flat" cmpd="sng" algn="ctr">
      <a:solidFill>
        <a:schemeClr val="dk1"/>
      </a:solidFill>
      <a:prstDash val="solid"/>
      <a:round/>
    </a:ln>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s-CO"/>
              <a:t>MORTALIDAD POR IRA POR LOCALIDAD 2014 - 2016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s-CO"/>
        </a:p>
      </c:txPr>
    </c:title>
    <c:autoTitleDeleted val="0"/>
    <c:plotArea>
      <c:layout/>
      <c:pieChart>
        <c:varyColors val="1"/>
        <c:ser>
          <c:idx val="0"/>
          <c:order val="0"/>
          <c:dPt>
            <c:idx val="0"/>
            <c:bubble3D val="0"/>
            <c:spPr>
              <a:solidFill>
                <a:schemeClr val="accent1">
                  <a:shade val="50000"/>
                </a:schemeClr>
              </a:solidFill>
              <a:ln w="19050">
                <a:solidFill>
                  <a:schemeClr val="lt1"/>
                </a:solidFill>
              </a:ln>
              <a:effectLst/>
            </c:spPr>
            <c:extLst>
              <c:ext xmlns:c16="http://schemas.microsoft.com/office/drawing/2014/chart" uri="{C3380CC4-5D6E-409C-BE32-E72D297353CC}">
                <c16:uniqueId val="{00000001-9A50-4952-91F5-8C98B5259A74}"/>
              </c:ext>
            </c:extLst>
          </c:dPt>
          <c:dPt>
            <c:idx val="1"/>
            <c:bubble3D val="0"/>
            <c:spPr>
              <a:solidFill>
                <a:schemeClr val="accent1">
                  <a:shade val="70000"/>
                </a:schemeClr>
              </a:solidFill>
              <a:ln w="19050">
                <a:solidFill>
                  <a:schemeClr val="lt1"/>
                </a:solidFill>
              </a:ln>
              <a:effectLst/>
            </c:spPr>
            <c:extLst>
              <c:ext xmlns:c16="http://schemas.microsoft.com/office/drawing/2014/chart" uri="{C3380CC4-5D6E-409C-BE32-E72D297353CC}">
                <c16:uniqueId val="{00000003-9A50-4952-91F5-8C98B5259A74}"/>
              </c:ext>
            </c:extLst>
          </c:dPt>
          <c:dPt>
            <c:idx val="2"/>
            <c:bubble3D val="0"/>
            <c:spPr>
              <a:solidFill>
                <a:schemeClr val="accent1">
                  <a:shade val="90000"/>
                </a:schemeClr>
              </a:solidFill>
              <a:ln w="19050">
                <a:solidFill>
                  <a:schemeClr val="lt1"/>
                </a:solidFill>
              </a:ln>
              <a:effectLst/>
            </c:spPr>
            <c:extLst>
              <c:ext xmlns:c16="http://schemas.microsoft.com/office/drawing/2014/chart" uri="{C3380CC4-5D6E-409C-BE32-E72D297353CC}">
                <c16:uniqueId val="{00000005-9A50-4952-91F5-8C98B5259A74}"/>
              </c:ext>
            </c:extLst>
          </c:dPt>
          <c:dPt>
            <c:idx val="3"/>
            <c:bubble3D val="0"/>
            <c:spPr>
              <a:solidFill>
                <a:schemeClr val="accent1">
                  <a:tint val="90000"/>
                </a:schemeClr>
              </a:solidFill>
              <a:ln w="19050">
                <a:solidFill>
                  <a:schemeClr val="lt1"/>
                </a:solidFill>
              </a:ln>
              <a:effectLst/>
            </c:spPr>
            <c:extLst>
              <c:ext xmlns:c16="http://schemas.microsoft.com/office/drawing/2014/chart" uri="{C3380CC4-5D6E-409C-BE32-E72D297353CC}">
                <c16:uniqueId val="{00000007-9A50-4952-91F5-8C98B5259A74}"/>
              </c:ext>
            </c:extLst>
          </c:dPt>
          <c:dPt>
            <c:idx val="4"/>
            <c:bubble3D val="0"/>
            <c:spPr>
              <a:solidFill>
                <a:schemeClr val="accent1">
                  <a:tint val="70000"/>
                </a:schemeClr>
              </a:solidFill>
              <a:ln w="19050">
                <a:solidFill>
                  <a:schemeClr val="lt1"/>
                </a:solidFill>
              </a:ln>
              <a:effectLst/>
            </c:spPr>
            <c:extLst>
              <c:ext xmlns:c16="http://schemas.microsoft.com/office/drawing/2014/chart" uri="{C3380CC4-5D6E-409C-BE32-E72D297353CC}">
                <c16:uniqueId val="{00000009-9A50-4952-91F5-8C98B5259A74}"/>
              </c:ext>
            </c:extLst>
          </c:dPt>
          <c:dPt>
            <c:idx val="5"/>
            <c:bubble3D val="0"/>
            <c:spPr>
              <a:solidFill>
                <a:schemeClr val="accent1">
                  <a:tint val="50000"/>
                </a:schemeClr>
              </a:solidFill>
              <a:ln w="19050">
                <a:solidFill>
                  <a:schemeClr val="lt1"/>
                </a:solidFill>
              </a:ln>
              <a:effectLst/>
            </c:spPr>
            <c:extLst>
              <c:ext xmlns:c16="http://schemas.microsoft.com/office/drawing/2014/chart" uri="{C3380CC4-5D6E-409C-BE32-E72D297353CC}">
                <c16:uniqueId val="{0000000B-9A50-4952-91F5-8C98B5259A74}"/>
              </c:ext>
            </c:extLst>
          </c:dPt>
          <c:dPt>
            <c:idx val="6"/>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0D-9A50-4952-91F5-8C98B5259A74}"/>
              </c:ext>
            </c:extLst>
          </c:dPt>
          <c:dPt>
            <c:idx val="7"/>
            <c:bubble3D val="0"/>
            <c:spPr>
              <a:solidFill>
                <a:schemeClr val="accent1">
                  <a:tint val="10000"/>
                </a:schemeClr>
              </a:solidFill>
              <a:ln w="19050">
                <a:solidFill>
                  <a:schemeClr val="lt1"/>
                </a:solidFill>
              </a:ln>
              <a:effectLst/>
            </c:spPr>
            <c:extLst>
              <c:ext xmlns:c16="http://schemas.microsoft.com/office/drawing/2014/chart" uri="{C3380CC4-5D6E-409C-BE32-E72D297353CC}">
                <c16:uniqueId val="{0000000F-9A50-4952-91F5-8C98B5259A74}"/>
              </c:ext>
            </c:extLst>
          </c:dPt>
          <c:dPt>
            <c:idx val="8"/>
            <c:bubble3D val="0"/>
            <c:spPr>
              <a:solidFill>
                <a:schemeClr val="accent1">
                  <a:tint val="90000"/>
                </a:schemeClr>
              </a:solidFill>
              <a:ln w="19050">
                <a:solidFill>
                  <a:schemeClr val="lt1"/>
                </a:solidFill>
              </a:ln>
              <a:effectLst/>
            </c:spPr>
            <c:extLst>
              <c:ext xmlns:c16="http://schemas.microsoft.com/office/drawing/2014/chart" uri="{C3380CC4-5D6E-409C-BE32-E72D297353CC}">
                <c16:uniqueId val="{00000011-9A50-4952-91F5-8C98B5259A74}"/>
              </c:ext>
            </c:extLst>
          </c:dPt>
          <c:dPt>
            <c:idx val="9"/>
            <c:bubble3D val="0"/>
            <c:spPr>
              <a:solidFill>
                <a:schemeClr val="accent1">
                  <a:tint val="70000"/>
                </a:schemeClr>
              </a:solidFill>
              <a:ln w="19050">
                <a:solidFill>
                  <a:schemeClr val="lt1"/>
                </a:solidFill>
              </a:ln>
              <a:effectLst/>
            </c:spPr>
            <c:extLst>
              <c:ext xmlns:c16="http://schemas.microsoft.com/office/drawing/2014/chart" uri="{C3380CC4-5D6E-409C-BE32-E72D297353CC}">
                <c16:uniqueId val="{00000013-9A50-4952-91F5-8C98B5259A74}"/>
              </c:ext>
            </c:extLst>
          </c:dPt>
          <c:dPt>
            <c:idx val="10"/>
            <c:bubble3D val="0"/>
            <c:spPr>
              <a:solidFill>
                <a:schemeClr val="accent1">
                  <a:tint val="50000"/>
                </a:schemeClr>
              </a:solidFill>
              <a:ln w="19050">
                <a:solidFill>
                  <a:schemeClr val="lt1"/>
                </a:solidFill>
              </a:ln>
              <a:effectLst/>
            </c:spPr>
            <c:extLst>
              <c:ext xmlns:c16="http://schemas.microsoft.com/office/drawing/2014/chart" uri="{C3380CC4-5D6E-409C-BE32-E72D297353CC}">
                <c16:uniqueId val="{00000015-9A50-4952-91F5-8C98B5259A74}"/>
              </c:ext>
            </c:extLst>
          </c:dPt>
          <c:dPt>
            <c:idx val="11"/>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17-9A50-4952-91F5-8C98B5259A74}"/>
              </c:ext>
            </c:extLst>
          </c:dPt>
          <c:dPt>
            <c:idx val="12"/>
            <c:bubble3D val="0"/>
            <c:explosion val="1"/>
            <c:spPr>
              <a:solidFill>
                <a:schemeClr val="accent1">
                  <a:tint val="10000"/>
                </a:schemeClr>
              </a:solidFill>
              <a:ln w="19050">
                <a:solidFill>
                  <a:schemeClr val="lt1"/>
                </a:solidFill>
              </a:ln>
              <a:effectLst/>
            </c:spPr>
            <c:extLst>
              <c:ext xmlns:c16="http://schemas.microsoft.com/office/drawing/2014/chart" uri="{C3380CC4-5D6E-409C-BE32-E72D297353CC}">
                <c16:uniqueId val="{00000019-9A50-4952-91F5-8C98B5259A74}"/>
              </c:ext>
            </c:extLst>
          </c:dPt>
          <c:dPt>
            <c:idx val="13"/>
            <c:bubble3D val="0"/>
            <c:spPr>
              <a:solidFill>
                <a:schemeClr val="accent1">
                  <a:tint val="90000"/>
                </a:schemeClr>
              </a:solidFill>
              <a:ln w="19050">
                <a:solidFill>
                  <a:schemeClr val="lt1"/>
                </a:solidFill>
              </a:ln>
              <a:effectLst/>
            </c:spPr>
            <c:extLst>
              <c:ext xmlns:c16="http://schemas.microsoft.com/office/drawing/2014/chart" uri="{C3380CC4-5D6E-409C-BE32-E72D297353CC}">
                <c16:uniqueId val="{0000001B-9A50-4952-91F5-8C98B5259A74}"/>
              </c:ext>
            </c:extLst>
          </c:dPt>
          <c:dPt>
            <c:idx val="14"/>
            <c:bubble3D val="0"/>
            <c:spPr>
              <a:solidFill>
                <a:schemeClr val="accent1">
                  <a:tint val="70000"/>
                </a:schemeClr>
              </a:solidFill>
              <a:ln w="19050">
                <a:solidFill>
                  <a:schemeClr val="lt1"/>
                </a:solidFill>
              </a:ln>
              <a:effectLst/>
            </c:spPr>
            <c:extLst>
              <c:ext xmlns:c16="http://schemas.microsoft.com/office/drawing/2014/chart" uri="{C3380CC4-5D6E-409C-BE32-E72D297353CC}">
                <c16:uniqueId val="{0000001D-9A50-4952-91F5-8C98B5259A74}"/>
              </c:ext>
            </c:extLst>
          </c:dPt>
          <c:dPt>
            <c:idx val="15"/>
            <c:bubble3D val="0"/>
            <c:spPr>
              <a:solidFill>
                <a:schemeClr val="accent1">
                  <a:tint val="50000"/>
                </a:schemeClr>
              </a:solidFill>
              <a:ln w="19050">
                <a:solidFill>
                  <a:schemeClr val="lt1"/>
                </a:solidFill>
              </a:ln>
              <a:effectLst/>
            </c:spPr>
            <c:extLst>
              <c:ext xmlns:c16="http://schemas.microsoft.com/office/drawing/2014/chart" uri="{C3380CC4-5D6E-409C-BE32-E72D297353CC}">
                <c16:uniqueId val="{0000001F-9A50-4952-91F5-8C98B5259A74}"/>
              </c:ext>
            </c:extLst>
          </c:dPt>
          <c:dPt>
            <c:idx val="16"/>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21-9A50-4952-91F5-8C98B5259A74}"/>
              </c:ext>
            </c:extLst>
          </c:dPt>
          <c:dPt>
            <c:idx val="17"/>
            <c:bubble3D val="0"/>
            <c:spPr>
              <a:solidFill>
                <a:schemeClr val="accent1">
                  <a:tint val="10000"/>
                </a:schemeClr>
              </a:solidFill>
              <a:ln w="19050">
                <a:solidFill>
                  <a:schemeClr val="lt1"/>
                </a:solidFill>
              </a:ln>
              <a:effectLst/>
            </c:spPr>
            <c:extLst>
              <c:ext xmlns:c16="http://schemas.microsoft.com/office/drawing/2014/chart" uri="{C3380CC4-5D6E-409C-BE32-E72D297353CC}">
                <c16:uniqueId val="{00000023-9A50-4952-91F5-8C98B5259A74}"/>
              </c:ext>
            </c:extLst>
          </c:dPt>
          <c:dPt>
            <c:idx val="18"/>
            <c:bubble3D val="0"/>
            <c:spPr>
              <a:solidFill>
                <a:schemeClr val="accent1">
                  <a:tint val="90000"/>
                </a:schemeClr>
              </a:solidFill>
              <a:ln w="19050">
                <a:solidFill>
                  <a:schemeClr val="lt1"/>
                </a:solidFill>
              </a:ln>
              <a:effectLst/>
            </c:spPr>
            <c:extLst>
              <c:ext xmlns:c16="http://schemas.microsoft.com/office/drawing/2014/chart" uri="{C3380CC4-5D6E-409C-BE32-E72D297353CC}">
                <c16:uniqueId val="{00000025-9A50-4952-91F5-8C98B5259A74}"/>
              </c:ext>
            </c:extLst>
          </c:dPt>
          <c:dPt>
            <c:idx val="19"/>
            <c:bubble3D val="0"/>
            <c:spPr>
              <a:solidFill>
                <a:schemeClr val="accent1">
                  <a:tint val="70000"/>
                </a:schemeClr>
              </a:solidFill>
              <a:ln w="19050">
                <a:solidFill>
                  <a:schemeClr val="lt1"/>
                </a:solidFill>
              </a:ln>
              <a:effectLst/>
            </c:spPr>
            <c:extLst>
              <c:ext xmlns:c16="http://schemas.microsoft.com/office/drawing/2014/chart" uri="{C3380CC4-5D6E-409C-BE32-E72D297353CC}">
                <c16:uniqueId val="{00000027-9A50-4952-91F5-8C98B5259A74}"/>
              </c:ext>
            </c:extLst>
          </c:dPt>
          <c:dLbls>
            <c:dLbl>
              <c:idx val="0"/>
              <c:spPr>
                <a:solidFill>
                  <a:sysClr val="window" lastClr="FFFFFF"/>
                </a:solidFill>
                <a:ln>
                  <a:solidFill>
                    <a:srgbClr val="C00000"/>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1-9A50-4952-91F5-8C98B5259A74}"/>
                </c:ext>
              </c:extLst>
            </c:dLbl>
            <c:dLbl>
              <c:idx val="1"/>
              <c:spPr>
                <a:solidFill>
                  <a:sysClr val="window" lastClr="FFFFFF"/>
                </a:solidFill>
                <a:ln>
                  <a:solidFill>
                    <a:srgbClr val="C00000"/>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9A50-4952-91F5-8C98B5259A74}"/>
                </c:ext>
              </c:extLst>
            </c:dLbl>
            <c:dLbl>
              <c:idx val="2"/>
              <c:spPr>
                <a:solidFill>
                  <a:sysClr val="window" lastClr="FFFFFF"/>
                </a:solidFill>
                <a:ln>
                  <a:solidFill>
                    <a:srgbClr val="C00000"/>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5-9A50-4952-91F5-8C98B5259A74}"/>
                </c:ext>
              </c:extLst>
            </c:dLbl>
            <c:dLbl>
              <c:idx val="5"/>
              <c:layout>
                <c:manualLayout>
                  <c:x val="5.5346131218268271E-3"/>
                  <c:y val="8.1113878776266218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A50-4952-91F5-8C98B5259A74}"/>
                </c:ext>
              </c:extLst>
            </c:dLbl>
            <c:dLbl>
              <c:idx val="6"/>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extLst>
                <c:ext xmlns:c16="http://schemas.microsoft.com/office/drawing/2014/chart" uri="{C3380CC4-5D6E-409C-BE32-E72D297353CC}">
                  <c16:uniqueId val="{0000000D-9A50-4952-91F5-8C98B5259A74}"/>
                </c:ext>
              </c:extLst>
            </c:dLbl>
            <c:dLbl>
              <c:idx val="8"/>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extLst>
                <c:ext xmlns:c16="http://schemas.microsoft.com/office/drawing/2014/chart" uri="{C3380CC4-5D6E-409C-BE32-E72D297353CC}">
                  <c16:uniqueId val="{00000011-9A50-4952-91F5-8C98B5259A74}"/>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solidFill>
                    <a:latin typeface="+mn-lt"/>
                    <a:ea typeface="+mn-ea"/>
                    <a:cs typeface="+mn-cs"/>
                  </a:defRPr>
                </a:pPr>
                <a:endParaRPr lang="es-CO"/>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'par. Localidad'!$I$3:$I$8</c:f>
              <c:strCache>
                <c:ptCount val="6"/>
                <c:pt idx="0">
                  <c:v>CIUDAD BOLIVAR</c:v>
                </c:pt>
                <c:pt idx="1">
                  <c:v>KENNEDY</c:v>
                </c:pt>
                <c:pt idx="2">
                  <c:v>BOSA</c:v>
                </c:pt>
                <c:pt idx="3">
                  <c:v>USME</c:v>
                </c:pt>
                <c:pt idx="4">
                  <c:v>SAN CRISTOBAL</c:v>
                </c:pt>
                <c:pt idx="5">
                  <c:v>ENGATIVA</c:v>
                </c:pt>
              </c:strCache>
            </c:strRef>
          </c:cat>
          <c:val>
            <c:numRef>
              <c:f>'par. Localidad'!$K$3:$K$8</c:f>
              <c:numCache>
                <c:formatCode>0%</c:formatCode>
                <c:ptCount val="6"/>
                <c:pt idx="0">
                  <c:v>0.2592592592592593</c:v>
                </c:pt>
                <c:pt idx="1">
                  <c:v>0.14814814814814817</c:v>
                </c:pt>
                <c:pt idx="2">
                  <c:v>0.13580246913580246</c:v>
                </c:pt>
                <c:pt idx="3">
                  <c:v>8.6419753086419721E-2</c:v>
                </c:pt>
                <c:pt idx="4">
                  <c:v>7.407407407407407E-2</c:v>
                </c:pt>
                <c:pt idx="5">
                  <c:v>7.407407407407407E-2</c:v>
                </c:pt>
              </c:numCache>
            </c:numRef>
          </c:val>
          <c:extLst>
            <c:ext xmlns:c16="http://schemas.microsoft.com/office/drawing/2014/chart" uri="{C3380CC4-5D6E-409C-BE32-E72D297353CC}">
              <c16:uniqueId val="{00000028-9A50-4952-91F5-8C98B5259A74}"/>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zero"/>
    <c:showDLblsOverMax val="0"/>
  </c:chart>
  <c:spPr>
    <a:solidFill>
      <a:schemeClr val="lt1"/>
    </a:solidFill>
    <a:ln w="25400" cap="flat" cmpd="sng" algn="ctr">
      <a:solidFill>
        <a:schemeClr val="dk1"/>
      </a:solidFill>
      <a:prstDash val="solid"/>
      <a:round/>
    </a:ln>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Conoce el Índice Bogotano de Calidad del Aire (IBOCA)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Hoja3!$A$2</c:f>
              <c:strCache>
                <c:ptCount val="1"/>
                <c:pt idx="0">
                  <c:v>Conoce el Índice Bogotano de Calidad del Aire (IBOCA)</c:v>
                </c:pt>
              </c:strCache>
            </c:strRef>
          </c:tx>
          <c:spPr>
            <a:solidFill>
              <a:srgbClr val="FF0000"/>
            </a:solidFill>
            <a:ln>
              <a:noFill/>
            </a:ln>
            <a:effectLst/>
          </c:spPr>
          <c:invertIfNegative val="0"/>
          <c:dPt>
            <c:idx val="1"/>
            <c:invertIfNegative val="0"/>
            <c:bubble3D val="0"/>
            <c:spPr>
              <a:solidFill>
                <a:srgbClr val="FFFF00"/>
              </a:solidFill>
              <a:ln>
                <a:noFill/>
              </a:ln>
              <a:effectLst/>
            </c:spPr>
            <c:extLst>
              <c:ext xmlns:c16="http://schemas.microsoft.com/office/drawing/2014/chart" uri="{C3380CC4-5D6E-409C-BE32-E72D297353CC}">
                <c16:uniqueId val="{00000001-40B1-48BB-B574-A84EB9CF704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40B1-48BB-B574-A84EB9CF7042}"/>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Hoja3!$B$1:$D$1</c:f>
              <c:strCache>
                <c:ptCount val="3"/>
                <c:pt idx="0">
                  <c:v>NIVEL INICIAL _x000d_(NO conoce el IBOCA)</c:v>
                </c:pt>
                <c:pt idx="1">
                  <c:v>NIVEL MEDIO _x000d_(Conoce conpectos de aire)</c:v>
                </c:pt>
                <c:pt idx="2">
                  <c:v>NIVEL AVANZADO _x000d_(Conoce el IBOCA)</c:v>
                </c:pt>
              </c:strCache>
            </c:strRef>
          </c:cat>
          <c:val>
            <c:numRef>
              <c:f>Hoja3!$B$2:$D$2</c:f>
              <c:numCache>
                <c:formatCode>General</c:formatCode>
                <c:ptCount val="3"/>
                <c:pt idx="0">
                  <c:v>182</c:v>
                </c:pt>
                <c:pt idx="1">
                  <c:v>77</c:v>
                </c:pt>
                <c:pt idx="2">
                  <c:v>93</c:v>
                </c:pt>
              </c:numCache>
            </c:numRef>
          </c:val>
          <c:extLst>
            <c:ext xmlns:c16="http://schemas.microsoft.com/office/drawing/2014/chart" uri="{C3380CC4-5D6E-409C-BE32-E72D297353CC}">
              <c16:uniqueId val="{00000004-40B1-48BB-B574-A84EB9CF7042}"/>
            </c:ext>
          </c:extLst>
        </c:ser>
        <c:dLbls>
          <c:showLegendKey val="0"/>
          <c:showVal val="0"/>
          <c:showCatName val="0"/>
          <c:showSerName val="0"/>
          <c:showPercent val="0"/>
          <c:showBubbleSize val="0"/>
        </c:dLbls>
        <c:gapWidth val="219"/>
        <c:overlap val="-27"/>
        <c:axId val="459452184"/>
        <c:axId val="459452968"/>
      </c:barChart>
      <c:catAx>
        <c:axId val="459452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s-CO"/>
          </a:p>
        </c:txPr>
        <c:crossAx val="459452968"/>
        <c:crosses val="autoZero"/>
        <c:auto val="1"/>
        <c:lblAlgn val="ctr"/>
        <c:lblOffset val="100"/>
        <c:noMultiLvlLbl val="0"/>
      </c:catAx>
      <c:valAx>
        <c:axId val="4594529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59452184"/>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image" Target="../media/image55.emf"/><Relationship Id="rId6" Type="http://schemas.openxmlformats.org/officeDocument/2006/relationships/image" Target="../media/image60.emf"/><Relationship Id="rId5" Type="http://schemas.openxmlformats.org/officeDocument/2006/relationships/image" Target="../media/image59.emf"/><Relationship Id="rId4" Type="http://schemas.openxmlformats.org/officeDocument/2006/relationships/image" Target="../media/image58.emf"/></Relationships>
</file>

<file path=ppt/diagrams/_rels/drawing1.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image" Target="../media/image55.emf"/><Relationship Id="rId6" Type="http://schemas.openxmlformats.org/officeDocument/2006/relationships/image" Target="../media/image60.emf"/><Relationship Id="rId5" Type="http://schemas.openxmlformats.org/officeDocument/2006/relationships/image" Target="../media/image59.emf"/><Relationship Id="rId4" Type="http://schemas.openxmlformats.org/officeDocument/2006/relationships/image" Target="../media/image58.em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9E5A70-8CA8-CB4C-B3F8-F3CAA2C79E20}" type="doc">
      <dgm:prSet loTypeId="urn:microsoft.com/office/officeart/2008/layout/CircularPictureCallout" loCatId="" qsTypeId="urn:microsoft.com/office/officeart/2005/8/quickstyle/simple4" qsCatId="simple" csTypeId="urn:microsoft.com/office/officeart/2005/8/colors/accent1_2" csCatId="accent1" phldr="1"/>
      <dgm:spPr/>
      <dgm:t>
        <a:bodyPr/>
        <a:lstStyle/>
        <a:p>
          <a:endParaRPr lang="es-ES_tradnl"/>
        </a:p>
      </dgm:t>
    </dgm:pt>
    <dgm:pt modelId="{3331976D-602D-FF4F-9EB1-6FB5CB72E318}">
      <dgm:prSet/>
      <dgm:spPr/>
      <dgm:t>
        <a:bodyPr/>
        <a:lstStyle/>
        <a:p>
          <a:endParaRPr lang="es-ES_tradnl"/>
        </a:p>
      </dgm:t>
    </dgm:pt>
    <dgm:pt modelId="{5A54EE6D-0A39-B848-9A58-DB84359427B0}" type="parTrans" cxnId="{65500F5A-9FBE-C241-8430-2CF03D27BB54}">
      <dgm:prSet/>
      <dgm:spPr/>
      <dgm:t>
        <a:bodyPr/>
        <a:lstStyle/>
        <a:p>
          <a:endParaRPr lang="es-ES_tradnl"/>
        </a:p>
      </dgm:t>
    </dgm:pt>
    <dgm:pt modelId="{07A5AD83-BCC6-6540-886F-C2D6361C160C}" type="sibTrans" cxnId="{65500F5A-9FBE-C241-8430-2CF03D27BB54}">
      <dgm:prSet/>
      <dgm:spPr>
        <a:blipFill rotWithShape="1">
          <a:blip xmlns:r="http://schemas.openxmlformats.org/officeDocument/2006/relationships" r:embed="rId1"/>
          <a:stretch>
            <a:fillRect/>
          </a:stretch>
        </a:blipFill>
      </dgm:spPr>
      <dgm:t>
        <a:bodyPr/>
        <a:lstStyle/>
        <a:p>
          <a:endParaRPr lang="es-ES_tradnl"/>
        </a:p>
      </dgm:t>
    </dgm:pt>
    <dgm:pt modelId="{C7702CB9-DB9C-B044-A148-28D56C10C300}">
      <dgm:prSet phldrT="[Texto]" phldr="1"/>
      <dgm:spPr/>
      <dgm:t>
        <a:bodyPr/>
        <a:lstStyle/>
        <a:p>
          <a:endParaRPr lang="es-ES_tradnl"/>
        </a:p>
      </dgm:t>
    </dgm:pt>
    <dgm:pt modelId="{5981DFA7-2B5C-CB48-9253-78136550B700}" type="parTrans" cxnId="{B83EE688-C414-C148-81C8-8FBFE947C43E}">
      <dgm:prSet/>
      <dgm:spPr/>
      <dgm:t>
        <a:bodyPr/>
        <a:lstStyle/>
        <a:p>
          <a:endParaRPr lang="es-ES_tradnl"/>
        </a:p>
      </dgm:t>
    </dgm:pt>
    <dgm:pt modelId="{11CBFD41-27D6-054C-877C-00ACB2D0EC2E}" type="sibTrans" cxnId="{B83EE688-C414-C148-81C8-8FBFE947C43E}">
      <dgm:prSet/>
      <dgm:spPr>
        <a:blipFill rotWithShape="1">
          <a:blip xmlns:r="http://schemas.openxmlformats.org/officeDocument/2006/relationships" r:embed="rId2"/>
          <a:stretch>
            <a:fillRect/>
          </a:stretch>
        </a:blipFill>
      </dgm:spPr>
      <dgm:t>
        <a:bodyPr/>
        <a:lstStyle/>
        <a:p>
          <a:endParaRPr lang="es-ES_tradnl"/>
        </a:p>
      </dgm:t>
    </dgm:pt>
    <dgm:pt modelId="{529F4862-B613-EB41-8928-B70C6C14D763}">
      <dgm:prSet phldrT="[Texto]" phldr="1"/>
      <dgm:spPr/>
      <dgm:t>
        <a:bodyPr/>
        <a:lstStyle/>
        <a:p>
          <a:endParaRPr lang="es-ES_tradnl"/>
        </a:p>
      </dgm:t>
    </dgm:pt>
    <dgm:pt modelId="{95E02A8A-C43F-314E-A021-93904903B632}" type="parTrans" cxnId="{D1FC318D-6446-4046-9A2D-CF3477FED1EA}">
      <dgm:prSet/>
      <dgm:spPr/>
      <dgm:t>
        <a:bodyPr/>
        <a:lstStyle/>
        <a:p>
          <a:endParaRPr lang="es-ES_tradnl"/>
        </a:p>
      </dgm:t>
    </dgm:pt>
    <dgm:pt modelId="{3D12F5A3-4861-1441-877E-F2A591D0433F}" type="sibTrans" cxnId="{D1FC318D-6446-4046-9A2D-CF3477FED1EA}">
      <dgm:prSet/>
      <dgm:spPr>
        <a:blipFill rotWithShape="1">
          <a:blip xmlns:r="http://schemas.openxmlformats.org/officeDocument/2006/relationships" r:embed="rId3"/>
          <a:stretch>
            <a:fillRect/>
          </a:stretch>
        </a:blipFill>
      </dgm:spPr>
      <dgm:t>
        <a:bodyPr/>
        <a:lstStyle/>
        <a:p>
          <a:endParaRPr lang="es-ES_tradnl"/>
        </a:p>
      </dgm:t>
    </dgm:pt>
    <dgm:pt modelId="{166B121A-3EA3-3046-99BD-5796CE8EE30A}">
      <dgm:prSet phldrT="[Texto]" phldr="1"/>
      <dgm:spPr/>
      <dgm:t>
        <a:bodyPr/>
        <a:lstStyle/>
        <a:p>
          <a:endParaRPr lang="es-ES_tradnl" dirty="0"/>
        </a:p>
      </dgm:t>
    </dgm:pt>
    <dgm:pt modelId="{FADCC181-549B-BE4A-B3C0-B4335F8B7F48}" type="parTrans" cxnId="{314544FE-8B6C-FF4C-9486-5888A366A212}">
      <dgm:prSet/>
      <dgm:spPr/>
      <dgm:t>
        <a:bodyPr/>
        <a:lstStyle/>
        <a:p>
          <a:endParaRPr lang="es-ES_tradnl"/>
        </a:p>
      </dgm:t>
    </dgm:pt>
    <dgm:pt modelId="{2C09DB91-3682-CA42-B877-179B4CF5D1A3}" type="sibTrans" cxnId="{314544FE-8B6C-FF4C-9486-5888A366A212}">
      <dgm:prSet/>
      <dgm:spPr>
        <a:blipFill rotWithShape="1">
          <a:blip xmlns:r="http://schemas.openxmlformats.org/officeDocument/2006/relationships" r:embed="rId4"/>
          <a:stretch>
            <a:fillRect/>
          </a:stretch>
        </a:blipFill>
      </dgm:spPr>
      <dgm:t>
        <a:bodyPr/>
        <a:lstStyle/>
        <a:p>
          <a:endParaRPr lang="es-ES_tradnl"/>
        </a:p>
      </dgm:t>
    </dgm:pt>
    <dgm:pt modelId="{C46C5D30-099F-8745-B3F5-0DBD6F370598}">
      <dgm:prSet phldrT="[Texto]"/>
      <dgm:spPr/>
      <dgm:t>
        <a:bodyPr/>
        <a:lstStyle/>
        <a:p>
          <a:endParaRPr lang="es-ES_tradnl" dirty="0"/>
        </a:p>
      </dgm:t>
    </dgm:pt>
    <dgm:pt modelId="{816D9E73-70AE-C34A-92D1-F237F8D63798}" type="parTrans" cxnId="{B1123D99-A512-9948-BED6-3C38456A1E77}">
      <dgm:prSet/>
      <dgm:spPr/>
      <dgm:t>
        <a:bodyPr/>
        <a:lstStyle/>
        <a:p>
          <a:endParaRPr lang="es-ES_tradnl"/>
        </a:p>
      </dgm:t>
    </dgm:pt>
    <dgm:pt modelId="{F97D0135-BF27-ED43-A99A-15F3C0B53504}" type="sibTrans" cxnId="{B1123D99-A512-9948-BED6-3C38456A1E77}">
      <dgm:prSet/>
      <dgm:spPr>
        <a:blipFill rotWithShape="1">
          <a:blip xmlns:r="http://schemas.openxmlformats.org/officeDocument/2006/relationships" r:embed="rId5"/>
          <a:stretch>
            <a:fillRect/>
          </a:stretch>
        </a:blipFill>
      </dgm:spPr>
      <dgm:t>
        <a:bodyPr/>
        <a:lstStyle/>
        <a:p>
          <a:endParaRPr lang="es-ES_tradnl"/>
        </a:p>
      </dgm:t>
    </dgm:pt>
    <dgm:pt modelId="{2BA6D993-3DC0-7441-8CB3-4FD53144353C}">
      <dgm:prSet/>
      <dgm:spPr/>
      <dgm:t>
        <a:bodyPr/>
        <a:lstStyle/>
        <a:p>
          <a:endParaRPr lang="es-ES_tradnl"/>
        </a:p>
      </dgm:t>
    </dgm:pt>
    <dgm:pt modelId="{AD13DEF7-41F3-6641-A0EB-06CBA3E961E2}" type="parTrans" cxnId="{7B67C698-B546-9246-95CA-4C9631FA5AE3}">
      <dgm:prSet/>
      <dgm:spPr/>
      <dgm:t>
        <a:bodyPr/>
        <a:lstStyle/>
        <a:p>
          <a:endParaRPr lang="es-ES_tradnl"/>
        </a:p>
      </dgm:t>
    </dgm:pt>
    <dgm:pt modelId="{6BBBD306-8C99-3C48-8905-CFB92F27BB1F}" type="sibTrans" cxnId="{7B67C698-B546-9246-95CA-4C9631FA5AE3}">
      <dgm:prSet/>
      <dgm:spPr>
        <a:blipFill rotWithShape="1">
          <a:blip xmlns:r="http://schemas.openxmlformats.org/officeDocument/2006/relationships" r:embed="rId6"/>
          <a:stretch>
            <a:fillRect/>
          </a:stretch>
        </a:blipFill>
      </dgm:spPr>
      <dgm:t>
        <a:bodyPr/>
        <a:lstStyle/>
        <a:p>
          <a:endParaRPr lang="es-ES_tradnl"/>
        </a:p>
      </dgm:t>
    </dgm:pt>
    <dgm:pt modelId="{7F4EDDFB-C0FB-C640-93A6-43215279FA29}" type="pres">
      <dgm:prSet presAssocID="{129E5A70-8CA8-CB4C-B3F8-F3CAA2C79E20}" presName="Name0" presStyleCnt="0">
        <dgm:presLayoutVars>
          <dgm:chMax val="7"/>
          <dgm:chPref val="7"/>
          <dgm:dir/>
        </dgm:presLayoutVars>
      </dgm:prSet>
      <dgm:spPr/>
    </dgm:pt>
    <dgm:pt modelId="{23C234C1-87B9-D845-833E-711D94C0D39D}" type="pres">
      <dgm:prSet presAssocID="{129E5A70-8CA8-CB4C-B3F8-F3CAA2C79E20}" presName="Name1" presStyleCnt="0"/>
      <dgm:spPr/>
    </dgm:pt>
    <dgm:pt modelId="{14058281-AC23-F14B-8F41-94D11C6B3C97}" type="pres">
      <dgm:prSet presAssocID="{07A5AD83-BCC6-6540-886F-C2D6361C160C}" presName="picture_1" presStyleCnt="0"/>
      <dgm:spPr/>
    </dgm:pt>
    <dgm:pt modelId="{38910689-D085-3C48-83D2-9AAC84915EAF}" type="pres">
      <dgm:prSet presAssocID="{07A5AD83-BCC6-6540-886F-C2D6361C160C}" presName="pictureRepeatNode" presStyleLbl="alignImgPlace1" presStyleIdx="0" presStyleCnt="6"/>
      <dgm:spPr/>
    </dgm:pt>
    <dgm:pt modelId="{5CDACFCE-4782-5445-85CC-D092E42210A2}" type="pres">
      <dgm:prSet presAssocID="{3331976D-602D-FF4F-9EB1-6FB5CB72E318}" presName="text_1" presStyleLbl="node1" presStyleIdx="0" presStyleCnt="0">
        <dgm:presLayoutVars>
          <dgm:bulletEnabled val="1"/>
        </dgm:presLayoutVars>
      </dgm:prSet>
      <dgm:spPr/>
    </dgm:pt>
    <dgm:pt modelId="{B47BF22C-F4DE-1747-AA3E-4A43625CD693}" type="pres">
      <dgm:prSet presAssocID="{11CBFD41-27D6-054C-877C-00ACB2D0EC2E}" presName="picture_2" presStyleCnt="0"/>
      <dgm:spPr/>
    </dgm:pt>
    <dgm:pt modelId="{AC7DF8F8-22A3-4A41-BED6-9B67B335E501}" type="pres">
      <dgm:prSet presAssocID="{11CBFD41-27D6-054C-877C-00ACB2D0EC2E}" presName="pictureRepeatNode" presStyleLbl="alignImgPlace1" presStyleIdx="1" presStyleCnt="6"/>
      <dgm:spPr/>
    </dgm:pt>
    <dgm:pt modelId="{363FFE55-91A2-A548-B92D-7299A3E5CBB1}" type="pres">
      <dgm:prSet presAssocID="{C7702CB9-DB9C-B044-A148-28D56C10C300}" presName="line_2" presStyleLbl="parChTrans1D1" presStyleIdx="0" presStyleCnt="5"/>
      <dgm:spPr/>
    </dgm:pt>
    <dgm:pt modelId="{8C9A09AB-744D-544C-B7A7-400AE228961B}" type="pres">
      <dgm:prSet presAssocID="{C7702CB9-DB9C-B044-A148-28D56C10C300}" presName="textparent_2" presStyleLbl="node1" presStyleIdx="0" presStyleCnt="0"/>
      <dgm:spPr/>
    </dgm:pt>
    <dgm:pt modelId="{DE66C7F2-FB3A-3348-BAAF-D09651C6848C}" type="pres">
      <dgm:prSet presAssocID="{C7702CB9-DB9C-B044-A148-28D56C10C300}" presName="text_2" presStyleLbl="revTx" presStyleIdx="0" presStyleCnt="5">
        <dgm:presLayoutVars>
          <dgm:bulletEnabled val="1"/>
        </dgm:presLayoutVars>
      </dgm:prSet>
      <dgm:spPr/>
    </dgm:pt>
    <dgm:pt modelId="{0B2BE350-FE67-BF49-9BFE-C4883692E17C}" type="pres">
      <dgm:prSet presAssocID="{3D12F5A3-4861-1441-877E-F2A591D0433F}" presName="picture_3" presStyleCnt="0"/>
      <dgm:spPr/>
    </dgm:pt>
    <dgm:pt modelId="{1BFD3602-973E-E842-A6D8-6A2270E92FF8}" type="pres">
      <dgm:prSet presAssocID="{3D12F5A3-4861-1441-877E-F2A591D0433F}" presName="pictureRepeatNode" presStyleLbl="alignImgPlace1" presStyleIdx="2" presStyleCnt="6"/>
      <dgm:spPr/>
    </dgm:pt>
    <dgm:pt modelId="{DFFC5054-4AE6-AF49-A186-C99A68C5E72E}" type="pres">
      <dgm:prSet presAssocID="{529F4862-B613-EB41-8928-B70C6C14D763}" presName="line_3" presStyleLbl="parChTrans1D1" presStyleIdx="1" presStyleCnt="5"/>
      <dgm:spPr/>
    </dgm:pt>
    <dgm:pt modelId="{B0360100-CAB7-1040-9F27-82885EBEBF1A}" type="pres">
      <dgm:prSet presAssocID="{529F4862-B613-EB41-8928-B70C6C14D763}" presName="textparent_3" presStyleLbl="node1" presStyleIdx="0" presStyleCnt="0"/>
      <dgm:spPr/>
    </dgm:pt>
    <dgm:pt modelId="{CF0757B2-B7E7-7749-A057-99E3068796D0}" type="pres">
      <dgm:prSet presAssocID="{529F4862-B613-EB41-8928-B70C6C14D763}" presName="text_3" presStyleLbl="revTx" presStyleIdx="1" presStyleCnt="5">
        <dgm:presLayoutVars>
          <dgm:bulletEnabled val="1"/>
        </dgm:presLayoutVars>
      </dgm:prSet>
      <dgm:spPr/>
    </dgm:pt>
    <dgm:pt modelId="{58999E6C-4147-0D44-B58A-ADD8F728BD46}" type="pres">
      <dgm:prSet presAssocID="{2C09DB91-3682-CA42-B877-179B4CF5D1A3}" presName="picture_4" presStyleCnt="0"/>
      <dgm:spPr/>
    </dgm:pt>
    <dgm:pt modelId="{3AE3FC2F-439B-3448-BF44-DBA0E166FF8B}" type="pres">
      <dgm:prSet presAssocID="{2C09DB91-3682-CA42-B877-179B4CF5D1A3}" presName="pictureRepeatNode" presStyleLbl="alignImgPlace1" presStyleIdx="3" presStyleCnt="6"/>
      <dgm:spPr/>
    </dgm:pt>
    <dgm:pt modelId="{A6FE14C7-082B-0A48-9F07-6AC7D1505217}" type="pres">
      <dgm:prSet presAssocID="{166B121A-3EA3-3046-99BD-5796CE8EE30A}" presName="line_4" presStyleLbl="parChTrans1D1" presStyleIdx="2" presStyleCnt="5"/>
      <dgm:spPr/>
    </dgm:pt>
    <dgm:pt modelId="{D0C3B7D7-EA67-4B48-A5B9-D7CA0CD0ED08}" type="pres">
      <dgm:prSet presAssocID="{166B121A-3EA3-3046-99BD-5796CE8EE30A}" presName="textparent_4" presStyleLbl="node1" presStyleIdx="0" presStyleCnt="0"/>
      <dgm:spPr/>
    </dgm:pt>
    <dgm:pt modelId="{CCF19844-B9DC-3B4A-976F-2BA0386B843A}" type="pres">
      <dgm:prSet presAssocID="{166B121A-3EA3-3046-99BD-5796CE8EE30A}" presName="text_4" presStyleLbl="revTx" presStyleIdx="2" presStyleCnt="5">
        <dgm:presLayoutVars>
          <dgm:bulletEnabled val="1"/>
        </dgm:presLayoutVars>
      </dgm:prSet>
      <dgm:spPr/>
    </dgm:pt>
    <dgm:pt modelId="{B42F707A-43D7-574B-9C00-B36976A46E5D}" type="pres">
      <dgm:prSet presAssocID="{F97D0135-BF27-ED43-A99A-15F3C0B53504}" presName="picture_5" presStyleCnt="0"/>
      <dgm:spPr/>
    </dgm:pt>
    <dgm:pt modelId="{D40B2152-E186-B941-8EC3-95AF4E3653DA}" type="pres">
      <dgm:prSet presAssocID="{F97D0135-BF27-ED43-A99A-15F3C0B53504}" presName="pictureRepeatNode" presStyleLbl="alignImgPlace1" presStyleIdx="4" presStyleCnt="6"/>
      <dgm:spPr/>
    </dgm:pt>
    <dgm:pt modelId="{D1C8965B-E033-F847-98EE-D7CCEFF04D0B}" type="pres">
      <dgm:prSet presAssocID="{C46C5D30-099F-8745-B3F5-0DBD6F370598}" presName="line_5" presStyleLbl="parChTrans1D1" presStyleIdx="3" presStyleCnt="5"/>
      <dgm:spPr/>
    </dgm:pt>
    <dgm:pt modelId="{DA83D936-8A3D-5648-A8F2-FF54A7E6C2AD}" type="pres">
      <dgm:prSet presAssocID="{C46C5D30-099F-8745-B3F5-0DBD6F370598}" presName="textparent_5" presStyleLbl="node1" presStyleIdx="0" presStyleCnt="0"/>
      <dgm:spPr/>
    </dgm:pt>
    <dgm:pt modelId="{FDBC2CDD-5E99-AC4A-9D1A-2DBD3651C226}" type="pres">
      <dgm:prSet presAssocID="{C46C5D30-099F-8745-B3F5-0DBD6F370598}" presName="text_5" presStyleLbl="revTx" presStyleIdx="3" presStyleCnt="5">
        <dgm:presLayoutVars>
          <dgm:bulletEnabled val="1"/>
        </dgm:presLayoutVars>
      </dgm:prSet>
      <dgm:spPr/>
    </dgm:pt>
    <dgm:pt modelId="{DA917D92-073B-6A4D-92D5-68578BCA4F56}" type="pres">
      <dgm:prSet presAssocID="{6BBBD306-8C99-3C48-8905-CFB92F27BB1F}" presName="picture_6" presStyleCnt="0"/>
      <dgm:spPr/>
    </dgm:pt>
    <dgm:pt modelId="{12CF26BE-9637-6745-BD8A-1DA7D0F974A1}" type="pres">
      <dgm:prSet presAssocID="{6BBBD306-8C99-3C48-8905-CFB92F27BB1F}" presName="pictureRepeatNode" presStyleLbl="alignImgPlace1" presStyleIdx="5" presStyleCnt="6"/>
      <dgm:spPr/>
    </dgm:pt>
    <dgm:pt modelId="{E469D779-BEE3-3741-AB40-9F5F68AC1D84}" type="pres">
      <dgm:prSet presAssocID="{2BA6D993-3DC0-7441-8CB3-4FD53144353C}" presName="line_6" presStyleLbl="parChTrans1D1" presStyleIdx="4" presStyleCnt="5"/>
      <dgm:spPr/>
    </dgm:pt>
    <dgm:pt modelId="{1A2D7EC0-1CC4-E64C-AE1C-4DD5FDDFBBD0}" type="pres">
      <dgm:prSet presAssocID="{2BA6D993-3DC0-7441-8CB3-4FD53144353C}" presName="textparent_6" presStyleLbl="node1" presStyleIdx="0" presStyleCnt="0"/>
      <dgm:spPr/>
    </dgm:pt>
    <dgm:pt modelId="{13B75BDB-754C-574E-BCC1-DB4862DA8D9C}" type="pres">
      <dgm:prSet presAssocID="{2BA6D993-3DC0-7441-8CB3-4FD53144353C}" presName="text_6" presStyleLbl="revTx" presStyleIdx="4" presStyleCnt="5">
        <dgm:presLayoutVars>
          <dgm:bulletEnabled val="1"/>
        </dgm:presLayoutVars>
      </dgm:prSet>
      <dgm:spPr/>
    </dgm:pt>
  </dgm:ptLst>
  <dgm:cxnLst>
    <dgm:cxn modelId="{3926DD21-ABA3-AB4B-AA3E-C38103D62170}" type="presOf" srcId="{F97D0135-BF27-ED43-A99A-15F3C0B53504}" destId="{D40B2152-E186-B941-8EC3-95AF4E3653DA}" srcOrd="0" destOrd="0" presId="urn:microsoft.com/office/officeart/2008/layout/CircularPictureCallout"/>
    <dgm:cxn modelId="{A0355427-DC16-5B4C-A7D6-0BFD8C3DF0BE}" type="presOf" srcId="{166B121A-3EA3-3046-99BD-5796CE8EE30A}" destId="{CCF19844-B9DC-3B4A-976F-2BA0386B843A}" srcOrd="0" destOrd="0" presId="urn:microsoft.com/office/officeart/2008/layout/CircularPictureCallout"/>
    <dgm:cxn modelId="{5ED96E2B-3D49-1A4B-B98D-ADA67ACB2632}" type="presOf" srcId="{C7702CB9-DB9C-B044-A148-28D56C10C300}" destId="{DE66C7F2-FB3A-3348-BAAF-D09651C6848C}" srcOrd="0" destOrd="0" presId="urn:microsoft.com/office/officeart/2008/layout/CircularPictureCallout"/>
    <dgm:cxn modelId="{D5C8F261-C0CF-4347-B933-BAD3E0456DCE}" type="presOf" srcId="{11CBFD41-27D6-054C-877C-00ACB2D0EC2E}" destId="{AC7DF8F8-22A3-4A41-BED6-9B67B335E501}" srcOrd="0" destOrd="0" presId="urn:microsoft.com/office/officeart/2008/layout/CircularPictureCallout"/>
    <dgm:cxn modelId="{B3DD8A50-DCD9-5245-831F-060577ACBFAC}" type="presOf" srcId="{129E5A70-8CA8-CB4C-B3F8-F3CAA2C79E20}" destId="{7F4EDDFB-C0FB-C640-93A6-43215279FA29}" srcOrd="0" destOrd="0" presId="urn:microsoft.com/office/officeart/2008/layout/CircularPictureCallout"/>
    <dgm:cxn modelId="{52142B52-9EF2-844B-8642-03AE8FF57253}" type="presOf" srcId="{C46C5D30-099F-8745-B3F5-0DBD6F370598}" destId="{FDBC2CDD-5E99-AC4A-9D1A-2DBD3651C226}" srcOrd="0" destOrd="0" presId="urn:microsoft.com/office/officeart/2008/layout/CircularPictureCallout"/>
    <dgm:cxn modelId="{65500F5A-9FBE-C241-8430-2CF03D27BB54}" srcId="{129E5A70-8CA8-CB4C-B3F8-F3CAA2C79E20}" destId="{3331976D-602D-FF4F-9EB1-6FB5CB72E318}" srcOrd="0" destOrd="0" parTransId="{5A54EE6D-0A39-B848-9A58-DB84359427B0}" sibTransId="{07A5AD83-BCC6-6540-886F-C2D6361C160C}"/>
    <dgm:cxn modelId="{6AC9997B-2375-9242-A22E-3F85E586A45B}" type="presOf" srcId="{2C09DB91-3682-CA42-B877-179B4CF5D1A3}" destId="{3AE3FC2F-439B-3448-BF44-DBA0E166FF8B}" srcOrd="0" destOrd="0" presId="urn:microsoft.com/office/officeart/2008/layout/CircularPictureCallout"/>
    <dgm:cxn modelId="{B83EE688-C414-C148-81C8-8FBFE947C43E}" srcId="{129E5A70-8CA8-CB4C-B3F8-F3CAA2C79E20}" destId="{C7702CB9-DB9C-B044-A148-28D56C10C300}" srcOrd="1" destOrd="0" parTransId="{5981DFA7-2B5C-CB48-9253-78136550B700}" sibTransId="{11CBFD41-27D6-054C-877C-00ACB2D0EC2E}"/>
    <dgm:cxn modelId="{D1FC318D-6446-4046-9A2D-CF3477FED1EA}" srcId="{129E5A70-8CA8-CB4C-B3F8-F3CAA2C79E20}" destId="{529F4862-B613-EB41-8928-B70C6C14D763}" srcOrd="2" destOrd="0" parTransId="{95E02A8A-C43F-314E-A021-93904903B632}" sibTransId="{3D12F5A3-4861-1441-877E-F2A591D0433F}"/>
    <dgm:cxn modelId="{7B67C698-B546-9246-95CA-4C9631FA5AE3}" srcId="{129E5A70-8CA8-CB4C-B3F8-F3CAA2C79E20}" destId="{2BA6D993-3DC0-7441-8CB3-4FD53144353C}" srcOrd="5" destOrd="0" parTransId="{AD13DEF7-41F3-6641-A0EB-06CBA3E961E2}" sibTransId="{6BBBD306-8C99-3C48-8905-CFB92F27BB1F}"/>
    <dgm:cxn modelId="{B1123D99-A512-9948-BED6-3C38456A1E77}" srcId="{129E5A70-8CA8-CB4C-B3F8-F3CAA2C79E20}" destId="{C46C5D30-099F-8745-B3F5-0DBD6F370598}" srcOrd="4" destOrd="0" parTransId="{816D9E73-70AE-C34A-92D1-F237F8D63798}" sibTransId="{F97D0135-BF27-ED43-A99A-15F3C0B53504}"/>
    <dgm:cxn modelId="{AA4F85AF-AB18-6045-84F6-4F3E85505539}" type="presOf" srcId="{3331976D-602D-FF4F-9EB1-6FB5CB72E318}" destId="{5CDACFCE-4782-5445-85CC-D092E42210A2}" srcOrd="0" destOrd="0" presId="urn:microsoft.com/office/officeart/2008/layout/CircularPictureCallout"/>
    <dgm:cxn modelId="{77E8C9BB-9B9D-404F-AFCF-D39FA9E36E31}" type="presOf" srcId="{2BA6D993-3DC0-7441-8CB3-4FD53144353C}" destId="{13B75BDB-754C-574E-BCC1-DB4862DA8D9C}" srcOrd="0" destOrd="0" presId="urn:microsoft.com/office/officeart/2008/layout/CircularPictureCallout"/>
    <dgm:cxn modelId="{7BB201C0-C4B4-F046-BADE-6D3A6B156D5B}" type="presOf" srcId="{529F4862-B613-EB41-8928-B70C6C14D763}" destId="{CF0757B2-B7E7-7749-A057-99E3068796D0}" srcOrd="0" destOrd="0" presId="urn:microsoft.com/office/officeart/2008/layout/CircularPictureCallout"/>
    <dgm:cxn modelId="{5440E9DF-E82A-2B48-A831-175A55646CD1}" type="presOf" srcId="{3D12F5A3-4861-1441-877E-F2A591D0433F}" destId="{1BFD3602-973E-E842-A6D8-6A2270E92FF8}" srcOrd="0" destOrd="0" presId="urn:microsoft.com/office/officeart/2008/layout/CircularPictureCallout"/>
    <dgm:cxn modelId="{E364E9E3-C645-2745-8BEC-EDC747B263E1}" type="presOf" srcId="{07A5AD83-BCC6-6540-886F-C2D6361C160C}" destId="{38910689-D085-3C48-83D2-9AAC84915EAF}" srcOrd="0" destOrd="0" presId="urn:microsoft.com/office/officeart/2008/layout/CircularPictureCallout"/>
    <dgm:cxn modelId="{EFFF67F9-4613-994A-9B07-C9AA3708343F}" type="presOf" srcId="{6BBBD306-8C99-3C48-8905-CFB92F27BB1F}" destId="{12CF26BE-9637-6745-BD8A-1DA7D0F974A1}" srcOrd="0" destOrd="0" presId="urn:microsoft.com/office/officeart/2008/layout/CircularPictureCallout"/>
    <dgm:cxn modelId="{314544FE-8B6C-FF4C-9486-5888A366A212}" srcId="{129E5A70-8CA8-CB4C-B3F8-F3CAA2C79E20}" destId="{166B121A-3EA3-3046-99BD-5796CE8EE30A}" srcOrd="3" destOrd="0" parTransId="{FADCC181-549B-BE4A-B3C0-B4335F8B7F48}" sibTransId="{2C09DB91-3682-CA42-B877-179B4CF5D1A3}"/>
    <dgm:cxn modelId="{12A17FC2-4149-E74D-93D9-3C45ADCB5514}" type="presParOf" srcId="{7F4EDDFB-C0FB-C640-93A6-43215279FA29}" destId="{23C234C1-87B9-D845-833E-711D94C0D39D}" srcOrd="0" destOrd="0" presId="urn:microsoft.com/office/officeart/2008/layout/CircularPictureCallout"/>
    <dgm:cxn modelId="{0A012BDD-9C43-0B47-8D5F-39C7DA099FC6}" type="presParOf" srcId="{23C234C1-87B9-D845-833E-711D94C0D39D}" destId="{14058281-AC23-F14B-8F41-94D11C6B3C97}" srcOrd="0" destOrd="0" presId="urn:microsoft.com/office/officeart/2008/layout/CircularPictureCallout"/>
    <dgm:cxn modelId="{95BE7AB7-AFF1-E747-9EE9-5A8C836F6141}" type="presParOf" srcId="{14058281-AC23-F14B-8F41-94D11C6B3C97}" destId="{38910689-D085-3C48-83D2-9AAC84915EAF}" srcOrd="0" destOrd="0" presId="urn:microsoft.com/office/officeart/2008/layout/CircularPictureCallout"/>
    <dgm:cxn modelId="{D0FE5AB0-7A55-9849-99D7-C07CB4E9912B}" type="presParOf" srcId="{23C234C1-87B9-D845-833E-711D94C0D39D}" destId="{5CDACFCE-4782-5445-85CC-D092E42210A2}" srcOrd="1" destOrd="0" presId="urn:microsoft.com/office/officeart/2008/layout/CircularPictureCallout"/>
    <dgm:cxn modelId="{160039EE-DEF0-A849-BD0C-99783549F9ED}" type="presParOf" srcId="{23C234C1-87B9-D845-833E-711D94C0D39D}" destId="{B47BF22C-F4DE-1747-AA3E-4A43625CD693}" srcOrd="2" destOrd="0" presId="urn:microsoft.com/office/officeart/2008/layout/CircularPictureCallout"/>
    <dgm:cxn modelId="{E95661D3-ECAD-0D4F-88AA-88D0DA2C24BA}" type="presParOf" srcId="{B47BF22C-F4DE-1747-AA3E-4A43625CD693}" destId="{AC7DF8F8-22A3-4A41-BED6-9B67B335E501}" srcOrd="0" destOrd="0" presId="urn:microsoft.com/office/officeart/2008/layout/CircularPictureCallout"/>
    <dgm:cxn modelId="{B62BF5DD-219A-254B-AA51-16067F63D054}" type="presParOf" srcId="{23C234C1-87B9-D845-833E-711D94C0D39D}" destId="{363FFE55-91A2-A548-B92D-7299A3E5CBB1}" srcOrd="3" destOrd="0" presId="urn:microsoft.com/office/officeart/2008/layout/CircularPictureCallout"/>
    <dgm:cxn modelId="{5C420674-1EED-4545-A64C-1F7ED561FCC0}" type="presParOf" srcId="{23C234C1-87B9-D845-833E-711D94C0D39D}" destId="{8C9A09AB-744D-544C-B7A7-400AE228961B}" srcOrd="4" destOrd="0" presId="urn:microsoft.com/office/officeart/2008/layout/CircularPictureCallout"/>
    <dgm:cxn modelId="{6AFE7693-F632-CA49-945F-1C273F1C0854}" type="presParOf" srcId="{8C9A09AB-744D-544C-B7A7-400AE228961B}" destId="{DE66C7F2-FB3A-3348-BAAF-D09651C6848C}" srcOrd="0" destOrd="0" presId="urn:microsoft.com/office/officeart/2008/layout/CircularPictureCallout"/>
    <dgm:cxn modelId="{1654A5CC-AD46-6D42-9CAE-08DA7AF3FD82}" type="presParOf" srcId="{23C234C1-87B9-D845-833E-711D94C0D39D}" destId="{0B2BE350-FE67-BF49-9BFE-C4883692E17C}" srcOrd="5" destOrd="0" presId="urn:microsoft.com/office/officeart/2008/layout/CircularPictureCallout"/>
    <dgm:cxn modelId="{4AC2695E-984E-954F-A95A-32DBC8DCBCFC}" type="presParOf" srcId="{0B2BE350-FE67-BF49-9BFE-C4883692E17C}" destId="{1BFD3602-973E-E842-A6D8-6A2270E92FF8}" srcOrd="0" destOrd="0" presId="urn:microsoft.com/office/officeart/2008/layout/CircularPictureCallout"/>
    <dgm:cxn modelId="{9F2FB56C-CEBD-364B-8B0A-23A6357B3F0C}" type="presParOf" srcId="{23C234C1-87B9-D845-833E-711D94C0D39D}" destId="{DFFC5054-4AE6-AF49-A186-C99A68C5E72E}" srcOrd="6" destOrd="0" presId="urn:microsoft.com/office/officeart/2008/layout/CircularPictureCallout"/>
    <dgm:cxn modelId="{56576E3D-6BFA-EE47-965E-D92CB4A15BDC}" type="presParOf" srcId="{23C234C1-87B9-D845-833E-711D94C0D39D}" destId="{B0360100-CAB7-1040-9F27-82885EBEBF1A}" srcOrd="7" destOrd="0" presId="urn:microsoft.com/office/officeart/2008/layout/CircularPictureCallout"/>
    <dgm:cxn modelId="{D6636CB3-107D-6B47-8674-E854561120FB}" type="presParOf" srcId="{B0360100-CAB7-1040-9F27-82885EBEBF1A}" destId="{CF0757B2-B7E7-7749-A057-99E3068796D0}" srcOrd="0" destOrd="0" presId="urn:microsoft.com/office/officeart/2008/layout/CircularPictureCallout"/>
    <dgm:cxn modelId="{35C10D7F-3484-BD40-B15D-47EF0587D23D}" type="presParOf" srcId="{23C234C1-87B9-D845-833E-711D94C0D39D}" destId="{58999E6C-4147-0D44-B58A-ADD8F728BD46}" srcOrd="8" destOrd="0" presId="urn:microsoft.com/office/officeart/2008/layout/CircularPictureCallout"/>
    <dgm:cxn modelId="{9BA643D7-82DD-264A-A9D0-47375A7F509E}" type="presParOf" srcId="{58999E6C-4147-0D44-B58A-ADD8F728BD46}" destId="{3AE3FC2F-439B-3448-BF44-DBA0E166FF8B}" srcOrd="0" destOrd="0" presId="urn:microsoft.com/office/officeart/2008/layout/CircularPictureCallout"/>
    <dgm:cxn modelId="{94E5510D-46B4-5F47-A8B8-0D7D445C4B45}" type="presParOf" srcId="{23C234C1-87B9-D845-833E-711D94C0D39D}" destId="{A6FE14C7-082B-0A48-9F07-6AC7D1505217}" srcOrd="9" destOrd="0" presId="urn:microsoft.com/office/officeart/2008/layout/CircularPictureCallout"/>
    <dgm:cxn modelId="{0459E606-BEF5-E54A-96C7-EEB6D82ABEC9}" type="presParOf" srcId="{23C234C1-87B9-D845-833E-711D94C0D39D}" destId="{D0C3B7D7-EA67-4B48-A5B9-D7CA0CD0ED08}" srcOrd="10" destOrd="0" presId="urn:microsoft.com/office/officeart/2008/layout/CircularPictureCallout"/>
    <dgm:cxn modelId="{9B24EBE9-BD3A-574A-9F21-B475B8FB6700}" type="presParOf" srcId="{D0C3B7D7-EA67-4B48-A5B9-D7CA0CD0ED08}" destId="{CCF19844-B9DC-3B4A-976F-2BA0386B843A}" srcOrd="0" destOrd="0" presId="urn:microsoft.com/office/officeart/2008/layout/CircularPictureCallout"/>
    <dgm:cxn modelId="{8753598E-0FEE-4546-9674-A92C6CFDD908}" type="presParOf" srcId="{23C234C1-87B9-D845-833E-711D94C0D39D}" destId="{B42F707A-43D7-574B-9C00-B36976A46E5D}" srcOrd="11" destOrd="0" presId="urn:microsoft.com/office/officeart/2008/layout/CircularPictureCallout"/>
    <dgm:cxn modelId="{56549641-D78B-5443-A0E8-57B18983A220}" type="presParOf" srcId="{B42F707A-43D7-574B-9C00-B36976A46E5D}" destId="{D40B2152-E186-B941-8EC3-95AF4E3653DA}" srcOrd="0" destOrd="0" presId="urn:microsoft.com/office/officeart/2008/layout/CircularPictureCallout"/>
    <dgm:cxn modelId="{64F3F06F-436C-5C42-9E28-A37F26F756C5}" type="presParOf" srcId="{23C234C1-87B9-D845-833E-711D94C0D39D}" destId="{D1C8965B-E033-F847-98EE-D7CCEFF04D0B}" srcOrd="12" destOrd="0" presId="urn:microsoft.com/office/officeart/2008/layout/CircularPictureCallout"/>
    <dgm:cxn modelId="{DFA9C129-E7C0-724B-A1BB-4C4E6DBF82CB}" type="presParOf" srcId="{23C234C1-87B9-D845-833E-711D94C0D39D}" destId="{DA83D936-8A3D-5648-A8F2-FF54A7E6C2AD}" srcOrd="13" destOrd="0" presId="urn:microsoft.com/office/officeart/2008/layout/CircularPictureCallout"/>
    <dgm:cxn modelId="{6692F7B3-B63B-6740-8B77-62B68D39095A}" type="presParOf" srcId="{DA83D936-8A3D-5648-A8F2-FF54A7E6C2AD}" destId="{FDBC2CDD-5E99-AC4A-9D1A-2DBD3651C226}" srcOrd="0" destOrd="0" presId="urn:microsoft.com/office/officeart/2008/layout/CircularPictureCallout"/>
    <dgm:cxn modelId="{EAFF7002-3520-C84D-94FE-4FFA15E197AA}" type="presParOf" srcId="{23C234C1-87B9-D845-833E-711D94C0D39D}" destId="{DA917D92-073B-6A4D-92D5-68578BCA4F56}" srcOrd="14" destOrd="0" presId="urn:microsoft.com/office/officeart/2008/layout/CircularPictureCallout"/>
    <dgm:cxn modelId="{39C4A53B-0C37-554D-9F64-42C3B58FF875}" type="presParOf" srcId="{DA917D92-073B-6A4D-92D5-68578BCA4F56}" destId="{12CF26BE-9637-6745-BD8A-1DA7D0F974A1}" srcOrd="0" destOrd="0" presId="urn:microsoft.com/office/officeart/2008/layout/CircularPictureCallout"/>
    <dgm:cxn modelId="{537BFFEF-4D65-B04F-886A-C8600B9C8253}" type="presParOf" srcId="{23C234C1-87B9-D845-833E-711D94C0D39D}" destId="{E469D779-BEE3-3741-AB40-9F5F68AC1D84}" srcOrd="15" destOrd="0" presId="urn:microsoft.com/office/officeart/2008/layout/CircularPictureCallout"/>
    <dgm:cxn modelId="{3D9F9EEC-7A3C-6441-8473-6D4DEAE7406E}" type="presParOf" srcId="{23C234C1-87B9-D845-833E-711D94C0D39D}" destId="{1A2D7EC0-1CC4-E64C-AE1C-4DD5FDDFBBD0}" srcOrd="16" destOrd="0" presId="urn:microsoft.com/office/officeart/2008/layout/CircularPictureCallout"/>
    <dgm:cxn modelId="{71A69B14-ADE9-F44C-A8F7-5D1E8FDF0B79}" type="presParOf" srcId="{1A2D7EC0-1CC4-E64C-AE1C-4DD5FDDFBBD0}" destId="{13B75BDB-754C-574E-BCC1-DB4862DA8D9C}"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9D779-BEE3-3741-AB40-9F5F68AC1D84}">
      <dsp:nvSpPr>
        <dsp:cNvPr id="0" name=""/>
        <dsp:cNvSpPr/>
      </dsp:nvSpPr>
      <dsp:spPr>
        <a:xfrm>
          <a:off x="2233126" y="3572797"/>
          <a:ext cx="3337721" cy="0"/>
        </a:xfrm>
        <a:prstGeom prst="line">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1C8965B-E033-F847-98EE-D7CCEFF04D0B}">
      <dsp:nvSpPr>
        <dsp:cNvPr id="0" name=""/>
        <dsp:cNvSpPr/>
      </dsp:nvSpPr>
      <dsp:spPr>
        <a:xfrm>
          <a:off x="2233126" y="3009815"/>
          <a:ext cx="2820503" cy="0"/>
        </a:xfrm>
        <a:prstGeom prst="line">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6FE14C7-082B-0A48-9F07-6AC7D1505217}">
      <dsp:nvSpPr>
        <dsp:cNvPr id="0" name=""/>
        <dsp:cNvSpPr/>
      </dsp:nvSpPr>
      <dsp:spPr>
        <a:xfrm>
          <a:off x="2233126" y="2222959"/>
          <a:ext cx="2633830" cy="0"/>
        </a:xfrm>
        <a:prstGeom prst="line">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FFC5054-4AE6-AF49-A186-C99A68C5E72E}">
      <dsp:nvSpPr>
        <dsp:cNvPr id="0" name=""/>
        <dsp:cNvSpPr/>
      </dsp:nvSpPr>
      <dsp:spPr>
        <a:xfrm>
          <a:off x="2233126" y="1436102"/>
          <a:ext cx="2820503" cy="0"/>
        </a:xfrm>
        <a:prstGeom prst="line">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63FFE55-91A2-A548-B92D-7299A3E5CBB1}">
      <dsp:nvSpPr>
        <dsp:cNvPr id="0" name=""/>
        <dsp:cNvSpPr/>
      </dsp:nvSpPr>
      <dsp:spPr>
        <a:xfrm>
          <a:off x="2233126" y="873120"/>
          <a:ext cx="3337721" cy="0"/>
        </a:xfrm>
        <a:prstGeom prst="line">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910689-D085-3C48-83D2-9AAC84915EAF}">
      <dsp:nvSpPr>
        <dsp:cNvPr id="0" name=""/>
        <dsp:cNvSpPr/>
      </dsp:nvSpPr>
      <dsp:spPr>
        <a:xfrm>
          <a:off x="586982" y="576815"/>
          <a:ext cx="3292287" cy="3292287"/>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CDACFCE-4782-5445-85CC-D092E42210A2}">
      <dsp:nvSpPr>
        <dsp:cNvPr id="0" name=""/>
        <dsp:cNvSpPr/>
      </dsp:nvSpPr>
      <dsp:spPr>
        <a:xfrm>
          <a:off x="1179593" y="2325019"/>
          <a:ext cx="2107064" cy="1086455"/>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es-ES_tradnl" sz="6500" kern="1200"/>
        </a:p>
      </dsp:txBody>
      <dsp:txXfrm>
        <a:off x="1179593" y="2325019"/>
        <a:ext cx="2107064" cy="1086455"/>
      </dsp:txXfrm>
    </dsp:sp>
    <dsp:sp modelId="{AC7DF8F8-22A3-4A41-BED6-9B67B335E501}">
      <dsp:nvSpPr>
        <dsp:cNvPr id="0" name=""/>
        <dsp:cNvSpPr/>
      </dsp:nvSpPr>
      <dsp:spPr>
        <a:xfrm>
          <a:off x="5274541" y="576815"/>
          <a:ext cx="592611" cy="592611"/>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E66C7F2-FB3A-3348-BAAF-D09651C6848C}">
      <dsp:nvSpPr>
        <dsp:cNvPr id="0" name=""/>
        <dsp:cNvSpPr/>
      </dsp:nvSpPr>
      <dsp:spPr>
        <a:xfrm>
          <a:off x="5867153" y="576815"/>
          <a:ext cx="130440" cy="592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0" rIns="19050" bIns="0" numCol="1" spcCol="1270" anchor="ctr" anchorCtr="0">
          <a:noAutofit/>
        </a:bodyPr>
        <a:lstStyle/>
        <a:p>
          <a:pPr marL="0" lvl="0" indent="0" algn="l" defTabSz="222250">
            <a:lnSpc>
              <a:spcPct val="90000"/>
            </a:lnSpc>
            <a:spcBef>
              <a:spcPct val="0"/>
            </a:spcBef>
            <a:spcAft>
              <a:spcPct val="35000"/>
            </a:spcAft>
            <a:buNone/>
          </a:pPr>
          <a:endParaRPr lang="es-ES_tradnl" sz="500" kern="1200"/>
        </a:p>
      </dsp:txBody>
      <dsp:txXfrm>
        <a:off x="5867153" y="576815"/>
        <a:ext cx="130440" cy="592611"/>
      </dsp:txXfrm>
    </dsp:sp>
    <dsp:sp modelId="{1BFD3602-973E-E842-A6D8-6A2270E92FF8}">
      <dsp:nvSpPr>
        <dsp:cNvPr id="0" name=""/>
        <dsp:cNvSpPr/>
      </dsp:nvSpPr>
      <dsp:spPr>
        <a:xfrm>
          <a:off x="4757323" y="1139796"/>
          <a:ext cx="592611" cy="592611"/>
        </a:xfrm>
        <a:prstGeom prst="ellipse">
          <a:avLst/>
        </a:prstGeom>
        <a:blipFill rotWithShape="1">
          <a:blip xmlns:r="http://schemas.openxmlformats.org/officeDocument/2006/relationships" r:embed="rId3"/>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CF0757B2-B7E7-7749-A057-99E3068796D0}">
      <dsp:nvSpPr>
        <dsp:cNvPr id="0" name=""/>
        <dsp:cNvSpPr/>
      </dsp:nvSpPr>
      <dsp:spPr>
        <a:xfrm>
          <a:off x="5349935" y="1139796"/>
          <a:ext cx="182162" cy="592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0" rIns="19050" bIns="0" numCol="1" spcCol="1270" anchor="ctr" anchorCtr="0">
          <a:noAutofit/>
        </a:bodyPr>
        <a:lstStyle/>
        <a:p>
          <a:pPr marL="0" lvl="0" indent="0" algn="l" defTabSz="222250">
            <a:lnSpc>
              <a:spcPct val="90000"/>
            </a:lnSpc>
            <a:spcBef>
              <a:spcPct val="0"/>
            </a:spcBef>
            <a:spcAft>
              <a:spcPct val="35000"/>
            </a:spcAft>
            <a:buNone/>
          </a:pPr>
          <a:endParaRPr lang="es-ES_tradnl" sz="500" kern="1200"/>
        </a:p>
      </dsp:txBody>
      <dsp:txXfrm>
        <a:off x="5349935" y="1139796"/>
        <a:ext cx="182162" cy="592611"/>
      </dsp:txXfrm>
    </dsp:sp>
    <dsp:sp modelId="{3AE3FC2F-439B-3448-BF44-DBA0E166FF8B}">
      <dsp:nvSpPr>
        <dsp:cNvPr id="0" name=""/>
        <dsp:cNvSpPr/>
      </dsp:nvSpPr>
      <dsp:spPr>
        <a:xfrm>
          <a:off x="4570650" y="1926653"/>
          <a:ext cx="592611" cy="592611"/>
        </a:xfrm>
        <a:prstGeom prst="ellipse">
          <a:avLst/>
        </a:prstGeom>
        <a:blipFill rotWithShape="1">
          <a:blip xmlns:r="http://schemas.openxmlformats.org/officeDocument/2006/relationships" r:embed="rId4"/>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CCF19844-B9DC-3B4A-976F-2BA0386B843A}">
      <dsp:nvSpPr>
        <dsp:cNvPr id="0" name=""/>
        <dsp:cNvSpPr/>
      </dsp:nvSpPr>
      <dsp:spPr>
        <a:xfrm>
          <a:off x="5163262" y="1926653"/>
          <a:ext cx="200829" cy="592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0" rIns="19050" bIns="0" numCol="1" spcCol="1270" anchor="ctr" anchorCtr="0">
          <a:noAutofit/>
        </a:bodyPr>
        <a:lstStyle/>
        <a:p>
          <a:pPr marL="0" lvl="0" indent="0" algn="l" defTabSz="222250">
            <a:lnSpc>
              <a:spcPct val="90000"/>
            </a:lnSpc>
            <a:spcBef>
              <a:spcPct val="0"/>
            </a:spcBef>
            <a:spcAft>
              <a:spcPct val="35000"/>
            </a:spcAft>
            <a:buNone/>
          </a:pPr>
          <a:endParaRPr lang="es-ES_tradnl" sz="500" kern="1200" dirty="0"/>
        </a:p>
      </dsp:txBody>
      <dsp:txXfrm>
        <a:off x="5163262" y="1926653"/>
        <a:ext cx="200829" cy="592611"/>
      </dsp:txXfrm>
    </dsp:sp>
    <dsp:sp modelId="{D40B2152-E186-B941-8EC3-95AF4E3653DA}">
      <dsp:nvSpPr>
        <dsp:cNvPr id="0" name=""/>
        <dsp:cNvSpPr/>
      </dsp:nvSpPr>
      <dsp:spPr>
        <a:xfrm>
          <a:off x="4757323" y="2713509"/>
          <a:ext cx="592611" cy="592611"/>
        </a:xfrm>
        <a:prstGeom prst="ellipse">
          <a:avLst/>
        </a:prstGeom>
        <a:blipFill rotWithShape="1">
          <a:blip xmlns:r="http://schemas.openxmlformats.org/officeDocument/2006/relationships" r:embed="rId5"/>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DBC2CDD-5E99-AC4A-9D1A-2DBD3651C226}">
      <dsp:nvSpPr>
        <dsp:cNvPr id="0" name=""/>
        <dsp:cNvSpPr/>
      </dsp:nvSpPr>
      <dsp:spPr>
        <a:xfrm>
          <a:off x="5349935" y="2713509"/>
          <a:ext cx="182162" cy="592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0" rIns="19050" bIns="0" numCol="1" spcCol="1270" anchor="ctr" anchorCtr="0">
          <a:noAutofit/>
        </a:bodyPr>
        <a:lstStyle/>
        <a:p>
          <a:pPr marL="0" lvl="0" indent="0" algn="l" defTabSz="222250">
            <a:lnSpc>
              <a:spcPct val="90000"/>
            </a:lnSpc>
            <a:spcBef>
              <a:spcPct val="0"/>
            </a:spcBef>
            <a:spcAft>
              <a:spcPct val="35000"/>
            </a:spcAft>
            <a:buNone/>
          </a:pPr>
          <a:endParaRPr lang="es-ES_tradnl" sz="500" kern="1200" dirty="0"/>
        </a:p>
      </dsp:txBody>
      <dsp:txXfrm>
        <a:off x="5349935" y="2713509"/>
        <a:ext cx="182162" cy="592611"/>
      </dsp:txXfrm>
    </dsp:sp>
    <dsp:sp modelId="{12CF26BE-9637-6745-BD8A-1DA7D0F974A1}">
      <dsp:nvSpPr>
        <dsp:cNvPr id="0" name=""/>
        <dsp:cNvSpPr/>
      </dsp:nvSpPr>
      <dsp:spPr>
        <a:xfrm>
          <a:off x="5274541" y="3276491"/>
          <a:ext cx="592611" cy="592611"/>
        </a:xfrm>
        <a:prstGeom prst="ellipse">
          <a:avLst/>
        </a:prstGeom>
        <a:blipFill rotWithShape="1">
          <a:blip xmlns:r="http://schemas.openxmlformats.org/officeDocument/2006/relationships" r:embed="rId6"/>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3B75BDB-754C-574E-BCC1-DB4862DA8D9C}">
      <dsp:nvSpPr>
        <dsp:cNvPr id="0" name=""/>
        <dsp:cNvSpPr/>
      </dsp:nvSpPr>
      <dsp:spPr>
        <a:xfrm>
          <a:off x="5867153" y="3276491"/>
          <a:ext cx="130440" cy="592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0" rIns="19050" bIns="0" numCol="1" spcCol="1270" anchor="ctr" anchorCtr="0">
          <a:noAutofit/>
        </a:bodyPr>
        <a:lstStyle/>
        <a:p>
          <a:pPr marL="0" lvl="0" indent="0" algn="l" defTabSz="222250">
            <a:lnSpc>
              <a:spcPct val="90000"/>
            </a:lnSpc>
            <a:spcBef>
              <a:spcPct val="0"/>
            </a:spcBef>
            <a:spcAft>
              <a:spcPct val="35000"/>
            </a:spcAft>
            <a:buNone/>
          </a:pPr>
          <a:endParaRPr lang="es-ES_tradnl" sz="500" kern="1200"/>
        </a:p>
      </dsp:txBody>
      <dsp:txXfrm>
        <a:off x="5867153" y="3276491"/>
        <a:ext cx="130440" cy="592611"/>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231D2E-435D-1143-8CA7-C3303AFE837B}" type="datetimeFigureOut">
              <a:rPr lang="es-ES_tradnl" smtClean="0"/>
              <a:t>07/09/2021</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E47CCD-6F70-A043-A57F-D6A32AEB3AC0}" type="slidenum">
              <a:rPr lang="es-ES_tradnl" smtClean="0"/>
              <a:t>‹Nº›</a:t>
            </a:fld>
            <a:endParaRPr lang="es-ES_tradnl"/>
          </a:p>
        </p:txBody>
      </p:sp>
    </p:spTree>
    <p:extLst>
      <p:ext uri="{BB962C8B-B14F-4D97-AF65-F5344CB8AC3E}">
        <p14:creationId xmlns:p14="http://schemas.microsoft.com/office/powerpoint/2010/main" val="135080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9E47CCD-6F70-A043-A57F-D6A32AEB3AC0}" type="slidenum">
              <a:rPr lang="es-ES_tradnl" smtClean="0"/>
              <a:t>12</a:t>
            </a:fld>
            <a:endParaRPr lang="es-ES_tradnl"/>
          </a:p>
        </p:txBody>
      </p:sp>
    </p:spTree>
    <p:extLst>
      <p:ext uri="{BB962C8B-B14F-4D97-AF65-F5344CB8AC3E}">
        <p14:creationId xmlns:p14="http://schemas.microsoft.com/office/powerpoint/2010/main" val="3051951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9E47CCD-6F70-A043-A57F-D6A32AEB3AC0}" type="slidenum">
              <a:rPr lang="es-ES_tradnl" smtClean="0"/>
              <a:t>13</a:t>
            </a:fld>
            <a:endParaRPr lang="es-ES_tradnl"/>
          </a:p>
        </p:txBody>
      </p:sp>
    </p:spTree>
    <p:extLst>
      <p:ext uri="{BB962C8B-B14F-4D97-AF65-F5344CB8AC3E}">
        <p14:creationId xmlns:p14="http://schemas.microsoft.com/office/powerpoint/2010/main" val="3857034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s-ES_tradnl"/>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44B5FE22-2625-43F3-BB33-008431E4E30D}" type="datetimeFigureOut">
              <a:rPr lang="en-US"/>
              <a:pPr/>
              <a:t>9/7/2021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9169CB3-3AEC-4134-ADF5-B48276B4B0B7}" type="slidenum">
              <a:rPr lang="en-US"/>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lvl1pPr>
              <a:defRPr/>
            </a:lvl1pPr>
          </a:lstStyle>
          <a:p>
            <a:fld id="{01ED2378-7243-4C60-B0BB-4BB4BAE06A7C}" type="datetimeFigureOut">
              <a:rPr lang="en-US"/>
              <a:pPr/>
              <a:t>9/7/2021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02148F8-0F24-43FB-B5FB-5DB09D03B6B6}" type="slidenum">
              <a:rPr lang="en-US"/>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s-ES_tradnl"/>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lvl1pPr>
              <a:defRPr/>
            </a:lvl1pPr>
          </a:lstStyle>
          <a:p>
            <a:fld id="{FA453502-4C92-4F41-9BD0-2F0D0E74569A}" type="datetimeFigureOut">
              <a:rPr lang="en-US"/>
              <a:pPr/>
              <a:t>9/7/2021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1C1D7ED-3E3C-47D3-A318-B786A301DB1C}" type="slidenum">
              <a:rPr lang="en-US"/>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idx="1"/>
          </p:nvPr>
        </p:nvSpPr>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lvl1pPr>
              <a:defRPr/>
            </a:lvl1pPr>
          </a:lstStyle>
          <a:p>
            <a:fld id="{4982E3DC-AF5E-4E87-88E9-F3E4C675E572}" type="datetimeFigureOut">
              <a:rPr lang="en-US"/>
              <a:pPr/>
              <a:t>9/7/2021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B44FD3F-6559-44DC-A01F-BECBEDC64427}" type="slidenum">
              <a:rPr lang="en-US"/>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s-ES_tradnl"/>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4" name="Date Placeholder 3"/>
          <p:cNvSpPr>
            <a:spLocks noGrp="1"/>
          </p:cNvSpPr>
          <p:nvPr>
            <p:ph type="dt" sz="half" idx="10"/>
          </p:nvPr>
        </p:nvSpPr>
        <p:spPr/>
        <p:txBody>
          <a:bodyPr/>
          <a:lstStyle>
            <a:lvl1pPr>
              <a:defRPr/>
            </a:lvl1pPr>
          </a:lstStyle>
          <a:p>
            <a:fld id="{61F34B55-2114-4B12-9E95-879D13F0DFB6}" type="datetimeFigureOut">
              <a:rPr lang="en-US"/>
              <a:pPr/>
              <a:t>9/7/2021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E169508-E0FF-43B0-9222-81165A64169A}" type="slidenum">
              <a:rPr lang="en-US"/>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Date Placeholder 3"/>
          <p:cNvSpPr>
            <a:spLocks noGrp="1"/>
          </p:cNvSpPr>
          <p:nvPr>
            <p:ph type="dt" sz="half" idx="10"/>
          </p:nvPr>
        </p:nvSpPr>
        <p:spPr/>
        <p:txBody>
          <a:bodyPr/>
          <a:lstStyle>
            <a:lvl1pPr>
              <a:defRPr/>
            </a:lvl1pPr>
          </a:lstStyle>
          <a:p>
            <a:fld id="{CD5D73C9-57BA-4F69-962A-56F4299ACF58}" type="datetimeFigureOut">
              <a:rPr lang="en-US"/>
              <a:pPr/>
              <a:t>9/7/2021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BB51D15-18FB-4269-8011-E5D9F87A574A}" type="slidenum">
              <a:rPr lang="en-US"/>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7" name="Date Placeholder 3"/>
          <p:cNvSpPr>
            <a:spLocks noGrp="1"/>
          </p:cNvSpPr>
          <p:nvPr>
            <p:ph type="dt" sz="half" idx="10"/>
          </p:nvPr>
        </p:nvSpPr>
        <p:spPr/>
        <p:txBody>
          <a:bodyPr/>
          <a:lstStyle>
            <a:lvl1pPr>
              <a:defRPr/>
            </a:lvl1pPr>
          </a:lstStyle>
          <a:p>
            <a:fld id="{9387BC37-A27F-4800-8E42-2BD18FA23F03}" type="datetimeFigureOut">
              <a:rPr lang="en-US"/>
              <a:pPr/>
              <a:t>9/7/2021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A77FC12D-DC02-49F3-8E90-0EF35EACD729}" type="slidenum">
              <a:rPr lang="en-US"/>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Date Placeholder 3"/>
          <p:cNvSpPr>
            <a:spLocks noGrp="1"/>
          </p:cNvSpPr>
          <p:nvPr>
            <p:ph type="dt" sz="half" idx="10"/>
          </p:nvPr>
        </p:nvSpPr>
        <p:spPr/>
        <p:txBody>
          <a:bodyPr/>
          <a:lstStyle>
            <a:lvl1pPr>
              <a:defRPr/>
            </a:lvl1pPr>
          </a:lstStyle>
          <a:p>
            <a:fld id="{D1BFC096-8FD8-46B3-A4DE-BE9FF2AA83C3}" type="datetimeFigureOut">
              <a:rPr lang="en-US"/>
              <a:pPr/>
              <a:t>9/7/2021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8F71FDF2-6751-445B-937B-16B5DADE9A81}" type="slidenum">
              <a:rPr lang="en-US"/>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EDBE1F02-F8B4-45D9-9FD3-9843142F2101}" type="datetimeFigureOut">
              <a:rPr lang="en-US"/>
              <a:pPr/>
              <a:t>9/7/2021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4751013-E4E8-4A93-B99B-4824D81BC295}" type="slidenum">
              <a:rPr lang="en-US"/>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s-ES_tradnl"/>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3"/>
          <p:cNvSpPr>
            <a:spLocks noGrp="1"/>
          </p:cNvSpPr>
          <p:nvPr>
            <p:ph type="dt" sz="half" idx="10"/>
          </p:nvPr>
        </p:nvSpPr>
        <p:spPr/>
        <p:txBody>
          <a:bodyPr/>
          <a:lstStyle>
            <a:lvl1pPr>
              <a:defRPr/>
            </a:lvl1pPr>
          </a:lstStyle>
          <a:p>
            <a:fld id="{805EDB46-7090-4161-8243-9E81D0225440}" type="datetimeFigureOut">
              <a:rPr lang="en-US"/>
              <a:pPr/>
              <a:t>9/7/2021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F8DC7FC-D5D4-443D-AA99-63F84A301796}" type="slidenum">
              <a:rPr lang="en-US"/>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s-ES_tradnl"/>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3"/>
          <p:cNvSpPr>
            <a:spLocks noGrp="1"/>
          </p:cNvSpPr>
          <p:nvPr>
            <p:ph type="dt" sz="half" idx="10"/>
          </p:nvPr>
        </p:nvSpPr>
        <p:spPr/>
        <p:txBody>
          <a:bodyPr/>
          <a:lstStyle>
            <a:lvl1pPr>
              <a:defRPr/>
            </a:lvl1pPr>
          </a:lstStyle>
          <a:p>
            <a:fld id="{400D84DB-397C-4F2A-BC83-DED9FC99C9D5}" type="datetimeFigureOut">
              <a:rPr lang="en-US"/>
              <a:pPr/>
              <a:t>9/7/2021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BAC537B-3A84-453C-9909-99C4021559DE}" type="slidenum">
              <a:rPr lang="en-US"/>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_tradnl"/>
              <a:t>Click to edit Master title style</a:t>
            </a:r>
            <a:endParaRPr lang="en-US"/>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8710566D-D311-4C9D-8B9D-3B024606D4D9}" type="datetimeFigureOut">
              <a:rPr lang="en-US"/>
              <a:pPr/>
              <a:t>9/7/2021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1B92AAD-94FC-4CB7-B3D0-2A277BF72236}" type="slidenum">
              <a:rPr lang="en-US"/>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a:spcBef>
          <a:spcPct val="0"/>
        </a:spcBef>
        <a:spcAft>
          <a:spcPct val="0"/>
        </a:spcAft>
        <a:defRPr sz="4400" kern="1200">
          <a:solidFill>
            <a:schemeClr val="tx1"/>
          </a:solidFill>
          <a:latin typeface="+mj-lt"/>
          <a:ea typeface="MS PGothic"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MS PGothic" pitchFamily="34" charset="-128"/>
        </a:defRPr>
      </a:lvl2pPr>
      <a:lvl3pPr algn="ctr" defTabSz="457200" rtl="0" fontAlgn="base">
        <a:spcBef>
          <a:spcPct val="0"/>
        </a:spcBef>
        <a:spcAft>
          <a:spcPct val="0"/>
        </a:spcAft>
        <a:defRPr sz="4400">
          <a:solidFill>
            <a:schemeClr val="tx1"/>
          </a:solidFill>
          <a:latin typeface="Calibri" pitchFamily="34" charset="0"/>
          <a:ea typeface="MS PGothic" pitchFamily="34" charset="-128"/>
        </a:defRPr>
      </a:lvl3pPr>
      <a:lvl4pPr algn="ctr" defTabSz="457200" rtl="0" fontAlgn="base">
        <a:spcBef>
          <a:spcPct val="0"/>
        </a:spcBef>
        <a:spcAft>
          <a:spcPct val="0"/>
        </a:spcAft>
        <a:defRPr sz="4400">
          <a:solidFill>
            <a:schemeClr val="tx1"/>
          </a:solidFill>
          <a:latin typeface="Calibri" pitchFamily="34" charset="0"/>
          <a:ea typeface="MS PGothic" pitchFamily="34" charset="-128"/>
        </a:defRPr>
      </a:lvl4pPr>
      <a:lvl5pPr algn="ctr" defTabSz="457200" rtl="0" fontAlgn="base">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35.tif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image" Target="../media/image39.tiff"/><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tiff"/><Relationship Id="rId1" Type="http://schemas.openxmlformats.org/officeDocument/2006/relationships/slideLayout" Target="../slideLayouts/slideLayout7.xml"/><Relationship Id="rId5" Type="http://schemas.openxmlformats.org/officeDocument/2006/relationships/image" Target="../media/image45.tiff"/><Relationship Id="rId4" Type="http://schemas.openxmlformats.org/officeDocument/2006/relationships/image" Target="../media/image44.tiff"/></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tiff"/></Relationships>
</file>

<file path=ppt/slides/_rels/slide27.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image" Target="../media/image51.tiff"/><Relationship Id="rId1" Type="http://schemas.openxmlformats.org/officeDocument/2006/relationships/slideLayout" Target="../slideLayouts/slideLayout7.xml"/><Relationship Id="rId5" Type="http://schemas.openxmlformats.org/officeDocument/2006/relationships/image" Target="../media/image54.tiff"/><Relationship Id="rId4" Type="http://schemas.openxmlformats.org/officeDocument/2006/relationships/image" Target="../media/image53.tiff"/></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hyperlink" Target="https://vizhub.healthdata.org/gbd-compare/" TargetMode="External"/><Relationship Id="rId4" Type="http://schemas.openxmlformats.org/officeDocument/2006/relationships/hyperlink" Target="http://www.who.int/quantifying_ehimpacts/publications/preventing-disease/en/"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4.tiff"/><Relationship Id="rId4" Type="http://schemas.openxmlformats.org/officeDocument/2006/relationships/image" Target="../media/image63.tiff"/></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73.tiff"/><Relationship Id="rId3" Type="http://schemas.openxmlformats.org/officeDocument/2006/relationships/image" Target="../media/image68.tiff"/><Relationship Id="rId7" Type="http://schemas.openxmlformats.org/officeDocument/2006/relationships/image" Target="../media/image72.tiff"/><Relationship Id="rId2" Type="http://schemas.openxmlformats.org/officeDocument/2006/relationships/image" Target="../media/image67.tiff"/><Relationship Id="rId1" Type="http://schemas.openxmlformats.org/officeDocument/2006/relationships/slideLayout" Target="../slideLayouts/slideLayout7.xml"/><Relationship Id="rId6" Type="http://schemas.openxmlformats.org/officeDocument/2006/relationships/image" Target="../media/image71.tiff"/><Relationship Id="rId5" Type="http://schemas.openxmlformats.org/officeDocument/2006/relationships/image" Target="../media/image70.tiff"/><Relationship Id="rId4" Type="http://schemas.openxmlformats.org/officeDocument/2006/relationships/image" Target="../media/image69.tiff"/><Relationship Id="rId9" Type="http://schemas.openxmlformats.org/officeDocument/2006/relationships/image" Target="../media/image74.tiff"/></Relationships>
</file>

<file path=ppt/slides/_rels/slide33.xml.rels><?xml version="1.0" encoding="UTF-8" standalone="yes"?>
<Relationships xmlns="http://schemas.openxmlformats.org/package/2006/relationships"><Relationship Id="rId8" Type="http://schemas.openxmlformats.org/officeDocument/2006/relationships/image" Target="../media/image81.jpeg"/><Relationship Id="rId13" Type="http://schemas.openxmlformats.org/officeDocument/2006/relationships/image" Target="../media/image86.png"/><Relationship Id="rId3" Type="http://schemas.openxmlformats.org/officeDocument/2006/relationships/image" Target="../media/image76.png"/><Relationship Id="rId7" Type="http://schemas.openxmlformats.org/officeDocument/2006/relationships/image" Target="../media/image80.png"/><Relationship Id="rId12" Type="http://schemas.openxmlformats.org/officeDocument/2006/relationships/image" Target="../media/image85.png"/><Relationship Id="rId17" Type="http://schemas.openxmlformats.org/officeDocument/2006/relationships/image" Target="../media/image90.png"/><Relationship Id="rId2" Type="http://schemas.openxmlformats.org/officeDocument/2006/relationships/image" Target="../media/image75.png"/><Relationship Id="rId16" Type="http://schemas.openxmlformats.org/officeDocument/2006/relationships/image" Target="../media/image89.png"/><Relationship Id="rId1" Type="http://schemas.openxmlformats.org/officeDocument/2006/relationships/slideLayout" Target="../slideLayouts/slideLayout7.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5" Type="http://schemas.openxmlformats.org/officeDocument/2006/relationships/image" Target="../media/image8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 Id="rId14" Type="http://schemas.openxmlformats.org/officeDocument/2006/relationships/image" Target="../media/image87.png"/></Relationships>
</file>

<file path=ppt/slides/_rels/slide34.xml.rels><?xml version="1.0" encoding="UTF-8" standalone="yes"?>
<Relationships xmlns="http://schemas.openxmlformats.org/package/2006/relationships"><Relationship Id="rId3" Type="http://schemas.openxmlformats.org/officeDocument/2006/relationships/hyperlink" Target="mailto:ekmedina@saludcapital.gov.co" TargetMode="External"/><Relationship Id="rId2" Type="http://schemas.openxmlformats.org/officeDocument/2006/relationships/image" Target="../media/image91.tif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7.xml"/><Relationship Id="rId4" Type="http://schemas.openxmlformats.org/officeDocument/2006/relationships/image" Target="../media/image9.tiff"/></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srcRect l="17225" t="17642" r="17490" b="9709"/>
          <a:stretch/>
        </p:blipFill>
        <p:spPr>
          <a:xfrm>
            <a:off x="0" y="0"/>
            <a:ext cx="12192000" cy="6924979"/>
          </a:xfrm>
          <a:prstGeom prst="rect">
            <a:avLst/>
          </a:prstGeom>
        </p:spPr>
      </p:pic>
      <p:sp>
        <p:nvSpPr>
          <p:cNvPr id="6" name="1 Rectángulo"/>
          <p:cNvSpPr/>
          <p:nvPr/>
        </p:nvSpPr>
        <p:spPr>
          <a:xfrm>
            <a:off x="4644" y="0"/>
            <a:ext cx="9139356" cy="1077218"/>
          </a:xfrm>
          <a:prstGeom prst="rect">
            <a:avLst/>
          </a:prstGeom>
          <a:solidFill>
            <a:srgbClr val="00B0F0"/>
          </a:solidFill>
        </p:spPr>
        <p:txBody>
          <a:bodyPr wrap="square">
            <a:spAutoFit/>
          </a:bodyPr>
          <a:lstStyle/>
          <a:p>
            <a:r>
              <a:rPr lang="es-CO" sz="3200" b="1" dirty="0">
                <a:solidFill>
                  <a:schemeClr val="bg1"/>
                </a:solidFill>
              </a:rPr>
              <a:t>CALIDAD DEL AIRE Y SALUD EN EL MARCO DE LA POLITICA DE SALUD AMBIENTAL EN BOGOTA</a:t>
            </a:r>
            <a:endParaRPr lang="es-ES_tradnl" sz="32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a:t>
            </a:r>
            <a:r>
              <a:rPr lang="es-ES_tradnl" dirty="0" err="1"/>
              <a:t>Gesti</a:t>
            </a:r>
            <a:r>
              <a:rPr lang="es-ES" dirty="0" err="1"/>
              <a:t>ón</a:t>
            </a:r>
            <a:endParaRPr lang="es-ES_tradnl" dirty="0"/>
          </a:p>
        </p:txBody>
      </p:sp>
      <p:grpSp>
        <p:nvGrpSpPr>
          <p:cNvPr id="17" name="Agrupar 16"/>
          <p:cNvGrpSpPr/>
          <p:nvPr/>
        </p:nvGrpSpPr>
        <p:grpSpPr>
          <a:xfrm>
            <a:off x="524413" y="1464913"/>
            <a:ext cx="9880946" cy="4862890"/>
            <a:chOff x="152401" y="1524000"/>
            <a:chExt cx="8632370" cy="4821060"/>
          </a:xfrm>
        </p:grpSpPr>
        <p:sp>
          <p:nvSpPr>
            <p:cNvPr id="4" name="Rectángulo 3"/>
            <p:cNvSpPr/>
            <p:nvPr/>
          </p:nvSpPr>
          <p:spPr>
            <a:xfrm>
              <a:off x="152401" y="1637752"/>
              <a:ext cx="2057400" cy="84004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es-ES_tradnl" sz="2400" b="1" dirty="0"/>
                <a:t>DECRETO 23 DE 2011</a:t>
              </a:r>
            </a:p>
          </p:txBody>
        </p:sp>
        <p:sp>
          <p:nvSpPr>
            <p:cNvPr id="5" name="Rectángulo 4"/>
            <p:cNvSpPr/>
            <p:nvPr/>
          </p:nvSpPr>
          <p:spPr>
            <a:xfrm>
              <a:off x="2632911" y="1524000"/>
              <a:ext cx="3657600" cy="1220516"/>
            </a:xfrm>
            <a:prstGeom prst="rect">
              <a:avLst/>
            </a:prstGeom>
          </p:spPr>
          <p:txBody>
            <a:bodyPr wrap="square">
              <a:spAutoFit/>
            </a:bodyPr>
            <a:lstStyle/>
            <a:p>
              <a:pPr algn="ctr"/>
              <a:r>
                <a:rPr lang="es-ES" dirty="0"/>
                <a:t>Comisión Intersectorial para la Sostenibilidad, la Protección Ambiental, el </a:t>
              </a:r>
              <a:r>
                <a:rPr lang="es-ES" dirty="0" err="1"/>
                <a:t>Ecourbanismo</a:t>
              </a:r>
              <a:r>
                <a:rPr lang="es-ES" dirty="0"/>
                <a:t> y la Ruralidad del Distrito Capital. </a:t>
              </a:r>
              <a:r>
                <a:rPr lang="es-ES" sz="2000" b="1" dirty="0"/>
                <a:t>CISPAER</a:t>
              </a:r>
            </a:p>
          </p:txBody>
        </p:sp>
        <p:sp>
          <p:nvSpPr>
            <p:cNvPr id="6" name="CuadroTexto 5"/>
            <p:cNvSpPr txBox="1"/>
            <p:nvPr/>
          </p:nvSpPr>
          <p:spPr>
            <a:xfrm>
              <a:off x="3394911" y="3476653"/>
              <a:ext cx="2133600" cy="640771"/>
            </a:xfrm>
            <a:prstGeom prst="rect">
              <a:avLst/>
            </a:prstGeom>
            <a:noFill/>
          </p:spPr>
          <p:txBody>
            <a:bodyPr wrap="square" rtlCol="0">
              <a:spAutoFit/>
            </a:bodyPr>
            <a:lstStyle/>
            <a:p>
              <a:pPr algn="ctr"/>
              <a:r>
                <a:rPr lang="es-CO" b="1" dirty="0"/>
                <a:t>CREA MESA DE SALUD AMBIENTAL</a:t>
              </a:r>
            </a:p>
          </p:txBody>
        </p:sp>
        <p:cxnSp>
          <p:nvCxnSpPr>
            <p:cNvPr id="7" name="Conector recto de flecha 6"/>
            <p:cNvCxnSpPr/>
            <p:nvPr/>
          </p:nvCxnSpPr>
          <p:spPr>
            <a:xfrm>
              <a:off x="2209801" y="2071301"/>
              <a:ext cx="6095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p:cNvCxnSpPr/>
            <p:nvPr/>
          </p:nvCxnSpPr>
          <p:spPr>
            <a:xfrm>
              <a:off x="6170769" y="2071301"/>
              <a:ext cx="6095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CuadroTexto 8"/>
            <p:cNvSpPr txBox="1"/>
            <p:nvPr/>
          </p:nvSpPr>
          <p:spPr>
            <a:xfrm>
              <a:off x="2551268" y="5643263"/>
              <a:ext cx="3820886" cy="701797"/>
            </a:xfrm>
            <a:prstGeom prst="rect">
              <a:avLst/>
            </a:prstGeom>
            <a:noFill/>
          </p:spPr>
          <p:txBody>
            <a:bodyPr wrap="square" rtlCol="0">
              <a:spAutoFit/>
            </a:bodyPr>
            <a:lstStyle/>
            <a:p>
              <a:pPr algn="ctr"/>
              <a:r>
                <a:rPr lang="es-CO" sz="2000" b="1" dirty="0"/>
                <a:t>Consejo Territorial de Salud Ambiental COTSA</a:t>
              </a:r>
            </a:p>
          </p:txBody>
        </p:sp>
        <p:cxnSp>
          <p:nvCxnSpPr>
            <p:cNvPr id="10" name="Conector recto de flecha 9"/>
            <p:cNvCxnSpPr>
              <a:stCxn id="10" idx="2"/>
            </p:cNvCxnSpPr>
            <p:nvPr/>
          </p:nvCxnSpPr>
          <p:spPr>
            <a:xfrm>
              <a:off x="4461711" y="4399983"/>
              <a:ext cx="0" cy="12432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ángulo 10"/>
            <p:cNvSpPr/>
            <p:nvPr/>
          </p:nvSpPr>
          <p:spPr>
            <a:xfrm>
              <a:off x="6825343" y="1524000"/>
              <a:ext cx="1861458" cy="1586671"/>
            </a:xfrm>
            <a:prstGeom prst="rect">
              <a:avLst/>
            </a:prstGeom>
          </p:spPr>
          <p:txBody>
            <a:bodyPr wrap="square">
              <a:spAutoFit/>
            </a:bodyPr>
            <a:lstStyle/>
            <a:p>
              <a:pPr algn="just"/>
              <a:r>
                <a:rPr lang="es-CO" sz="1400" dirty="0">
                  <a:solidFill>
                    <a:srgbClr val="000000"/>
                  </a:solidFill>
                  <a:latin typeface="Arial" panose="020B0604020202020204" pitchFamily="34" charset="0"/>
                </a:rPr>
                <a:t>Coordinar la implementación de la Política Distrital de Salud Ambiental una vez sea adoptada, y su articulación en el marco de la gestión distrital</a:t>
              </a:r>
              <a:endParaRPr lang="es-CO" sz="1400" dirty="0"/>
            </a:p>
          </p:txBody>
        </p:sp>
        <p:sp>
          <p:nvSpPr>
            <p:cNvPr id="12" name="Rectángulo 11"/>
            <p:cNvSpPr/>
            <p:nvPr/>
          </p:nvSpPr>
          <p:spPr>
            <a:xfrm>
              <a:off x="270711" y="5366265"/>
              <a:ext cx="2057400" cy="82384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es-ES_tradnl" sz="2400" b="1" dirty="0"/>
                <a:t>CONPES 3550 DE 2008</a:t>
              </a:r>
            </a:p>
          </p:txBody>
        </p:sp>
        <p:sp>
          <p:nvSpPr>
            <p:cNvPr id="13" name="Rectángulo 12"/>
            <p:cNvSpPr/>
            <p:nvPr/>
          </p:nvSpPr>
          <p:spPr>
            <a:xfrm>
              <a:off x="6727371" y="4122394"/>
              <a:ext cx="2057400" cy="84004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es-ES_tradnl" sz="2400" b="1" dirty="0"/>
                <a:t>DECRETO 596 DE 2011</a:t>
              </a:r>
            </a:p>
          </p:txBody>
        </p:sp>
        <p:cxnSp>
          <p:nvCxnSpPr>
            <p:cNvPr id="14" name="Conector recto de flecha 13"/>
            <p:cNvCxnSpPr/>
            <p:nvPr/>
          </p:nvCxnSpPr>
          <p:spPr>
            <a:xfrm flipH="1">
              <a:off x="7756071" y="3339882"/>
              <a:ext cx="1" cy="782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p:cNvCxnSpPr>
              <a:stCxn id="7" idx="2"/>
            </p:cNvCxnSpPr>
            <p:nvPr/>
          </p:nvCxnSpPr>
          <p:spPr>
            <a:xfrm>
              <a:off x="4461711" y="3001328"/>
              <a:ext cx="0" cy="475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p:cNvCxnSpPr/>
            <p:nvPr/>
          </p:nvCxnSpPr>
          <p:spPr>
            <a:xfrm>
              <a:off x="2328111" y="5966428"/>
              <a:ext cx="5674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8" name="1 Título"/>
          <p:cNvSpPr txBox="1">
            <a:spLocks/>
          </p:cNvSpPr>
          <p:nvPr/>
        </p:nvSpPr>
        <p:spPr bwMode="auto">
          <a:xfrm>
            <a:off x="0" y="528288"/>
            <a:ext cx="6900111" cy="936625"/>
          </a:xfrm>
          <a:prstGeom prst="rect">
            <a:avLst/>
          </a:prstGeom>
          <a:noFill/>
          <a:ln>
            <a:noFill/>
          </a:ln>
        </p:spPr>
        <p:txBody>
          <a:bodyPr lIns="92295" tIns="46148" rIns="92295" bIns="46148" anchor="ctr"/>
          <a:lstStyle>
            <a:lvl1pPr defTabSz="923925" eaLnBrk="0" hangingPunct="0">
              <a:defRPr>
                <a:solidFill>
                  <a:schemeClr val="tx1"/>
                </a:solidFill>
                <a:latin typeface="Arial" charset="0"/>
                <a:cs typeface="Arial" charset="0"/>
              </a:defRPr>
            </a:lvl1pPr>
            <a:lvl2pPr marL="749300" indent="-287338" defTabSz="923925" eaLnBrk="0" hangingPunct="0">
              <a:defRPr>
                <a:solidFill>
                  <a:schemeClr val="tx1"/>
                </a:solidFill>
                <a:latin typeface="Arial" charset="0"/>
                <a:cs typeface="Arial" charset="0"/>
              </a:defRPr>
            </a:lvl2pPr>
            <a:lvl3pPr marL="1152525" indent="-228600" defTabSz="923925" eaLnBrk="0" hangingPunct="0">
              <a:defRPr>
                <a:solidFill>
                  <a:schemeClr val="tx1"/>
                </a:solidFill>
                <a:latin typeface="Arial" charset="0"/>
                <a:cs typeface="Arial" charset="0"/>
              </a:defRPr>
            </a:lvl3pPr>
            <a:lvl4pPr marL="1616075" indent="-231775" defTabSz="923925" eaLnBrk="0" hangingPunct="0">
              <a:defRPr>
                <a:solidFill>
                  <a:schemeClr val="tx1"/>
                </a:solidFill>
                <a:latin typeface="Arial" charset="0"/>
                <a:cs typeface="Arial" charset="0"/>
              </a:defRPr>
            </a:lvl4pPr>
            <a:lvl5pPr marL="2078038" indent="-233363" defTabSz="923925" eaLnBrk="0" hangingPunct="0">
              <a:defRPr>
                <a:solidFill>
                  <a:schemeClr val="tx1"/>
                </a:solidFill>
                <a:latin typeface="Arial" charset="0"/>
                <a:cs typeface="Arial" charset="0"/>
              </a:defRPr>
            </a:lvl5pPr>
            <a:lvl6pPr marL="2535238" indent="-233363" defTabSz="923925" eaLnBrk="0" fontAlgn="base" hangingPunct="0">
              <a:spcBef>
                <a:spcPct val="0"/>
              </a:spcBef>
              <a:spcAft>
                <a:spcPct val="0"/>
              </a:spcAft>
              <a:defRPr>
                <a:solidFill>
                  <a:schemeClr val="tx1"/>
                </a:solidFill>
                <a:latin typeface="Arial" charset="0"/>
                <a:cs typeface="Arial" charset="0"/>
              </a:defRPr>
            </a:lvl6pPr>
            <a:lvl7pPr marL="2992438" indent="-233363" defTabSz="923925" eaLnBrk="0" fontAlgn="base" hangingPunct="0">
              <a:spcBef>
                <a:spcPct val="0"/>
              </a:spcBef>
              <a:spcAft>
                <a:spcPct val="0"/>
              </a:spcAft>
              <a:defRPr>
                <a:solidFill>
                  <a:schemeClr val="tx1"/>
                </a:solidFill>
                <a:latin typeface="Arial" charset="0"/>
                <a:cs typeface="Arial" charset="0"/>
              </a:defRPr>
            </a:lvl7pPr>
            <a:lvl8pPr marL="3449638" indent="-233363" defTabSz="923925" eaLnBrk="0" fontAlgn="base" hangingPunct="0">
              <a:spcBef>
                <a:spcPct val="0"/>
              </a:spcBef>
              <a:spcAft>
                <a:spcPct val="0"/>
              </a:spcAft>
              <a:defRPr>
                <a:solidFill>
                  <a:schemeClr val="tx1"/>
                </a:solidFill>
                <a:latin typeface="Arial" charset="0"/>
                <a:cs typeface="Arial" charset="0"/>
              </a:defRPr>
            </a:lvl8pPr>
            <a:lvl9pPr marL="3906838" indent="-233363" defTabSz="923925" eaLnBrk="0" fontAlgn="base" hangingPunct="0">
              <a:spcBef>
                <a:spcPct val="0"/>
              </a:spcBef>
              <a:spcAft>
                <a:spcPct val="0"/>
              </a:spcAft>
              <a:defRPr>
                <a:solidFill>
                  <a:schemeClr val="tx1"/>
                </a:solidFill>
                <a:latin typeface="Arial" charset="0"/>
                <a:cs typeface="Arial" charset="0"/>
              </a:defRPr>
            </a:lvl9pPr>
          </a:lstStyle>
          <a:p>
            <a:pPr algn="ctr">
              <a:defRPr/>
            </a:pPr>
            <a:r>
              <a:rPr lang="es-CO" sz="3200" b="1" dirty="0">
                <a:solidFill>
                  <a:srgbClr val="00B0F0"/>
                </a:solidFill>
                <a:effectLst>
                  <a:outerShdw blurRad="38100" dist="38100" dir="2700000" algn="tl">
                    <a:srgbClr val="C0C0C0"/>
                  </a:outerShdw>
                </a:effectLst>
                <a:latin typeface="Calibri" pitchFamily="34" charset="0"/>
              </a:rPr>
              <a:t>ESPACIOS DE PARTICIPACIÓN DISTRITAL</a:t>
            </a:r>
            <a:endParaRPr lang="en-US" sz="3200" b="1" dirty="0">
              <a:solidFill>
                <a:srgbClr val="00B0F0"/>
              </a:solidFill>
              <a:effectLst>
                <a:outerShdw blurRad="38100" dist="38100" dir="2700000" algn="tl">
                  <a:srgbClr val="C0C0C0"/>
                </a:outerShdw>
              </a:effectLst>
              <a:latin typeface="Calibri" pitchFamily="34" charset="0"/>
            </a:endParaRPr>
          </a:p>
        </p:txBody>
      </p:sp>
      <p:sp>
        <p:nvSpPr>
          <p:cNvPr id="19" name="Rectángulo 18"/>
          <p:cNvSpPr/>
          <p:nvPr/>
        </p:nvSpPr>
        <p:spPr>
          <a:xfrm>
            <a:off x="263358" y="3334042"/>
            <a:ext cx="2845612" cy="984885"/>
          </a:xfrm>
          <a:prstGeom prst="rect">
            <a:avLst/>
          </a:prstGeom>
        </p:spPr>
        <p:txBody>
          <a:bodyPr wrap="square">
            <a:spAutoFit/>
          </a:bodyPr>
          <a:lstStyle/>
          <a:p>
            <a:pPr algn="ctr"/>
            <a:r>
              <a:rPr lang="es-419" dirty="0"/>
              <a:t>Mesas Técnicas</a:t>
            </a:r>
          </a:p>
          <a:p>
            <a:pPr algn="ctr"/>
            <a:r>
              <a:rPr lang="es-419" sz="2000" b="1" dirty="0"/>
              <a:t>“AIRE Y SALUD”</a:t>
            </a:r>
          </a:p>
          <a:p>
            <a:pPr algn="ctr"/>
            <a:r>
              <a:rPr lang="es-419" sz="2000" b="1" dirty="0"/>
              <a:t>TRABAJO REGIONAL</a:t>
            </a:r>
          </a:p>
        </p:txBody>
      </p:sp>
      <p:cxnSp>
        <p:nvCxnSpPr>
          <p:cNvPr id="20" name="Conector recto de flecha 19"/>
          <p:cNvCxnSpPr/>
          <p:nvPr/>
        </p:nvCxnSpPr>
        <p:spPr>
          <a:xfrm flipH="1" flipV="1">
            <a:off x="2725445" y="3691201"/>
            <a:ext cx="1287262"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2516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p>
        </p:txBody>
      </p:sp>
      <p:sp>
        <p:nvSpPr>
          <p:cNvPr id="3" name="Oval 8"/>
          <p:cNvSpPr>
            <a:spLocks noChangeArrowheads="1"/>
          </p:cNvSpPr>
          <p:nvPr/>
        </p:nvSpPr>
        <p:spPr bwMode="auto">
          <a:xfrm>
            <a:off x="3804626" y="517258"/>
            <a:ext cx="2443774" cy="2016224"/>
          </a:xfrm>
          <a:prstGeom prst="ellipse">
            <a:avLst/>
          </a:prstGeom>
          <a:ln>
            <a:noFill/>
            <a:headEnd/>
            <a:tailEnd/>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hemeClr val="accent3"/>
          </a:lnRef>
          <a:fillRef idx="3">
            <a:schemeClr val="accent3"/>
          </a:fillRef>
          <a:effectRef idx="3">
            <a:schemeClr val="accent3"/>
          </a:effectRef>
          <a:fontRef idx="minor">
            <a:schemeClr val="lt1"/>
          </a:fontRef>
        </p:style>
        <p:txBody>
          <a:bodyPr/>
          <a:lstStyle/>
          <a:p>
            <a:endParaRPr lang="es-CO" sz="1800" dirty="0"/>
          </a:p>
        </p:txBody>
      </p:sp>
      <p:sp>
        <p:nvSpPr>
          <p:cNvPr id="4" name="Text Box 9"/>
          <p:cNvSpPr txBox="1">
            <a:spLocks noChangeArrowheads="1"/>
          </p:cNvSpPr>
          <p:nvPr/>
        </p:nvSpPr>
        <p:spPr bwMode="auto">
          <a:xfrm>
            <a:off x="494467" y="2458224"/>
            <a:ext cx="2603714" cy="2531940"/>
          </a:xfrm>
          <a:prstGeom prst="rect">
            <a:avLst/>
          </a:prstGeom>
          <a:ln/>
        </p:spPr>
        <p:style>
          <a:lnRef idx="0">
            <a:schemeClr val="accent1"/>
          </a:lnRef>
          <a:fillRef idx="3">
            <a:schemeClr val="accent1"/>
          </a:fillRef>
          <a:effectRef idx="3">
            <a:schemeClr val="accent1"/>
          </a:effectRef>
          <a:fontRef idx="minor">
            <a:schemeClr val="lt1"/>
          </a:fontRef>
        </p:style>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s-CO" sz="1600" b="1" dirty="0">
                <a:solidFill>
                  <a:schemeClr val="bg1"/>
                </a:solidFill>
                <a:ea typeface="Times New Roman" pitchFamily="18" charset="0"/>
              </a:rPr>
              <a:t>Monitoreo</a:t>
            </a:r>
          </a:p>
          <a:p>
            <a:pPr algn="ctr" eaLnBrk="1" hangingPunct="1"/>
            <a:r>
              <a:rPr lang="es-CO" sz="1600" b="1" dirty="0">
                <a:solidFill>
                  <a:schemeClr val="bg1"/>
                </a:solidFill>
                <a:ea typeface="Times New Roman" pitchFamily="18" charset="0"/>
              </a:rPr>
              <a:t>Ambiental y Poblacional</a:t>
            </a:r>
          </a:p>
          <a:p>
            <a:pPr algn="ctr" eaLnBrk="1" hangingPunct="1"/>
            <a:endParaRPr lang="es-CO" sz="1600" b="1" dirty="0">
              <a:solidFill>
                <a:schemeClr val="bg1"/>
              </a:solidFill>
              <a:ea typeface="Times New Roman" pitchFamily="18" charset="0"/>
            </a:endParaRPr>
          </a:p>
          <a:p>
            <a:pPr algn="ctr" eaLnBrk="1" hangingPunct="1"/>
            <a:r>
              <a:rPr lang="es-CO" sz="1600" b="1" dirty="0">
                <a:solidFill>
                  <a:schemeClr val="bg1"/>
                </a:solidFill>
                <a:ea typeface="Times New Roman" pitchFamily="18" charset="0"/>
              </a:rPr>
              <a:t> Fuentes  primarias: </a:t>
            </a:r>
          </a:p>
          <a:p>
            <a:pPr algn="ctr" eaLnBrk="1" hangingPunct="1"/>
            <a:endParaRPr lang="es-CO" sz="1600" b="1" dirty="0">
              <a:solidFill>
                <a:schemeClr val="bg1"/>
              </a:solidFill>
              <a:ea typeface="Times New Roman" pitchFamily="18" charset="0"/>
            </a:endParaRPr>
          </a:p>
          <a:p>
            <a:pPr algn="ctr" eaLnBrk="1" hangingPunct="1"/>
            <a:r>
              <a:rPr lang="es-CO" sz="1600" b="1" dirty="0">
                <a:solidFill>
                  <a:schemeClr val="bg1"/>
                </a:solidFill>
                <a:ea typeface="Times New Roman" pitchFamily="18" charset="0"/>
              </a:rPr>
              <a:t>Secundarias SDA-SDP, Movilidad, entre otras)</a:t>
            </a:r>
            <a:endParaRPr lang="es-CO" sz="1600" b="1" dirty="0">
              <a:solidFill>
                <a:schemeClr val="bg1"/>
              </a:solidFill>
              <a:cs typeface="Times New Roman" pitchFamily="18" charset="0"/>
            </a:endParaRPr>
          </a:p>
        </p:txBody>
      </p:sp>
      <p:sp>
        <p:nvSpPr>
          <p:cNvPr id="5" name="Text Box 10"/>
          <p:cNvSpPr txBox="1">
            <a:spLocks noChangeArrowheads="1"/>
          </p:cNvSpPr>
          <p:nvPr/>
        </p:nvSpPr>
        <p:spPr bwMode="auto">
          <a:xfrm>
            <a:off x="3390066" y="2627397"/>
            <a:ext cx="3396263" cy="954003"/>
          </a:xfrm>
          <a:prstGeom prst="rect">
            <a:avLst/>
          </a:prstGeom>
          <a:ln/>
        </p:spPr>
        <p:style>
          <a:lnRef idx="0">
            <a:schemeClr val="accent1"/>
          </a:lnRef>
          <a:fillRef idx="3">
            <a:schemeClr val="accent1"/>
          </a:fillRef>
          <a:effectRef idx="3">
            <a:schemeClr val="accent1"/>
          </a:effectRef>
          <a:fontRef idx="minor">
            <a:schemeClr val="lt1"/>
          </a:fontRef>
        </p:style>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endParaRPr lang="es-CO" sz="1600" b="1" dirty="0">
              <a:solidFill>
                <a:schemeClr val="bg1"/>
              </a:solidFill>
              <a:ea typeface="Times New Roman" pitchFamily="18" charset="0"/>
            </a:endParaRPr>
          </a:p>
          <a:p>
            <a:pPr algn="ctr" eaLnBrk="1" hangingPunct="1"/>
            <a:r>
              <a:rPr lang="es-CO" sz="1600" b="1" dirty="0">
                <a:solidFill>
                  <a:schemeClr val="bg1"/>
                </a:solidFill>
                <a:ea typeface="Times New Roman" pitchFamily="18" charset="0"/>
              </a:rPr>
              <a:t>Monitoreo de eventos en salud (Morbilidad sentida y atendida</a:t>
            </a:r>
            <a:r>
              <a:rPr lang="es-CO" sz="1600" dirty="0">
                <a:solidFill>
                  <a:schemeClr val="bg1"/>
                </a:solidFill>
                <a:ea typeface="Times New Roman" pitchFamily="18" charset="0"/>
              </a:rPr>
              <a:t>)</a:t>
            </a:r>
          </a:p>
        </p:txBody>
      </p:sp>
      <p:sp>
        <p:nvSpPr>
          <p:cNvPr id="6" name="Text Box 11"/>
          <p:cNvSpPr txBox="1">
            <a:spLocks noChangeArrowheads="1"/>
          </p:cNvSpPr>
          <p:nvPr/>
        </p:nvSpPr>
        <p:spPr bwMode="auto">
          <a:xfrm>
            <a:off x="7034270" y="2352094"/>
            <a:ext cx="1929111" cy="1380547"/>
          </a:xfrm>
          <a:prstGeom prst="rect">
            <a:avLst/>
          </a:prstGeom>
          <a:ln/>
        </p:spPr>
        <p:style>
          <a:lnRef idx="0">
            <a:schemeClr val="accent1"/>
          </a:lnRef>
          <a:fillRef idx="3">
            <a:schemeClr val="accent1"/>
          </a:fillRef>
          <a:effectRef idx="3">
            <a:schemeClr val="accent1"/>
          </a:effectRef>
          <a:fontRef idx="minor">
            <a:schemeClr val="lt1"/>
          </a:fontRef>
        </p:style>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endParaRPr lang="es-CO" sz="1600" b="1" dirty="0">
              <a:solidFill>
                <a:schemeClr val="bg1"/>
              </a:solidFill>
              <a:ea typeface="Times New Roman" pitchFamily="18" charset="0"/>
            </a:endParaRPr>
          </a:p>
          <a:p>
            <a:pPr algn="ctr" eaLnBrk="1" hangingPunct="1"/>
            <a:r>
              <a:rPr lang="es-CO" sz="1600" b="1" dirty="0">
                <a:solidFill>
                  <a:schemeClr val="bg1"/>
                </a:solidFill>
                <a:ea typeface="Times New Roman" pitchFamily="18" charset="0"/>
              </a:rPr>
              <a:t>Monitoreo de Condiciones Sanitarias (Quejas) </a:t>
            </a:r>
          </a:p>
        </p:txBody>
      </p:sp>
      <p:sp>
        <p:nvSpPr>
          <p:cNvPr id="7" name="Text Box 13"/>
          <p:cNvSpPr txBox="1">
            <a:spLocks noChangeArrowheads="1"/>
          </p:cNvSpPr>
          <p:nvPr/>
        </p:nvSpPr>
        <p:spPr bwMode="auto">
          <a:xfrm>
            <a:off x="3954617" y="1066800"/>
            <a:ext cx="1988983" cy="92325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s-CO" sz="4000" b="1" dirty="0">
                <a:solidFill>
                  <a:schemeClr val="bg1"/>
                </a:solidFill>
                <a:ea typeface="Times New Roman" pitchFamily="18" charset="0"/>
              </a:rPr>
              <a:t>Aire</a:t>
            </a:r>
            <a:endParaRPr lang="es-CO" sz="1600" dirty="0">
              <a:solidFill>
                <a:schemeClr val="bg1"/>
              </a:solidFill>
              <a:ea typeface="Times New Roman" pitchFamily="18" charset="0"/>
            </a:endParaRPr>
          </a:p>
        </p:txBody>
      </p:sp>
      <p:sp>
        <p:nvSpPr>
          <p:cNvPr id="8" name="CuadroTexto 7"/>
          <p:cNvSpPr txBox="1"/>
          <p:nvPr/>
        </p:nvSpPr>
        <p:spPr>
          <a:xfrm>
            <a:off x="762000" y="1269362"/>
            <a:ext cx="2148988" cy="830997"/>
          </a:xfrm>
          <a:prstGeom prst="rect">
            <a:avLst/>
          </a:prstGeom>
          <a:noFill/>
        </p:spPr>
        <p:txBody>
          <a:bodyPr wrap="square" rtlCol="0">
            <a:spAutoFit/>
          </a:bodyPr>
          <a:lstStyle/>
          <a:p>
            <a:pPr algn="ctr"/>
            <a:r>
              <a:rPr lang="es-CO" sz="2400" b="1" dirty="0">
                <a:solidFill>
                  <a:schemeClr val="accent1">
                    <a:lumMod val="75000"/>
                  </a:schemeClr>
                </a:solidFill>
              </a:rPr>
              <a:t>VIGILANCIA AMBIENTAL</a:t>
            </a:r>
          </a:p>
        </p:txBody>
      </p:sp>
      <p:sp>
        <p:nvSpPr>
          <p:cNvPr id="9" name="CuadroTexto 8"/>
          <p:cNvSpPr txBox="1"/>
          <p:nvPr/>
        </p:nvSpPr>
        <p:spPr>
          <a:xfrm>
            <a:off x="3657600" y="4198203"/>
            <a:ext cx="3205593" cy="830997"/>
          </a:xfrm>
          <a:prstGeom prst="rect">
            <a:avLst/>
          </a:prstGeom>
          <a:noFill/>
        </p:spPr>
        <p:txBody>
          <a:bodyPr wrap="square" rtlCol="0">
            <a:spAutoFit/>
          </a:bodyPr>
          <a:lstStyle>
            <a:defPPr>
              <a:defRPr lang="es-CO"/>
            </a:defPPr>
            <a:lvl1pPr algn="ctr">
              <a:defRPr sz="2800" b="1">
                <a:solidFill>
                  <a:srgbClr val="7030A0"/>
                </a:solidFill>
              </a:defRPr>
            </a:lvl1pPr>
          </a:lstStyle>
          <a:p>
            <a:r>
              <a:rPr lang="es-CO" sz="2400" dirty="0">
                <a:solidFill>
                  <a:schemeClr val="accent1">
                    <a:lumMod val="75000"/>
                  </a:schemeClr>
                </a:solidFill>
              </a:rPr>
              <a:t>VIGILANCIA  EPIDEMIOLOGICA</a:t>
            </a:r>
          </a:p>
        </p:txBody>
      </p:sp>
      <p:sp>
        <p:nvSpPr>
          <p:cNvPr id="10" name="CuadroTexto 9"/>
          <p:cNvSpPr txBox="1"/>
          <p:nvPr/>
        </p:nvSpPr>
        <p:spPr>
          <a:xfrm>
            <a:off x="7063785" y="1122351"/>
            <a:ext cx="1969143" cy="830997"/>
          </a:xfrm>
          <a:prstGeom prst="rect">
            <a:avLst/>
          </a:prstGeom>
          <a:noFill/>
        </p:spPr>
        <p:txBody>
          <a:bodyPr wrap="square" rtlCol="0">
            <a:spAutoFit/>
          </a:bodyPr>
          <a:lstStyle>
            <a:defPPr>
              <a:defRPr lang="es-CO"/>
            </a:defPPr>
            <a:lvl1pPr algn="ctr">
              <a:defRPr sz="2800" b="1">
                <a:solidFill>
                  <a:srgbClr val="7030A0"/>
                </a:solidFill>
              </a:defRPr>
            </a:lvl1pPr>
          </a:lstStyle>
          <a:p>
            <a:r>
              <a:rPr lang="es-CO" sz="2400" dirty="0">
                <a:solidFill>
                  <a:schemeClr val="accent1">
                    <a:lumMod val="75000"/>
                  </a:schemeClr>
                </a:solidFill>
              </a:rPr>
              <a:t>VIGILANCIA SANITARIA</a:t>
            </a:r>
          </a:p>
        </p:txBody>
      </p:sp>
      <p:sp>
        <p:nvSpPr>
          <p:cNvPr id="11" name="Flecha derecha 10"/>
          <p:cNvSpPr/>
          <p:nvPr/>
        </p:nvSpPr>
        <p:spPr>
          <a:xfrm rot="16200000">
            <a:off x="4999651" y="3826896"/>
            <a:ext cx="396044" cy="3321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p:cNvSpPr/>
          <p:nvPr/>
        </p:nvSpPr>
        <p:spPr>
          <a:xfrm>
            <a:off x="1981200" y="5657671"/>
            <a:ext cx="5961311" cy="120032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2400" b="1" cap="none" spc="0" dirty="0">
                <a:ln/>
                <a:solidFill>
                  <a:schemeClr val="accent3"/>
                </a:solidFill>
                <a:effectLst/>
              </a:rPr>
              <a:t>FORMULACION Y EVALUACIÒN DE POLITICAS</a:t>
            </a:r>
          </a:p>
          <a:p>
            <a:pPr algn="ctr"/>
            <a:r>
              <a:rPr lang="es-ES" sz="2400" b="1" dirty="0">
                <a:ln/>
                <a:solidFill>
                  <a:schemeClr val="accent3"/>
                </a:solidFill>
              </a:rPr>
              <a:t>TRABAJO INTERSECTORIAL</a:t>
            </a:r>
          </a:p>
          <a:p>
            <a:pPr algn="ctr"/>
            <a:r>
              <a:rPr lang="es-ES" sz="2400" b="1" cap="none" spc="0" dirty="0">
                <a:ln/>
                <a:solidFill>
                  <a:schemeClr val="accent3"/>
                </a:solidFill>
                <a:effectLst/>
              </a:rPr>
              <a:t>INVESTIGACIÒN</a:t>
            </a:r>
          </a:p>
        </p:txBody>
      </p:sp>
      <p:sp>
        <p:nvSpPr>
          <p:cNvPr id="13" name="Cerrar llave 12"/>
          <p:cNvSpPr/>
          <p:nvPr/>
        </p:nvSpPr>
        <p:spPr>
          <a:xfrm rot="5400000">
            <a:off x="4587002" y="1379345"/>
            <a:ext cx="586853" cy="8084456"/>
          </a:xfrm>
          <a:prstGeom prst="rightBrace">
            <a:avLst>
              <a:gd name="adj1" fmla="val 68798"/>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_tradnl"/>
          </a:p>
        </p:txBody>
      </p:sp>
    </p:spTree>
    <p:extLst>
      <p:ext uri="{BB962C8B-B14F-4D97-AF65-F5344CB8AC3E}">
        <p14:creationId xmlns:p14="http://schemas.microsoft.com/office/powerpoint/2010/main" val="1710920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0"/>
            <a:ext cx="12192000" cy="1077218"/>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r>
              <a:rPr lang="es-419" dirty="0"/>
              <a:t> Epidemiológica</a:t>
            </a:r>
            <a:endParaRPr lang="es-ES_tradnl" dirty="0"/>
          </a:p>
        </p:txBody>
      </p:sp>
      <p:pic>
        <p:nvPicPr>
          <p:cNvPr id="3" name="Imagen 2"/>
          <p:cNvPicPr>
            <a:picLocks noChangeAspect="1"/>
          </p:cNvPicPr>
          <p:nvPr/>
        </p:nvPicPr>
        <p:blipFill rotWithShape="1">
          <a:blip r:embed="rId3"/>
          <a:srcRect l="30801" t="12686" r="31845" b="4983"/>
          <a:stretch/>
        </p:blipFill>
        <p:spPr>
          <a:xfrm>
            <a:off x="284084" y="2570382"/>
            <a:ext cx="1740065" cy="2157274"/>
          </a:xfrm>
          <a:prstGeom prst="rect">
            <a:avLst/>
          </a:prstGeom>
        </p:spPr>
      </p:pic>
      <p:sp>
        <p:nvSpPr>
          <p:cNvPr id="4" name="1 Título"/>
          <p:cNvSpPr txBox="1">
            <a:spLocks/>
          </p:cNvSpPr>
          <p:nvPr/>
        </p:nvSpPr>
        <p:spPr bwMode="auto">
          <a:xfrm>
            <a:off x="1225139" y="913905"/>
            <a:ext cx="2325950" cy="936625"/>
          </a:xfrm>
          <a:prstGeom prst="rect">
            <a:avLst/>
          </a:prstGeom>
          <a:noFill/>
          <a:ln>
            <a:noFill/>
          </a:ln>
        </p:spPr>
        <p:txBody>
          <a:bodyPr lIns="92295" tIns="46148" rIns="92295" bIns="46148" anchor="ctr"/>
          <a:lstStyle>
            <a:lvl1pPr defTabSz="923925" eaLnBrk="0" hangingPunct="0">
              <a:defRPr>
                <a:solidFill>
                  <a:schemeClr val="tx1"/>
                </a:solidFill>
                <a:latin typeface="Arial" charset="0"/>
                <a:cs typeface="Arial" charset="0"/>
              </a:defRPr>
            </a:lvl1pPr>
            <a:lvl2pPr marL="749300" indent="-287338" defTabSz="923925" eaLnBrk="0" hangingPunct="0">
              <a:defRPr>
                <a:solidFill>
                  <a:schemeClr val="tx1"/>
                </a:solidFill>
                <a:latin typeface="Arial" charset="0"/>
                <a:cs typeface="Arial" charset="0"/>
              </a:defRPr>
            </a:lvl2pPr>
            <a:lvl3pPr marL="1152525" indent="-228600" defTabSz="923925" eaLnBrk="0" hangingPunct="0">
              <a:defRPr>
                <a:solidFill>
                  <a:schemeClr val="tx1"/>
                </a:solidFill>
                <a:latin typeface="Arial" charset="0"/>
                <a:cs typeface="Arial" charset="0"/>
              </a:defRPr>
            </a:lvl3pPr>
            <a:lvl4pPr marL="1616075" indent="-231775" defTabSz="923925" eaLnBrk="0" hangingPunct="0">
              <a:defRPr>
                <a:solidFill>
                  <a:schemeClr val="tx1"/>
                </a:solidFill>
                <a:latin typeface="Arial" charset="0"/>
                <a:cs typeface="Arial" charset="0"/>
              </a:defRPr>
            </a:lvl4pPr>
            <a:lvl5pPr marL="2078038" indent="-233363" defTabSz="923925" eaLnBrk="0" hangingPunct="0">
              <a:defRPr>
                <a:solidFill>
                  <a:schemeClr val="tx1"/>
                </a:solidFill>
                <a:latin typeface="Arial" charset="0"/>
                <a:cs typeface="Arial" charset="0"/>
              </a:defRPr>
            </a:lvl5pPr>
            <a:lvl6pPr marL="2535238" indent="-233363" defTabSz="923925" eaLnBrk="0" fontAlgn="base" hangingPunct="0">
              <a:spcBef>
                <a:spcPct val="0"/>
              </a:spcBef>
              <a:spcAft>
                <a:spcPct val="0"/>
              </a:spcAft>
              <a:defRPr>
                <a:solidFill>
                  <a:schemeClr val="tx1"/>
                </a:solidFill>
                <a:latin typeface="Arial" charset="0"/>
                <a:cs typeface="Arial" charset="0"/>
              </a:defRPr>
            </a:lvl6pPr>
            <a:lvl7pPr marL="2992438" indent="-233363" defTabSz="923925" eaLnBrk="0" fontAlgn="base" hangingPunct="0">
              <a:spcBef>
                <a:spcPct val="0"/>
              </a:spcBef>
              <a:spcAft>
                <a:spcPct val="0"/>
              </a:spcAft>
              <a:defRPr>
                <a:solidFill>
                  <a:schemeClr val="tx1"/>
                </a:solidFill>
                <a:latin typeface="Arial" charset="0"/>
                <a:cs typeface="Arial" charset="0"/>
              </a:defRPr>
            </a:lvl7pPr>
            <a:lvl8pPr marL="3449638" indent="-233363" defTabSz="923925" eaLnBrk="0" fontAlgn="base" hangingPunct="0">
              <a:spcBef>
                <a:spcPct val="0"/>
              </a:spcBef>
              <a:spcAft>
                <a:spcPct val="0"/>
              </a:spcAft>
              <a:defRPr>
                <a:solidFill>
                  <a:schemeClr val="tx1"/>
                </a:solidFill>
                <a:latin typeface="Arial" charset="0"/>
                <a:cs typeface="Arial" charset="0"/>
              </a:defRPr>
            </a:lvl8pPr>
            <a:lvl9pPr marL="3906838" indent="-233363" defTabSz="923925" eaLnBrk="0" fontAlgn="base" hangingPunct="0">
              <a:spcBef>
                <a:spcPct val="0"/>
              </a:spcBef>
              <a:spcAft>
                <a:spcPct val="0"/>
              </a:spcAft>
              <a:defRPr>
                <a:solidFill>
                  <a:schemeClr val="tx1"/>
                </a:solidFill>
                <a:latin typeface="Arial" charset="0"/>
                <a:cs typeface="Arial" charset="0"/>
              </a:defRPr>
            </a:lvl9pPr>
          </a:lstStyle>
          <a:p>
            <a:pPr algn="ctr">
              <a:defRPr/>
            </a:pPr>
            <a:r>
              <a:rPr lang="es-CO" sz="3200" b="1" dirty="0">
                <a:solidFill>
                  <a:srgbClr val="00B0F0"/>
                </a:solidFill>
                <a:effectLst>
                  <a:outerShdw blurRad="38100" dist="38100" dir="2700000" algn="tl">
                    <a:srgbClr val="C0C0C0"/>
                  </a:outerShdw>
                </a:effectLst>
                <a:latin typeface="Calibri" pitchFamily="34" charset="0"/>
              </a:rPr>
              <a:t>DISTRITAL</a:t>
            </a:r>
            <a:endParaRPr lang="en-US" sz="3200" b="1" dirty="0">
              <a:solidFill>
                <a:srgbClr val="00B0F0"/>
              </a:solidFill>
              <a:effectLst>
                <a:outerShdw blurRad="38100" dist="38100" dir="2700000" algn="tl">
                  <a:srgbClr val="C0C0C0"/>
                </a:outerShdw>
              </a:effectLst>
              <a:latin typeface="Calibri" pitchFamily="34" charset="0"/>
            </a:endParaRPr>
          </a:p>
        </p:txBody>
      </p:sp>
      <p:sp>
        <p:nvSpPr>
          <p:cNvPr id="5" name="1 Título"/>
          <p:cNvSpPr txBox="1">
            <a:spLocks/>
          </p:cNvSpPr>
          <p:nvPr/>
        </p:nvSpPr>
        <p:spPr bwMode="auto">
          <a:xfrm>
            <a:off x="62164" y="1633757"/>
            <a:ext cx="2325950" cy="936625"/>
          </a:xfrm>
          <a:prstGeom prst="rect">
            <a:avLst/>
          </a:prstGeom>
          <a:noFill/>
          <a:ln>
            <a:noFill/>
          </a:ln>
        </p:spPr>
        <p:txBody>
          <a:bodyPr lIns="92295" tIns="46148" rIns="92295" bIns="46148" anchor="ctr"/>
          <a:lstStyle>
            <a:lvl1pPr defTabSz="923925" eaLnBrk="0" hangingPunct="0">
              <a:defRPr>
                <a:solidFill>
                  <a:schemeClr val="tx1"/>
                </a:solidFill>
                <a:latin typeface="Arial" charset="0"/>
                <a:cs typeface="Arial" charset="0"/>
              </a:defRPr>
            </a:lvl1pPr>
            <a:lvl2pPr marL="749300" indent="-287338" defTabSz="923925" eaLnBrk="0" hangingPunct="0">
              <a:defRPr>
                <a:solidFill>
                  <a:schemeClr val="tx1"/>
                </a:solidFill>
                <a:latin typeface="Arial" charset="0"/>
                <a:cs typeface="Arial" charset="0"/>
              </a:defRPr>
            </a:lvl2pPr>
            <a:lvl3pPr marL="1152525" indent="-228600" defTabSz="923925" eaLnBrk="0" hangingPunct="0">
              <a:defRPr>
                <a:solidFill>
                  <a:schemeClr val="tx1"/>
                </a:solidFill>
                <a:latin typeface="Arial" charset="0"/>
                <a:cs typeface="Arial" charset="0"/>
              </a:defRPr>
            </a:lvl3pPr>
            <a:lvl4pPr marL="1616075" indent="-231775" defTabSz="923925" eaLnBrk="0" hangingPunct="0">
              <a:defRPr>
                <a:solidFill>
                  <a:schemeClr val="tx1"/>
                </a:solidFill>
                <a:latin typeface="Arial" charset="0"/>
                <a:cs typeface="Arial" charset="0"/>
              </a:defRPr>
            </a:lvl4pPr>
            <a:lvl5pPr marL="2078038" indent="-233363" defTabSz="923925" eaLnBrk="0" hangingPunct="0">
              <a:defRPr>
                <a:solidFill>
                  <a:schemeClr val="tx1"/>
                </a:solidFill>
                <a:latin typeface="Arial" charset="0"/>
                <a:cs typeface="Arial" charset="0"/>
              </a:defRPr>
            </a:lvl5pPr>
            <a:lvl6pPr marL="2535238" indent="-233363" defTabSz="923925" eaLnBrk="0" fontAlgn="base" hangingPunct="0">
              <a:spcBef>
                <a:spcPct val="0"/>
              </a:spcBef>
              <a:spcAft>
                <a:spcPct val="0"/>
              </a:spcAft>
              <a:defRPr>
                <a:solidFill>
                  <a:schemeClr val="tx1"/>
                </a:solidFill>
                <a:latin typeface="Arial" charset="0"/>
                <a:cs typeface="Arial" charset="0"/>
              </a:defRPr>
            </a:lvl6pPr>
            <a:lvl7pPr marL="2992438" indent="-233363" defTabSz="923925" eaLnBrk="0" fontAlgn="base" hangingPunct="0">
              <a:spcBef>
                <a:spcPct val="0"/>
              </a:spcBef>
              <a:spcAft>
                <a:spcPct val="0"/>
              </a:spcAft>
              <a:defRPr>
                <a:solidFill>
                  <a:schemeClr val="tx1"/>
                </a:solidFill>
                <a:latin typeface="Arial" charset="0"/>
                <a:cs typeface="Arial" charset="0"/>
              </a:defRPr>
            </a:lvl7pPr>
            <a:lvl8pPr marL="3449638" indent="-233363" defTabSz="923925" eaLnBrk="0" fontAlgn="base" hangingPunct="0">
              <a:spcBef>
                <a:spcPct val="0"/>
              </a:spcBef>
              <a:spcAft>
                <a:spcPct val="0"/>
              </a:spcAft>
              <a:defRPr>
                <a:solidFill>
                  <a:schemeClr val="tx1"/>
                </a:solidFill>
                <a:latin typeface="Arial" charset="0"/>
                <a:cs typeface="Arial" charset="0"/>
              </a:defRPr>
            </a:lvl8pPr>
            <a:lvl9pPr marL="3906838" indent="-233363" defTabSz="923925" eaLnBrk="0" fontAlgn="base" hangingPunct="0">
              <a:spcBef>
                <a:spcPct val="0"/>
              </a:spcBef>
              <a:spcAft>
                <a:spcPct val="0"/>
              </a:spcAft>
              <a:defRPr>
                <a:solidFill>
                  <a:schemeClr val="tx1"/>
                </a:solidFill>
                <a:latin typeface="Arial" charset="0"/>
                <a:cs typeface="Arial" charset="0"/>
              </a:defRPr>
            </a:lvl9pPr>
          </a:lstStyle>
          <a:p>
            <a:pPr algn="ctr">
              <a:defRPr/>
            </a:pPr>
            <a:r>
              <a:rPr lang="es-419" sz="2400" b="1" dirty="0">
                <a:solidFill>
                  <a:srgbClr val="00B0F0"/>
                </a:solidFill>
                <a:effectLst>
                  <a:outerShdw blurRad="38100" dist="38100" dir="2700000" algn="tl">
                    <a:srgbClr val="C0C0C0"/>
                  </a:outerShdw>
                </a:effectLst>
                <a:latin typeface="Calibri" pitchFamily="34" charset="0"/>
              </a:rPr>
              <a:t>Boletín ERA distrital</a:t>
            </a:r>
            <a:endParaRPr lang="en-US" sz="2400" b="1" dirty="0">
              <a:solidFill>
                <a:srgbClr val="00B0F0"/>
              </a:solidFill>
              <a:effectLst>
                <a:outerShdw blurRad="38100" dist="38100" dir="2700000" algn="tl">
                  <a:srgbClr val="C0C0C0"/>
                </a:outerShdw>
              </a:effectLst>
              <a:latin typeface="Calibri" pitchFamily="34" charset="0"/>
            </a:endParaRPr>
          </a:p>
        </p:txBody>
      </p:sp>
      <p:sp>
        <p:nvSpPr>
          <p:cNvPr id="6" name="1 Título"/>
          <p:cNvSpPr txBox="1">
            <a:spLocks/>
          </p:cNvSpPr>
          <p:nvPr/>
        </p:nvSpPr>
        <p:spPr bwMode="auto">
          <a:xfrm>
            <a:off x="2966642" y="1755550"/>
            <a:ext cx="2325950" cy="936625"/>
          </a:xfrm>
          <a:prstGeom prst="rect">
            <a:avLst/>
          </a:prstGeom>
          <a:noFill/>
          <a:ln>
            <a:noFill/>
          </a:ln>
        </p:spPr>
        <p:txBody>
          <a:bodyPr lIns="92295" tIns="46148" rIns="92295" bIns="46148" anchor="ctr"/>
          <a:lstStyle>
            <a:lvl1pPr defTabSz="923925" eaLnBrk="0" hangingPunct="0">
              <a:defRPr>
                <a:solidFill>
                  <a:schemeClr val="tx1"/>
                </a:solidFill>
                <a:latin typeface="Arial" charset="0"/>
                <a:cs typeface="Arial" charset="0"/>
              </a:defRPr>
            </a:lvl1pPr>
            <a:lvl2pPr marL="749300" indent="-287338" defTabSz="923925" eaLnBrk="0" hangingPunct="0">
              <a:defRPr>
                <a:solidFill>
                  <a:schemeClr val="tx1"/>
                </a:solidFill>
                <a:latin typeface="Arial" charset="0"/>
                <a:cs typeface="Arial" charset="0"/>
              </a:defRPr>
            </a:lvl2pPr>
            <a:lvl3pPr marL="1152525" indent="-228600" defTabSz="923925" eaLnBrk="0" hangingPunct="0">
              <a:defRPr>
                <a:solidFill>
                  <a:schemeClr val="tx1"/>
                </a:solidFill>
                <a:latin typeface="Arial" charset="0"/>
                <a:cs typeface="Arial" charset="0"/>
              </a:defRPr>
            </a:lvl3pPr>
            <a:lvl4pPr marL="1616075" indent="-231775" defTabSz="923925" eaLnBrk="0" hangingPunct="0">
              <a:defRPr>
                <a:solidFill>
                  <a:schemeClr val="tx1"/>
                </a:solidFill>
                <a:latin typeface="Arial" charset="0"/>
                <a:cs typeface="Arial" charset="0"/>
              </a:defRPr>
            </a:lvl4pPr>
            <a:lvl5pPr marL="2078038" indent="-233363" defTabSz="923925" eaLnBrk="0" hangingPunct="0">
              <a:defRPr>
                <a:solidFill>
                  <a:schemeClr val="tx1"/>
                </a:solidFill>
                <a:latin typeface="Arial" charset="0"/>
                <a:cs typeface="Arial" charset="0"/>
              </a:defRPr>
            </a:lvl5pPr>
            <a:lvl6pPr marL="2535238" indent="-233363" defTabSz="923925" eaLnBrk="0" fontAlgn="base" hangingPunct="0">
              <a:spcBef>
                <a:spcPct val="0"/>
              </a:spcBef>
              <a:spcAft>
                <a:spcPct val="0"/>
              </a:spcAft>
              <a:defRPr>
                <a:solidFill>
                  <a:schemeClr val="tx1"/>
                </a:solidFill>
                <a:latin typeface="Arial" charset="0"/>
                <a:cs typeface="Arial" charset="0"/>
              </a:defRPr>
            </a:lvl6pPr>
            <a:lvl7pPr marL="2992438" indent="-233363" defTabSz="923925" eaLnBrk="0" fontAlgn="base" hangingPunct="0">
              <a:spcBef>
                <a:spcPct val="0"/>
              </a:spcBef>
              <a:spcAft>
                <a:spcPct val="0"/>
              </a:spcAft>
              <a:defRPr>
                <a:solidFill>
                  <a:schemeClr val="tx1"/>
                </a:solidFill>
                <a:latin typeface="Arial" charset="0"/>
                <a:cs typeface="Arial" charset="0"/>
              </a:defRPr>
            </a:lvl7pPr>
            <a:lvl8pPr marL="3449638" indent="-233363" defTabSz="923925" eaLnBrk="0" fontAlgn="base" hangingPunct="0">
              <a:spcBef>
                <a:spcPct val="0"/>
              </a:spcBef>
              <a:spcAft>
                <a:spcPct val="0"/>
              </a:spcAft>
              <a:defRPr>
                <a:solidFill>
                  <a:schemeClr val="tx1"/>
                </a:solidFill>
                <a:latin typeface="Arial" charset="0"/>
                <a:cs typeface="Arial" charset="0"/>
              </a:defRPr>
            </a:lvl8pPr>
            <a:lvl9pPr marL="3906838" indent="-233363" defTabSz="923925" eaLnBrk="0" fontAlgn="base" hangingPunct="0">
              <a:spcBef>
                <a:spcPct val="0"/>
              </a:spcBef>
              <a:spcAft>
                <a:spcPct val="0"/>
              </a:spcAft>
              <a:defRPr>
                <a:solidFill>
                  <a:schemeClr val="tx1"/>
                </a:solidFill>
                <a:latin typeface="Arial" charset="0"/>
                <a:cs typeface="Arial" charset="0"/>
              </a:defRPr>
            </a:lvl9pPr>
          </a:lstStyle>
          <a:p>
            <a:pPr algn="ctr">
              <a:defRPr/>
            </a:pPr>
            <a:r>
              <a:rPr lang="es-419" sz="2400" b="1" dirty="0">
                <a:solidFill>
                  <a:srgbClr val="00B0F0"/>
                </a:solidFill>
                <a:effectLst>
                  <a:outerShdw blurRad="38100" dist="38100" dir="2700000" algn="tl">
                    <a:srgbClr val="C0C0C0"/>
                  </a:outerShdw>
                </a:effectLst>
                <a:latin typeface="Calibri" pitchFamily="34" charset="0"/>
              </a:rPr>
              <a:t>Capítulo aire y salud informe anual RMCAB</a:t>
            </a:r>
            <a:endParaRPr lang="en-US" sz="2400" b="1" dirty="0">
              <a:solidFill>
                <a:srgbClr val="00B0F0"/>
              </a:solidFill>
              <a:effectLst>
                <a:outerShdw blurRad="38100" dist="38100" dir="2700000" algn="tl">
                  <a:srgbClr val="C0C0C0"/>
                </a:outerShdw>
              </a:effectLst>
              <a:latin typeface="Calibri" pitchFamily="34" charset="0"/>
            </a:endParaRPr>
          </a:p>
        </p:txBody>
      </p:sp>
      <p:pic>
        <p:nvPicPr>
          <p:cNvPr id="8" name="Imagen 7"/>
          <p:cNvPicPr>
            <a:picLocks noChangeAspect="1"/>
          </p:cNvPicPr>
          <p:nvPr/>
        </p:nvPicPr>
        <p:blipFill rotWithShape="1">
          <a:blip r:embed="rId4"/>
          <a:srcRect l="11797" t="21229" r="51723" b="42136"/>
          <a:stretch/>
        </p:blipFill>
        <p:spPr>
          <a:xfrm>
            <a:off x="62164" y="5151951"/>
            <a:ext cx="2179428" cy="1231094"/>
          </a:xfrm>
          <a:prstGeom prst="rect">
            <a:avLst/>
          </a:prstGeom>
        </p:spPr>
      </p:pic>
      <p:pic>
        <p:nvPicPr>
          <p:cNvPr id="9" name="Imagen 8"/>
          <p:cNvPicPr>
            <a:picLocks noChangeAspect="1"/>
          </p:cNvPicPr>
          <p:nvPr/>
        </p:nvPicPr>
        <p:blipFill rotWithShape="1">
          <a:blip r:embed="rId5"/>
          <a:srcRect l="34296" t="29644" r="26820" b="8997"/>
          <a:stretch/>
        </p:blipFill>
        <p:spPr>
          <a:xfrm>
            <a:off x="2689934" y="3080551"/>
            <a:ext cx="3110443" cy="2760955"/>
          </a:xfrm>
          <a:prstGeom prst="rect">
            <a:avLst/>
          </a:prstGeom>
        </p:spPr>
      </p:pic>
      <p:sp>
        <p:nvSpPr>
          <p:cNvPr id="10" name="1 Título"/>
          <p:cNvSpPr txBox="1">
            <a:spLocks/>
          </p:cNvSpPr>
          <p:nvPr/>
        </p:nvSpPr>
        <p:spPr bwMode="auto">
          <a:xfrm>
            <a:off x="7804972" y="1051154"/>
            <a:ext cx="2325950" cy="936625"/>
          </a:xfrm>
          <a:prstGeom prst="rect">
            <a:avLst/>
          </a:prstGeom>
          <a:noFill/>
          <a:ln>
            <a:noFill/>
          </a:ln>
        </p:spPr>
        <p:txBody>
          <a:bodyPr lIns="92295" tIns="46148" rIns="92295" bIns="46148" anchor="ctr"/>
          <a:lstStyle>
            <a:lvl1pPr defTabSz="923925" eaLnBrk="0" hangingPunct="0">
              <a:defRPr>
                <a:solidFill>
                  <a:schemeClr val="tx1"/>
                </a:solidFill>
                <a:latin typeface="Arial" charset="0"/>
                <a:cs typeface="Arial" charset="0"/>
              </a:defRPr>
            </a:lvl1pPr>
            <a:lvl2pPr marL="749300" indent="-287338" defTabSz="923925" eaLnBrk="0" hangingPunct="0">
              <a:defRPr>
                <a:solidFill>
                  <a:schemeClr val="tx1"/>
                </a:solidFill>
                <a:latin typeface="Arial" charset="0"/>
                <a:cs typeface="Arial" charset="0"/>
              </a:defRPr>
            </a:lvl2pPr>
            <a:lvl3pPr marL="1152525" indent="-228600" defTabSz="923925" eaLnBrk="0" hangingPunct="0">
              <a:defRPr>
                <a:solidFill>
                  <a:schemeClr val="tx1"/>
                </a:solidFill>
                <a:latin typeface="Arial" charset="0"/>
                <a:cs typeface="Arial" charset="0"/>
              </a:defRPr>
            </a:lvl3pPr>
            <a:lvl4pPr marL="1616075" indent="-231775" defTabSz="923925" eaLnBrk="0" hangingPunct="0">
              <a:defRPr>
                <a:solidFill>
                  <a:schemeClr val="tx1"/>
                </a:solidFill>
                <a:latin typeface="Arial" charset="0"/>
                <a:cs typeface="Arial" charset="0"/>
              </a:defRPr>
            </a:lvl4pPr>
            <a:lvl5pPr marL="2078038" indent="-233363" defTabSz="923925" eaLnBrk="0" hangingPunct="0">
              <a:defRPr>
                <a:solidFill>
                  <a:schemeClr val="tx1"/>
                </a:solidFill>
                <a:latin typeface="Arial" charset="0"/>
                <a:cs typeface="Arial" charset="0"/>
              </a:defRPr>
            </a:lvl5pPr>
            <a:lvl6pPr marL="2535238" indent="-233363" defTabSz="923925" eaLnBrk="0" fontAlgn="base" hangingPunct="0">
              <a:spcBef>
                <a:spcPct val="0"/>
              </a:spcBef>
              <a:spcAft>
                <a:spcPct val="0"/>
              </a:spcAft>
              <a:defRPr>
                <a:solidFill>
                  <a:schemeClr val="tx1"/>
                </a:solidFill>
                <a:latin typeface="Arial" charset="0"/>
                <a:cs typeface="Arial" charset="0"/>
              </a:defRPr>
            </a:lvl6pPr>
            <a:lvl7pPr marL="2992438" indent="-233363" defTabSz="923925" eaLnBrk="0" fontAlgn="base" hangingPunct="0">
              <a:spcBef>
                <a:spcPct val="0"/>
              </a:spcBef>
              <a:spcAft>
                <a:spcPct val="0"/>
              </a:spcAft>
              <a:defRPr>
                <a:solidFill>
                  <a:schemeClr val="tx1"/>
                </a:solidFill>
                <a:latin typeface="Arial" charset="0"/>
                <a:cs typeface="Arial" charset="0"/>
              </a:defRPr>
            </a:lvl7pPr>
            <a:lvl8pPr marL="3449638" indent="-233363" defTabSz="923925" eaLnBrk="0" fontAlgn="base" hangingPunct="0">
              <a:spcBef>
                <a:spcPct val="0"/>
              </a:spcBef>
              <a:spcAft>
                <a:spcPct val="0"/>
              </a:spcAft>
              <a:defRPr>
                <a:solidFill>
                  <a:schemeClr val="tx1"/>
                </a:solidFill>
                <a:latin typeface="Arial" charset="0"/>
                <a:cs typeface="Arial" charset="0"/>
              </a:defRPr>
            </a:lvl8pPr>
            <a:lvl9pPr marL="3906838" indent="-233363" defTabSz="923925" eaLnBrk="0" fontAlgn="base" hangingPunct="0">
              <a:spcBef>
                <a:spcPct val="0"/>
              </a:spcBef>
              <a:spcAft>
                <a:spcPct val="0"/>
              </a:spcAft>
              <a:defRPr>
                <a:solidFill>
                  <a:schemeClr val="tx1"/>
                </a:solidFill>
                <a:latin typeface="Arial" charset="0"/>
                <a:cs typeface="Arial" charset="0"/>
              </a:defRPr>
            </a:lvl9pPr>
          </a:lstStyle>
          <a:p>
            <a:pPr algn="ctr">
              <a:defRPr/>
            </a:pPr>
            <a:r>
              <a:rPr lang="es-CO" sz="3200" b="1" dirty="0">
                <a:solidFill>
                  <a:srgbClr val="00B0F0"/>
                </a:solidFill>
                <a:effectLst>
                  <a:outerShdw blurRad="38100" dist="38100" dir="2700000" algn="tl">
                    <a:srgbClr val="C0C0C0"/>
                  </a:outerShdw>
                </a:effectLst>
                <a:latin typeface="Calibri" pitchFamily="34" charset="0"/>
              </a:rPr>
              <a:t>L</a:t>
            </a:r>
            <a:r>
              <a:rPr lang="es-419" sz="3200" b="1" dirty="0">
                <a:solidFill>
                  <a:srgbClr val="00B0F0"/>
                </a:solidFill>
                <a:effectLst>
                  <a:outerShdw blurRad="38100" dist="38100" dir="2700000" algn="tl">
                    <a:srgbClr val="C0C0C0"/>
                  </a:outerShdw>
                </a:effectLst>
                <a:latin typeface="Calibri" pitchFamily="34" charset="0"/>
              </a:rPr>
              <a:t>OCAL</a:t>
            </a:r>
            <a:endParaRPr lang="en-US" sz="3200" b="1" dirty="0">
              <a:solidFill>
                <a:srgbClr val="00B0F0"/>
              </a:solidFill>
              <a:effectLst>
                <a:outerShdw blurRad="38100" dist="38100" dir="2700000" algn="tl">
                  <a:srgbClr val="C0C0C0"/>
                </a:outerShdw>
              </a:effectLst>
              <a:latin typeface="Calibri" pitchFamily="34" charset="0"/>
            </a:endParaRPr>
          </a:p>
        </p:txBody>
      </p:sp>
      <p:sp>
        <p:nvSpPr>
          <p:cNvPr id="7" name="CuadroTexto 6"/>
          <p:cNvSpPr txBox="1"/>
          <p:nvPr/>
        </p:nvSpPr>
        <p:spPr>
          <a:xfrm>
            <a:off x="6844685" y="2646335"/>
            <a:ext cx="4456590" cy="923330"/>
          </a:xfrm>
          <a:prstGeom prst="rect">
            <a:avLst/>
          </a:prstGeom>
          <a:noFill/>
        </p:spPr>
        <p:txBody>
          <a:bodyPr wrap="square" rtlCol="0">
            <a:spAutoFit/>
          </a:bodyPr>
          <a:lstStyle/>
          <a:p>
            <a:pPr algn="ctr"/>
            <a:r>
              <a:rPr lang="es-419" dirty="0"/>
              <a:t>Boletines Epidemiológicos locales</a:t>
            </a:r>
          </a:p>
          <a:p>
            <a:pPr algn="ctr"/>
            <a:endParaRPr lang="es-419" dirty="0"/>
          </a:p>
          <a:p>
            <a:pPr algn="ctr"/>
            <a:r>
              <a:rPr lang="es-419" dirty="0"/>
              <a:t>Informes anuales de vigilancia</a:t>
            </a:r>
          </a:p>
        </p:txBody>
      </p:sp>
    </p:spTree>
    <p:extLst>
      <p:ext uri="{BB962C8B-B14F-4D97-AF65-F5344CB8AC3E}">
        <p14:creationId xmlns:p14="http://schemas.microsoft.com/office/powerpoint/2010/main" val="2991686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p>
        </p:txBody>
      </p:sp>
      <p:sp>
        <p:nvSpPr>
          <p:cNvPr id="5" name="Rectángulo 4"/>
          <p:cNvSpPr/>
          <p:nvPr/>
        </p:nvSpPr>
        <p:spPr>
          <a:xfrm>
            <a:off x="7586423" y="594288"/>
            <a:ext cx="4605577" cy="2862322"/>
          </a:xfrm>
          <a:prstGeom prst="rect">
            <a:avLst/>
          </a:prstGeom>
        </p:spPr>
        <p:txBody>
          <a:bodyPr wrap="square">
            <a:spAutoFit/>
          </a:bodyPr>
          <a:lstStyle/>
          <a:p>
            <a:pPr algn="just">
              <a:defRPr/>
            </a:pPr>
            <a:r>
              <a:rPr lang="es-CO" sz="2400" b="1" dirty="0">
                <a:solidFill>
                  <a:srgbClr val="000000"/>
                </a:solidFill>
                <a:latin typeface="Calibri" charset="0"/>
                <a:ea typeface="Calibri" charset="0"/>
                <a:cs typeface="Calibri" charset="0"/>
              </a:rPr>
              <a:t>EFECTOS</a:t>
            </a:r>
            <a:r>
              <a:rPr lang="es-CO" sz="2400" dirty="0">
                <a:solidFill>
                  <a:srgbClr val="000000"/>
                </a:solidFill>
                <a:latin typeface="Calibri" charset="0"/>
                <a:ea typeface="Calibri" charset="0"/>
                <a:cs typeface="Calibri" charset="0"/>
              </a:rPr>
              <a:t> </a:t>
            </a:r>
            <a:r>
              <a:rPr lang="es-CO" sz="2400" b="1" dirty="0">
                <a:solidFill>
                  <a:srgbClr val="000000"/>
                </a:solidFill>
                <a:latin typeface="Calibri" charset="0"/>
                <a:ea typeface="Calibri" charset="0"/>
                <a:cs typeface="Calibri" charset="0"/>
              </a:rPr>
              <a:t>ATRIBUIDOS A LA CONTAMINACIÓN DEL AIRE EN BOGOTÁ</a:t>
            </a:r>
          </a:p>
          <a:p>
            <a:pPr algn="just">
              <a:defRPr/>
            </a:pPr>
            <a:endParaRPr lang="es-CO" dirty="0">
              <a:solidFill>
                <a:srgbClr val="000000"/>
              </a:solidFill>
              <a:latin typeface="Calibri" charset="0"/>
              <a:ea typeface="Calibri" charset="0"/>
              <a:cs typeface="Calibri" charset="0"/>
            </a:endParaRPr>
          </a:p>
          <a:p>
            <a:pPr algn="just">
              <a:defRPr/>
            </a:pPr>
            <a:r>
              <a:rPr lang="es-CO" dirty="0">
                <a:solidFill>
                  <a:srgbClr val="000000"/>
                </a:solidFill>
                <a:latin typeface="Calibri" charset="0"/>
                <a:ea typeface="Calibri" charset="0"/>
                <a:cs typeface="Calibri" charset="0"/>
              </a:rPr>
              <a:t>Un aumento de la contaminación del aire especialmente por material </a:t>
            </a:r>
            <a:r>
              <a:rPr lang="es-CO" dirty="0" err="1">
                <a:solidFill>
                  <a:srgbClr val="000000"/>
                </a:solidFill>
                <a:latin typeface="Calibri" charset="0"/>
                <a:ea typeface="Calibri" charset="0"/>
                <a:cs typeface="Calibri" charset="0"/>
              </a:rPr>
              <a:t>particulado</a:t>
            </a:r>
            <a:r>
              <a:rPr lang="es-CO" dirty="0">
                <a:solidFill>
                  <a:srgbClr val="000000"/>
                </a:solidFill>
                <a:latin typeface="Calibri" charset="0"/>
                <a:ea typeface="Calibri" charset="0"/>
                <a:cs typeface="Calibri" charset="0"/>
              </a:rPr>
              <a:t> PM 10 en la población expuesta puede incrementar la proporción de los siguientes síntomas</a:t>
            </a:r>
            <a:r>
              <a:rPr lang="es-419" dirty="0">
                <a:solidFill>
                  <a:srgbClr val="000000"/>
                </a:solidFill>
                <a:latin typeface="Calibri" charset="0"/>
                <a:ea typeface="Calibri" charset="0"/>
                <a:cs typeface="Calibri" charset="0"/>
              </a:rPr>
              <a:t> respiratorios en menores de 5 años</a:t>
            </a:r>
            <a:r>
              <a:rPr lang="es-CO" dirty="0">
                <a:solidFill>
                  <a:srgbClr val="000000"/>
                </a:solidFill>
                <a:latin typeface="Calibri" charset="0"/>
                <a:ea typeface="Calibri" charset="0"/>
                <a:cs typeface="Calibri" charset="0"/>
              </a:rPr>
              <a:t> :</a:t>
            </a:r>
          </a:p>
        </p:txBody>
      </p:sp>
      <p:sp>
        <p:nvSpPr>
          <p:cNvPr id="6" name="2 CuadroTexto"/>
          <p:cNvSpPr txBox="1"/>
          <p:nvPr/>
        </p:nvSpPr>
        <p:spPr>
          <a:xfrm>
            <a:off x="7839036" y="3530892"/>
            <a:ext cx="3968265" cy="1938992"/>
          </a:xfrm>
          <a:prstGeom prst="rect">
            <a:avLst/>
          </a:prstGeom>
          <a:noFill/>
        </p:spPr>
        <p:txBody>
          <a:bodyPr wrap="square">
            <a:spAutoFit/>
          </a:bodyPr>
          <a:lstStyle/>
          <a:p>
            <a:pPr marL="342900" indent="-342900">
              <a:buFont typeface="Arial" pitchFamily="34" charset="0"/>
              <a:buChar char="•"/>
              <a:defRPr/>
            </a:pPr>
            <a:r>
              <a:rPr lang="es-CO" sz="2000" dirty="0">
                <a:solidFill>
                  <a:srgbClr val="000000"/>
                </a:solidFill>
                <a:latin typeface="Calibri" charset="0"/>
                <a:ea typeface="Calibri" charset="0"/>
                <a:cs typeface="Calibri" charset="0"/>
              </a:rPr>
              <a:t>24</a:t>
            </a:r>
            <a:r>
              <a:rPr lang="es-CO" sz="2000" b="0" dirty="0">
                <a:solidFill>
                  <a:srgbClr val="000000"/>
                </a:solidFill>
                <a:latin typeface="Calibri" charset="0"/>
                <a:ea typeface="Calibri" charset="0"/>
                <a:cs typeface="Calibri" charset="0"/>
              </a:rPr>
              <a:t>% expectoración </a:t>
            </a:r>
          </a:p>
          <a:p>
            <a:pPr marL="342900" indent="-342900">
              <a:buFont typeface="Arial" pitchFamily="34" charset="0"/>
              <a:buChar char="•"/>
              <a:defRPr/>
            </a:pPr>
            <a:r>
              <a:rPr lang="es-CO" sz="2000" dirty="0">
                <a:solidFill>
                  <a:srgbClr val="000000"/>
                </a:solidFill>
                <a:latin typeface="Calibri" charset="0"/>
                <a:ea typeface="Calibri" charset="0"/>
                <a:cs typeface="Calibri" charset="0"/>
              </a:rPr>
              <a:t>10</a:t>
            </a:r>
            <a:r>
              <a:rPr lang="es-CO" sz="2000" b="0" dirty="0">
                <a:solidFill>
                  <a:srgbClr val="000000"/>
                </a:solidFill>
                <a:latin typeface="Calibri" charset="0"/>
                <a:ea typeface="Calibri" charset="0"/>
                <a:cs typeface="Calibri" charset="0"/>
              </a:rPr>
              <a:t>% tos</a:t>
            </a:r>
          </a:p>
          <a:p>
            <a:pPr marL="342900" indent="-342900">
              <a:buFont typeface="Arial" pitchFamily="34" charset="0"/>
              <a:buChar char="•"/>
              <a:defRPr/>
            </a:pPr>
            <a:r>
              <a:rPr lang="es-CO" sz="2000" dirty="0">
                <a:solidFill>
                  <a:srgbClr val="000000"/>
                </a:solidFill>
                <a:latin typeface="Calibri" charset="0"/>
                <a:ea typeface="Calibri" charset="0"/>
                <a:cs typeface="Calibri" charset="0"/>
              </a:rPr>
              <a:t>37</a:t>
            </a:r>
            <a:r>
              <a:rPr lang="es-CO" sz="2000" b="0" dirty="0">
                <a:solidFill>
                  <a:srgbClr val="000000"/>
                </a:solidFill>
                <a:latin typeface="Calibri" charset="0"/>
                <a:ea typeface="Calibri" charset="0"/>
                <a:cs typeface="Calibri" charset="0"/>
              </a:rPr>
              <a:t>% sibilancias en la noche</a:t>
            </a:r>
          </a:p>
          <a:p>
            <a:pPr marL="342900" indent="-342900">
              <a:buFont typeface="Arial" pitchFamily="34" charset="0"/>
              <a:buChar char="•"/>
              <a:defRPr/>
            </a:pPr>
            <a:r>
              <a:rPr lang="es-CO" sz="2000" b="0" dirty="0">
                <a:solidFill>
                  <a:srgbClr val="000000"/>
                </a:solidFill>
                <a:latin typeface="Calibri" charset="0"/>
                <a:ea typeface="Calibri" charset="0"/>
                <a:cs typeface="Calibri" charset="0"/>
              </a:rPr>
              <a:t>28% sibilancias en el día</a:t>
            </a:r>
          </a:p>
          <a:p>
            <a:pPr marL="342900" indent="-342900">
              <a:buFont typeface="Arial" pitchFamily="34" charset="0"/>
              <a:buChar char="•"/>
              <a:defRPr/>
            </a:pPr>
            <a:r>
              <a:rPr lang="es-CO" sz="2000" dirty="0">
                <a:solidFill>
                  <a:srgbClr val="000000"/>
                </a:solidFill>
                <a:latin typeface="Calibri" charset="0"/>
                <a:ea typeface="Calibri" charset="0"/>
                <a:cs typeface="Calibri" charset="0"/>
              </a:rPr>
              <a:t>14</a:t>
            </a:r>
            <a:r>
              <a:rPr lang="es-CO" sz="2000" b="0" dirty="0">
                <a:solidFill>
                  <a:srgbClr val="000000"/>
                </a:solidFill>
                <a:latin typeface="Calibri" charset="0"/>
                <a:ea typeface="Calibri" charset="0"/>
                <a:cs typeface="Calibri" charset="0"/>
              </a:rPr>
              <a:t>% ausentismo escolar</a:t>
            </a:r>
          </a:p>
          <a:p>
            <a:pPr marL="342900" indent="-342900">
              <a:defRPr/>
            </a:pPr>
            <a:endParaRPr lang="es-CO" sz="2000" dirty="0">
              <a:solidFill>
                <a:srgbClr val="000000"/>
              </a:solidFill>
              <a:latin typeface="Calibri" charset="0"/>
              <a:ea typeface="Calibri" charset="0"/>
              <a:cs typeface="Calibri" charset="0"/>
            </a:endParaRPr>
          </a:p>
        </p:txBody>
      </p:sp>
      <p:pic>
        <p:nvPicPr>
          <p:cNvPr id="7" name="Imagen 6"/>
          <p:cNvPicPr>
            <a:picLocks noChangeAspect="1"/>
          </p:cNvPicPr>
          <p:nvPr/>
        </p:nvPicPr>
        <p:blipFill rotWithShape="1">
          <a:blip r:embed="rId3"/>
          <a:srcRect l="21771" t="12592" r="38021" b="16852"/>
          <a:stretch/>
        </p:blipFill>
        <p:spPr>
          <a:xfrm>
            <a:off x="4249543" y="1880880"/>
            <a:ext cx="3071475" cy="3214903"/>
          </a:xfrm>
          <a:prstGeom prst="rect">
            <a:avLst/>
          </a:prstGeom>
        </p:spPr>
      </p:pic>
      <p:pic>
        <p:nvPicPr>
          <p:cNvPr id="9" name="Imagen 8"/>
          <p:cNvPicPr>
            <a:picLocks noChangeAspect="1"/>
          </p:cNvPicPr>
          <p:nvPr/>
        </p:nvPicPr>
        <p:blipFill rotWithShape="1">
          <a:blip r:embed="rId4"/>
          <a:srcRect l="28689" t="4790" r="39200" b="9515"/>
          <a:stretch/>
        </p:blipFill>
        <p:spPr>
          <a:xfrm>
            <a:off x="0" y="647096"/>
            <a:ext cx="4021584" cy="6036936"/>
          </a:xfrm>
          <a:prstGeom prst="rect">
            <a:avLst/>
          </a:prstGeom>
        </p:spPr>
      </p:pic>
    </p:spTree>
    <p:extLst>
      <p:ext uri="{BB962C8B-B14F-4D97-AF65-F5344CB8AC3E}">
        <p14:creationId xmlns:p14="http://schemas.microsoft.com/office/powerpoint/2010/main" val="3127705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blob:https://web.whatsapp.com/d486f8fc-bfcd-42bc-a0cd-ad4a01c36cb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3" name="CuadroTexto 2"/>
          <p:cNvSpPr txBox="1"/>
          <p:nvPr/>
        </p:nvSpPr>
        <p:spPr>
          <a:xfrm>
            <a:off x="0" y="0"/>
            <a:ext cx="12192000" cy="1077218"/>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r>
              <a:rPr lang="es-419" dirty="0"/>
              <a:t> Ambiental</a:t>
            </a:r>
            <a:endParaRPr lang="es-ES_tradnl" dirty="0"/>
          </a:p>
        </p:txBody>
      </p:sp>
      <p:sp>
        <p:nvSpPr>
          <p:cNvPr id="4" name="AutoShape 4" descr="blob:https://web.whatsapp.com/d486f8fc-bfcd-42bc-a0cd-ad4a01c36cb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6578" y="1112171"/>
            <a:ext cx="2323261" cy="3872104"/>
          </a:xfrm>
          <a:prstGeom prst="rect">
            <a:avLst/>
          </a:prstGeom>
        </p:spPr>
      </p:pic>
      <p:sp>
        <p:nvSpPr>
          <p:cNvPr id="6" name="1 Título"/>
          <p:cNvSpPr txBox="1">
            <a:spLocks/>
          </p:cNvSpPr>
          <p:nvPr/>
        </p:nvSpPr>
        <p:spPr bwMode="auto">
          <a:xfrm>
            <a:off x="155575" y="1085155"/>
            <a:ext cx="7514732" cy="936625"/>
          </a:xfrm>
          <a:prstGeom prst="rect">
            <a:avLst/>
          </a:prstGeom>
          <a:noFill/>
          <a:ln>
            <a:noFill/>
          </a:ln>
        </p:spPr>
        <p:txBody>
          <a:bodyPr lIns="92295" tIns="46148" rIns="92295" bIns="46148" anchor="ctr"/>
          <a:lstStyle>
            <a:lvl1pPr defTabSz="923925" eaLnBrk="0" hangingPunct="0">
              <a:defRPr>
                <a:solidFill>
                  <a:schemeClr val="tx1"/>
                </a:solidFill>
                <a:latin typeface="Arial" charset="0"/>
                <a:cs typeface="Arial" charset="0"/>
              </a:defRPr>
            </a:lvl1pPr>
            <a:lvl2pPr marL="749300" indent="-287338" defTabSz="923925" eaLnBrk="0" hangingPunct="0">
              <a:defRPr>
                <a:solidFill>
                  <a:schemeClr val="tx1"/>
                </a:solidFill>
                <a:latin typeface="Arial" charset="0"/>
                <a:cs typeface="Arial" charset="0"/>
              </a:defRPr>
            </a:lvl2pPr>
            <a:lvl3pPr marL="1152525" indent="-228600" defTabSz="923925" eaLnBrk="0" hangingPunct="0">
              <a:defRPr>
                <a:solidFill>
                  <a:schemeClr val="tx1"/>
                </a:solidFill>
                <a:latin typeface="Arial" charset="0"/>
                <a:cs typeface="Arial" charset="0"/>
              </a:defRPr>
            </a:lvl3pPr>
            <a:lvl4pPr marL="1616075" indent="-231775" defTabSz="923925" eaLnBrk="0" hangingPunct="0">
              <a:defRPr>
                <a:solidFill>
                  <a:schemeClr val="tx1"/>
                </a:solidFill>
                <a:latin typeface="Arial" charset="0"/>
                <a:cs typeface="Arial" charset="0"/>
              </a:defRPr>
            </a:lvl4pPr>
            <a:lvl5pPr marL="2078038" indent="-233363" defTabSz="923925" eaLnBrk="0" hangingPunct="0">
              <a:defRPr>
                <a:solidFill>
                  <a:schemeClr val="tx1"/>
                </a:solidFill>
                <a:latin typeface="Arial" charset="0"/>
                <a:cs typeface="Arial" charset="0"/>
              </a:defRPr>
            </a:lvl5pPr>
            <a:lvl6pPr marL="2535238" indent="-233363" defTabSz="923925" eaLnBrk="0" fontAlgn="base" hangingPunct="0">
              <a:spcBef>
                <a:spcPct val="0"/>
              </a:spcBef>
              <a:spcAft>
                <a:spcPct val="0"/>
              </a:spcAft>
              <a:defRPr>
                <a:solidFill>
                  <a:schemeClr val="tx1"/>
                </a:solidFill>
                <a:latin typeface="Arial" charset="0"/>
                <a:cs typeface="Arial" charset="0"/>
              </a:defRPr>
            </a:lvl6pPr>
            <a:lvl7pPr marL="2992438" indent="-233363" defTabSz="923925" eaLnBrk="0" fontAlgn="base" hangingPunct="0">
              <a:spcBef>
                <a:spcPct val="0"/>
              </a:spcBef>
              <a:spcAft>
                <a:spcPct val="0"/>
              </a:spcAft>
              <a:defRPr>
                <a:solidFill>
                  <a:schemeClr val="tx1"/>
                </a:solidFill>
                <a:latin typeface="Arial" charset="0"/>
                <a:cs typeface="Arial" charset="0"/>
              </a:defRPr>
            </a:lvl7pPr>
            <a:lvl8pPr marL="3449638" indent="-233363" defTabSz="923925" eaLnBrk="0" fontAlgn="base" hangingPunct="0">
              <a:spcBef>
                <a:spcPct val="0"/>
              </a:spcBef>
              <a:spcAft>
                <a:spcPct val="0"/>
              </a:spcAft>
              <a:defRPr>
                <a:solidFill>
                  <a:schemeClr val="tx1"/>
                </a:solidFill>
                <a:latin typeface="Arial" charset="0"/>
                <a:cs typeface="Arial" charset="0"/>
              </a:defRPr>
            </a:lvl8pPr>
            <a:lvl9pPr marL="3906838" indent="-233363" defTabSz="923925" eaLnBrk="0" fontAlgn="base" hangingPunct="0">
              <a:spcBef>
                <a:spcPct val="0"/>
              </a:spcBef>
              <a:spcAft>
                <a:spcPct val="0"/>
              </a:spcAft>
              <a:defRPr>
                <a:solidFill>
                  <a:schemeClr val="tx1"/>
                </a:solidFill>
                <a:latin typeface="Arial" charset="0"/>
                <a:cs typeface="Arial" charset="0"/>
              </a:defRPr>
            </a:lvl9pPr>
          </a:lstStyle>
          <a:p>
            <a:pPr algn="ctr">
              <a:defRPr/>
            </a:pPr>
            <a:r>
              <a:rPr lang="es-419" sz="3200" b="1" dirty="0">
                <a:solidFill>
                  <a:srgbClr val="00B0F0"/>
                </a:solidFill>
                <a:effectLst>
                  <a:outerShdw blurRad="38100" dist="38100" dir="2700000" algn="tl">
                    <a:srgbClr val="C0C0C0"/>
                  </a:outerShdw>
                </a:effectLst>
                <a:latin typeface="Calibri" pitchFamily="34" charset="0"/>
              </a:rPr>
              <a:t>MONITOREO POBLACIONAL DE PM Y PB</a:t>
            </a:r>
            <a:endParaRPr lang="en-US" sz="3200" b="1" dirty="0">
              <a:solidFill>
                <a:srgbClr val="00B0F0"/>
              </a:solidFill>
              <a:effectLst>
                <a:outerShdw blurRad="38100" dist="38100" dir="2700000" algn="tl">
                  <a:srgbClr val="C0C0C0"/>
                </a:outerShdw>
              </a:effectLst>
              <a:latin typeface="Calibri" pitchFamily="34" charset="0"/>
            </a:endParaRPr>
          </a:p>
        </p:txBody>
      </p:sp>
      <p:pic>
        <p:nvPicPr>
          <p:cNvPr id="9" name="Imagen 8"/>
          <p:cNvPicPr>
            <a:picLocks noChangeAspect="1"/>
          </p:cNvPicPr>
          <p:nvPr/>
        </p:nvPicPr>
        <p:blipFill>
          <a:blip r:embed="rId3"/>
          <a:stretch>
            <a:fillRect/>
          </a:stretch>
        </p:blipFill>
        <p:spPr>
          <a:xfrm>
            <a:off x="0" y="1882890"/>
            <a:ext cx="7088604" cy="4470591"/>
          </a:xfrm>
          <a:prstGeom prst="rect">
            <a:avLst/>
          </a:prstGeom>
        </p:spPr>
      </p:pic>
      <p:pic>
        <p:nvPicPr>
          <p:cNvPr id="10" name="Imagen 9" descr="C:\Users\ekmedina\Downloads\WhatsApp Image 2018-05-02 at 12.23.44 PM.jpeg"/>
          <p:cNvPicPr/>
          <p:nvPr/>
        </p:nvPicPr>
        <p:blipFill>
          <a:blip r:embed="rId4">
            <a:extLst>
              <a:ext uri="{28A0092B-C50C-407E-A947-70E740481C1C}">
                <a14:useLocalDpi xmlns:a14="http://schemas.microsoft.com/office/drawing/2010/main" val="0"/>
              </a:ext>
            </a:extLst>
          </a:blip>
          <a:srcRect/>
          <a:stretch>
            <a:fillRect/>
          </a:stretch>
        </p:blipFill>
        <p:spPr bwMode="auto">
          <a:xfrm>
            <a:off x="9719840" y="2528444"/>
            <a:ext cx="2472160" cy="4329556"/>
          </a:xfrm>
          <a:prstGeom prst="rect">
            <a:avLst/>
          </a:prstGeom>
          <a:noFill/>
          <a:ln>
            <a:noFill/>
          </a:ln>
        </p:spPr>
      </p:pic>
    </p:spTree>
    <p:extLst>
      <p:ext uri="{BB962C8B-B14F-4D97-AF65-F5344CB8AC3E}">
        <p14:creationId xmlns:p14="http://schemas.microsoft.com/office/powerpoint/2010/main" val="1313506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blob:https://web.whatsapp.com/d486f8fc-bfcd-42bc-a0cd-ad4a01c36cb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3" name="CuadroTexto 2"/>
          <p:cNvSpPr txBox="1"/>
          <p:nvPr/>
        </p:nvSpPr>
        <p:spPr>
          <a:xfrm>
            <a:off x="0" y="0"/>
            <a:ext cx="12192000" cy="1077218"/>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r>
              <a:rPr lang="es-419" dirty="0"/>
              <a:t> Sanitaria</a:t>
            </a:r>
            <a:endParaRPr lang="es-ES_tradnl" dirty="0"/>
          </a:p>
        </p:txBody>
      </p:sp>
      <p:sp>
        <p:nvSpPr>
          <p:cNvPr id="4" name="AutoShape 4" descr="blob:https://web.whatsapp.com/d486f8fc-bfcd-42bc-a0cd-ad4a01c36cb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7" name="Imagen 6"/>
          <p:cNvPicPr>
            <a:picLocks noChangeAspect="1"/>
          </p:cNvPicPr>
          <p:nvPr/>
        </p:nvPicPr>
        <p:blipFill>
          <a:blip r:embed="rId2"/>
          <a:stretch>
            <a:fillRect/>
          </a:stretch>
        </p:blipFill>
        <p:spPr>
          <a:xfrm>
            <a:off x="8568825" y="549275"/>
            <a:ext cx="3401233" cy="6308725"/>
          </a:xfrm>
          <a:prstGeom prst="rect">
            <a:avLst/>
          </a:prstGeom>
        </p:spPr>
      </p:pic>
      <p:pic>
        <p:nvPicPr>
          <p:cNvPr id="9" name="Imagen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461" y="1302196"/>
            <a:ext cx="8077916" cy="4690231"/>
          </a:xfrm>
          <a:prstGeom prst="rect">
            <a:avLst/>
          </a:prstGeom>
          <a:noFill/>
        </p:spPr>
      </p:pic>
      <p:sp>
        <p:nvSpPr>
          <p:cNvPr id="10" name="Elipse 9"/>
          <p:cNvSpPr/>
          <p:nvPr/>
        </p:nvSpPr>
        <p:spPr>
          <a:xfrm>
            <a:off x="8568825" y="3195961"/>
            <a:ext cx="2086252" cy="19974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37390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2"/>
          <a:stretch>
            <a:fillRect/>
          </a:stretch>
        </p:blipFill>
        <p:spPr>
          <a:xfrm>
            <a:off x="6160727" y="882229"/>
            <a:ext cx="5612130" cy="3860165"/>
          </a:xfrm>
          <a:prstGeom prst="rect">
            <a:avLst/>
          </a:prstGeom>
        </p:spPr>
      </p:pic>
      <p:pic>
        <p:nvPicPr>
          <p:cNvPr id="3" name="Imagen 2"/>
          <p:cNvPicPr/>
          <p:nvPr/>
        </p:nvPicPr>
        <p:blipFill>
          <a:blip r:embed="rId3"/>
          <a:stretch>
            <a:fillRect/>
          </a:stretch>
        </p:blipFill>
        <p:spPr>
          <a:xfrm>
            <a:off x="291555" y="882228"/>
            <a:ext cx="5612130" cy="3860165"/>
          </a:xfrm>
          <a:prstGeom prst="rect">
            <a:avLst/>
          </a:prstGeom>
        </p:spPr>
      </p:pic>
      <p:sp>
        <p:nvSpPr>
          <p:cNvPr id="4" name="Rectángulo 3"/>
          <p:cNvSpPr/>
          <p:nvPr/>
        </p:nvSpPr>
        <p:spPr>
          <a:xfrm>
            <a:off x="291555" y="4943887"/>
            <a:ext cx="11481302" cy="1631216"/>
          </a:xfrm>
          <a:prstGeom prst="rect">
            <a:avLst/>
          </a:prstGeom>
        </p:spPr>
        <p:txBody>
          <a:bodyPr wrap="square">
            <a:spAutoFit/>
          </a:bodyPr>
          <a:lstStyle/>
          <a:p>
            <a:pPr algn="just"/>
            <a:r>
              <a:rPr lang="es-CO" sz="2000" dirty="0">
                <a:latin typeface="Arial" charset="0"/>
                <a:ea typeface="Calibri" charset="0"/>
              </a:rPr>
              <a:t>Identifican las fuentes fijas generadoras de contaminantes</a:t>
            </a:r>
          </a:p>
          <a:p>
            <a:pPr algn="just"/>
            <a:r>
              <a:rPr lang="es-CO" sz="2000" dirty="0">
                <a:latin typeface="Arial" charset="0"/>
                <a:ea typeface="Calibri" charset="0"/>
              </a:rPr>
              <a:t>Su influencia zonal se establece mediante la elaboración de mapas polares de concentración </a:t>
            </a:r>
          </a:p>
          <a:p>
            <a:pPr algn="just"/>
            <a:r>
              <a:rPr lang="es-CO" sz="2000" dirty="0">
                <a:latin typeface="Arial" charset="0"/>
                <a:ea typeface="Calibri" charset="0"/>
              </a:rPr>
              <a:t>de PM10 y PM2.5 y se asocian a la velocidad y dirección del viento. </a:t>
            </a:r>
          </a:p>
          <a:p>
            <a:pPr algn="just"/>
            <a:r>
              <a:rPr lang="es-CO" sz="2000" dirty="0">
                <a:latin typeface="Arial" charset="0"/>
                <a:ea typeface="Calibri" charset="0"/>
              </a:rPr>
              <a:t>Estiman el alcance de cada punto de monitoreo, así como las fuentes que</a:t>
            </a:r>
          </a:p>
          <a:p>
            <a:pPr algn="just"/>
            <a:r>
              <a:rPr lang="es-CO" sz="2000" dirty="0">
                <a:latin typeface="Arial" charset="0"/>
                <a:ea typeface="Calibri" charset="0"/>
              </a:rPr>
              <a:t>probablemente influyen en el mismo</a:t>
            </a:r>
            <a:r>
              <a:rPr lang="es-ES_tradnl" sz="2000" dirty="0"/>
              <a:t>.</a:t>
            </a:r>
          </a:p>
        </p:txBody>
      </p:sp>
      <p:sp>
        <p:nvSpPr>
          <p:cNvPr id="5" name="CuadroTexto 4"/>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p>
        </p:txBody>
      </p:sp>
    </p:spTree>
    <p:extLst>
      <p:ext uri="{BB962C8B-B14F-4D97-AF65-F5344CB8AC3E}">
        <p14:creationId xmlns:p14="http://schemas.microsoft.com/office/powerpoint/2010/main" val="925570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369982" y="614350"/>
            <a:ext cx="6212418" cy="3970318"/>
          </a:xfrm>
          <a:prstGeom prst="rect">
            <a:avLst/>
          </a:prstGeom>
          <a:noFill/>
        </p:spPr>
        <p:txBody>
          <a:bodyPr wrap="square" rtlCol="0">
            <a:spAutoFit/>
          </a:bodyPr>
          <a:lstStyle/>
          <a:p>
            <a:pPr algn="just"/>
            <a:r>
              <a:rPr lang="es-CO" sz="2400" dirty="0">
                <a:latin typeface="Arial" charset="0"/>
                <a:ea typeface="Calibri" charset="0"/>
              </a:rPr>
              <a:t>Resultado de la encuesta año 2016:</a:t>
            </a:r>
          </a:p>
          <a:p>
            <a:pPr algn="just"/>
            <a:endParaRPr lang="es-CO" sz="2000" dirty="0">
              <a:latin typeface="Arial" charset="0"/>
              <a:ea typeface="Calibri" charset="0"/>
            </a:endParaRPr>
          </a:p>
          <a:p>
            <a:pPr algn="just"/>
            <a:r>
              <a:rPr lang="es-CO" sz="2000" dirty="0">
                <a:latin typeface="Arial" charset="0"/>
                <a:ea typeface="Calibri" charset="0"/>
              </a:rPr>
              <a:t>En el polígono priorizado 2 niños de cada 10 presentan sibilancias en el último año.</a:t>
            </a:r>
          </a:p>
          <a:p>
            <a:endParaRPr lang="es-CO" sz="2400" dirty="0">
              <a:latin typeface="Arial" charset="0"/>
              <a:ea typeface="Calibri" charset="0"/>
            </a:endParaRPr>
          </a:p>
          <a:p>
            <a:pPr algn="just"/>
            <a:r>
              <a:rPr lang="es-CO" sz="2400" dirty="0">
                <a:latin typeface="Arial" charset="0"/>
                <a:ea typeface="Calibri" charset="0"/>
              </a:rPr>
              <a:t>Al cruzar la información de la SDS con la reportada por la SDA, se puede establecer de manera clara que la zona suroccidental de la ciudad en un “</a:t>
            </a:r>
            <a:r>
              <a:rPr lang="es-CO" sz="2400" dirty="0">
                <a:solidFill>
                  <a:schemeClr val="accent2"/>
                </a:solidFill>
                <a:latin typeface="Arial" charset="0"/>
                <a:ea typeface="Calibri" charset="0"/>
              </a:rPr>
              <a:t>área crítica</a:t>
            </a:r>
            <a:r>
              <a:rPr lang="es-CO" sz="2400" dirty="0">
                <a:latin typeface="Arial" charset="0"/>
                <a:ea typeface="Calibri" charset="0"/>
              </a:rPr>
              <a:t>” en términos de concentración de contaminantes, específicamente material particulado. </a:t>
            </a:r>
            <a:endParaRPr lang="es-ES_tradnl" sz="2400" dirty="0"/>
          </a:p>
        </p:txBody>
      </p:sp>
      <p:sp>
        <p:nvSpPr>
          <p:cNvPr id="3" name="Rectángulo 2"/>
          <p:cNvSpPr/>
          <p:nvPr/>
        </p:nvSpPr>
        <p:spPr>
          <a:xfrm>
            <a:off x="296341" y="5229796"/>
            <a:ext cx="8878034"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CO" dirty="0">
                <a:solidFill>
                  <a:srgbClr val="212121"/>
                </a:solidFill>
                <a:latin typeface="Arial" charset="0"/>
                <a:ea typeface="Arial" charset="0"/>
                <a:cs typeface="Arial" charset="0"/>
              </a:rPr>
              <a:t>Avenida 1ra. Mayo sentido oriente, continua por la avenida carrera 68 hacia el sur, tomando la autopista sur hacia el occidente, luego la avenida Boyacá hacia el sur, continuando en la avenida Gaitán Cortés hacia el Occidente y cerrando el polígono con la avenida Villavicencio hacia el norte hasta la avenida Primera de Mayo.</a:t>
            </a:r>
            <a:endParaRPr lang="es-CO" sz="1600"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227" t="2381" r="40542" b="28174"/>
          <a:stretch/>
        </p:blipFill>
        <p:spPr bwMode="auto">
          <a:xfrm>
            <a:off x="159657" y="738328"/>
            <a:ext cx="4929928" cy="44843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uadroTexto 4"/>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p>
        </p:txBody>
      </p:sp>
    </p:spTree>
    <p:extLst>
      <p:ext uri="{BB962C8B-B14F-4D97-AF65-F5344CB8AC3E}">
        <p14:creationId xmlns:p14="http://schemas.microsoft.com/office/powerpoint/2010/main" val="283727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2"/>
          <p:cNvSpPr txBox="1">
            <a:spLocks noChangeArrowheads="1"/>
          </p:cNvSpPr>
          <p:nvPr/>
        </p:nvSpPr>
        <p:spPr bwMode="auto">
          <a:xfrm>
            <a:off x="154281" y="788524"/>
            <a:ext cx="5926137" cy="597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algn="just">
              <a:lnSpc>
                <a:spcPct val="100000"/>
              </a:lnSpc>
              <a:spcBef>
                <a:spcPct val="0"/>
              </a:spcBef>
              <a:buFontTx/>
              <a:buNone/>
            </a:pPr>
            <a:r>
              <a:rPr lang="es-CO" altLang="es-CO" sz="2400" b="1" dirty="0">
                <a:latin typeface="Arial" panose="020B0604020202020204" pitchFamily="34" charset="0"/>
                <a:ea typeface="Verdana" charset="0"/>
                <a:cs typeface="Arial" panose="020B0604020202020204" pitchFamily="34" charset="0"/>
              </a:rPr>
              <a:t>Vigilancia fuentes fijas generadoras de emisiones: </a:t>
            </a:r>
          </a:p>
          <a:p>
            <a:pPr algn="just">
              <a:lnSpc>
                <a:spcPct val="100000"/>
              </a:lnSpc>
              <a:spcBef>
                <a:spcPct val="0"/>
              </a:spcBef>
              <a:buFontTx/>
              <a:buNone/>
            </a:pPr>
            <a:endParaRPr lang="es-CO" altLang="es-CO" sz="2400" dirty="0">
              <a:latin typeface="Arial" panose="020B0604020202020204" pitchFamily="34" charset="0"/>
              <a:ea typeface="Verdana" charset="0"/>
              <a:cs typeface="Arial" panose="020B0604020202020204" pitchFamily="34" charset="0"/>
            </a:endParaRPr>
          </a:p>
          <a:p>
            <a:pPr algn="just">
              <a:lnSpc>
                <a:spcPct val="100000"/>
              </a:lnSpc>
              <a:spcBef>
                <a:spcPct val="0"/>
              </a:spcBef>
              <a:buFontTx/>
              <a:buNone/>
            </a:pPr>
            <a:r>
              <a:rPr lang="es-CO" altLang="es-CO" sz="2000" b="1" dirty="0">
                <a:solidFill>
                  <a:schemeClr val="accent2"/>
                </a:solidFill>
                <a:latin typeface="Arial" panose="020B0604020202020204" pitchFamily="34" charset="0"/>
                <a:ea typeface="Verdana" charset="0"/>
                <a:cs typeface="Arial" panose="020B0604020202020204" pitchFamily="34" charset="0"/>
              </a:rPr>
              <a:t>R// </a:t>
            </a:r>
            <a:r>
              <a:rPr lang="es-CO" altLang="es-CO" sz="2000" dirty="0">
                <a:latin typeface="Arial" panose="020B0604020202020204" pitchFamily="34" charset="0"/>
                <a:ea typeface="Verdana" charset="0"/>
                <a:cs typeface="Arial" panose="020B0604020202020204" pitchFamily="34" charset="0"/>
              </a:rPr>
              <a:t>Las zonas resaltadas dentro del polígono son empresas a las que se les realizó visita técnica de inspección (Junio, Julio y mediados de Agosto). </a:t>
            </a:r>
          </a:p>
          <a:p>
            <a:pPr algn="just">
              <a:lnSpc>
                <a:spcPct val="100000"/>
              </a:lnSpc>
              <a:spcBef>
                <a:spcPct val="0"/>
              </a:spcBef>
              <a:buNone/>
            </a:pPr>
            <a:endParaRPr lang="es-CO" altLang="es-CO" sz="2000" dirty="0">
              <a:latin typeface="Arial" panose="020B0604020202020204" pitchFamily="34" charset="0"/>
              <a:cs typeface="Arial" panose="020B0604020202020204" pitchFamily="34" charset="0"/>
            </a:endParaRPr>
          </a:p>
          <a:p>
            <a:pPr>
              <a:lnSpc>
                <a:spcPct val="100000"/>
              </a:lnSpc>
              <a:spcBef>
                <a:spcPct val="0"/>
              </a:spcBef>
              <a:buNone/>
            </a:pPr>
            <a:r>
              <a:rPr lang="es-CO" altLang="es-CO" sz="2000" dirty="0">
                <a:latin typeface="Arial" panose="020B0604020202020204" pitchFamily="34" charset="0"/>
                <a:cs typeface="Arial" panose="020B0604020202020204" pitchFamily="34" charset="0"/>
              </a:rPr>
              <a:t>IMPOSICIÓN MEDIDA PREVENTIVA SUSPENSIÓN DE ACTIVIDADES:  3 Empresas.</a:t>
            </a:r>
          </a:p>
          <a:p>
            <a:pPr algn="just">
              <a:lnSpc>
                <a:spcPct val="100000"/>
              </a:lnSpc>
              <a:spcBef>
                <a:spcPct val="0"/>
              </a:spcBef>
              <a:buFontTx/>
              <a:buNone/>
            </a:pPr>
            <a:endParaRPr lang="es-CO" altLang="es-CO" sz="2000" dirty="0">
              <a:latin typeface="Arial" panose="020B0604020202020204" pitchFamily="34" charset="0"/>
              <a:ea typeface="Verdana" charset="0"/>
              <a:cs typeface="Arial" panose="020B0604020202020204" pitchFamily="34" charset="0"/>
            </a:endParaRPr>
          </a:p>
          <a:p>
            <a:pPr algn="just">
              <a:lnSpc>
                <a:spcPct val="100000"/>
              </a:lnSpc>
              <a:spcBef>
                <a:spcPct val="0"/>
              </a:spcBef>
              <a:buFontTx/>
              <a:buNone/>
            </a:pPr>
            <a:r>
              <a:rPr lang="es-CO" altLang="es-CO" sz="2000" dirty="0">
                <a:latin typeface="Arial" panose="020B0604020202020204" pitchFamily="34" charset="0"/>
                <a:ea typeface="Verdana" charset="0"/>
                <a:cs typeface="Arial" panose="020B0604020202020204" pitchFamily="34" charset="0"/>
              </a:rPr>
              <a:t>El área negra está pendiente de intervención, para lo cual están programados recorridos mensuales hasta intervenir el 100% de la zona. </a:t>
            </a:r>
          </a:p>
          <a:p>
            <a:pPr algn="just">
              <a:lnSpc>
                <a:spcPct val="100000"/>
              </a:lnSpc>
              <a:spcBef>
                <a:spcPct val="0"/>
              </a:spcBef>
              <a:buFontTx/>
              <a:buNone/>
            </a:pPr>
            <a:endParaRPr lang="es-CO" altLang="es-CO" sz="2000" dirty="0">
              <a:latin typeface="Arial" panose="020B0604020202020204" pitchFamily="34" charset="0"/>
              <a:ea typeface="Verdana" charset="0"/>
              <a:cs typeface="Arial" panose="020B0604020202020204" pitchFamily="34" charset="0"/>
            </a:endParaRPr>
          </a:p>
          <a:p>
            <a:pPr algn="just">
              <a:lnSpc>
                <a:spcPct val="100000"/>
              </a:lnSpc>
              <a:spcBef>
                <a:spcPct val="0"/>
              </a:spcBef>
              <a:buFontTx/>
              <a:buNone/>
            </a:pPr>
            <a:r>
              <a:rPr lang="es-CO" altLang="es-CO" sz="1800" dirty="0">
                <a:latin typeface="Arial" panose="020B0604020202020204" pitchFamily="34" charset="0"/>
                <a:ea typeface="Verdana" charset="0"/>
                <a:cs typeface="Arial" panose="020B0604020202020204" pitchFamily="34" charset="0"/>
              </a:rPr>
              <a:t>Nota: las empresas intervenidas en violeta son aquellas que también están en la zona de influencia de la estación de la RMCAB de Carvajal, la cual presentó picos de contaminación durante el mes de Julio de 2017.</a:t>
            </a:r>
          </a:p>
        </p:txBody>
      </p:sp>
      <p:pic>
        <p:nvPicPr>
          <p:cNvPr id="3"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07630" y="905714"/>
            <a:ext cx="5528902" cy="47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p>
        </p:txBody>
      </p:sp>
    </p:spTree>
    <p:extLst>
      <p:ext uri="{BB962C8B-B14F-4D97-AF65-F5344CB8AC3E}">
        <p14:creationId xmlns:p14="http://schemas.microsoft.com/office/powerpoint/2010/main" val="382510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p:cNvSpPr txBox="1">
            <a:spLocks/>
          </p:cNvSpPr>
          <p:nvPr/>
        </p:nvSpPr>
        <p:spPr>
          <a:xfrm>
            <a:off x="154280" y="3544245"/>
            <a:ext cx="4846087" cy="3313755"/>
          </a:xfrm>
          <a:prstGeom prst="rect">
            <a:avLst/>
          </a:prstGeom>
        </p:spPr>
        <p:txBody>
          <a:bodyPr/>
          <a:lst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pitchFamily="34" charset="0"/>
              <a:buNone/>
            </a:pPr>
            <a:r>
              <a:rPr lang="es-ES" sz="2100" b="1" dirty="0">
                <a:latin typeface="Arial" panose="020B0604020202020204" pitchFamily="34" charset="0"/>
                <a:cs typeface="Arial" panose="020B0604020202020204" pitchFamily="34" charset="0"/>
              </a:rPr>
              <a:t>Vigilancia Fuentes Móviles</a:t>
            </a:r>
            <a:r>
              <a:rPr lang="es-ES" sz="2100" dirty="0">
                <a:latin typeface="Arial" panose="020B0604020202020204" pitchFamily="34" charset="0"/>
                <a:cs typeface="Arial" panose="020B0604020202020204" pitchFamily="34" charset="0"/>
              </a:rPr>
              <a:t>:</a:t>
            </a:r>
          </a:p>
          <a:p>
            <a:pPr marL="0" indent="0" algn="just">
              <a:buFont typeface="Arial" pitchFamily="34" charset="0"/>
              <a:buNone/>
            </a:pPr>
            <a:r>
              <a:rPr lang="es-ES" sz="2000" dirty="0">
                <a:latin typeface="Arial" panose="020B0604020202020204" pitchFamily="34" charset="0"/>
                <a:cs typeface="Arial" panose="020B0604020202020204" pitchFamily="34" charset="0"/>
              </a:rPr>
              <a:t>Se unifican esfuerzos técnicos para trabajar de la mano con la Corporación Autónoma Regional de Cundinamarca -CAR realizando operativos conjuntos de verificación del estado de las emisiones de los vehículos que se movilizan en las principales entradas a la ciudad.</a:t>
            </a:r>
          </a:p>
        </p:txBody>
      </p:sp>
      <p:pic>
        <p:nvPicPr>
          <p:cNvPr id="3" name="Imagen 2"/>
          <p:cNvPicPr>
            <a:picLocks noChangeAspect="1"/>
          </p:cNvPicPr>
          <p:nvPr/>
        </p:nvPicPr>
        <p:blipFill>
          <a:blip r:embed="rId2"/>
          <a:stretch>
            <a:fillRect/>
          </a:stretch>
        </p:blipFill>
        <p:spPr>
          <a:xfrm>
            <a:off x="5135674" y="747912"/>
            <a:ext cx="6884140" cy="3628421"/>
          </a:xfrm>
          <a:prstGeom prst="rect">
            <a:avLst/>
          </a:prstGeom>
        </p:spPr>
      </p:pic>
      <p:pic>
        <p:nvPicPr>
          <p:cNvPr id="4" name="Marcador de contenido 5"/>
          <p:cNvPicPr>
            <a:picLocks noChangeAspect="1"/>
          </p:cNvPicPr>
          <p:nvPr/>
        </p:nvPicPr>
        <p:blipFill>
          <a:blip r:embed="rId3"/>
          <a:stretch>
            <a:fillRect/>
          </a:stretch>
        </p:blipFill>
        <p:spPr>
          <a:xfrm>
            <a:off x="5300431" y="4810897"/>
            <a:ext cx="6240780" cy="1041094"/>
          </a:xfrm>
          <a:prstGeom prst="rect">
            <a:avLst/>
          </a:prstGeom>
        </p:spPr>
      </p:pic>
      <p:sp>
        <p:nvSpPr>
          <p:cNvPr id="5" name="1 Título"/>
          <p:cNvSpPr txBox="1">
            <a:spLocks/>
          </p:cNvSpPr>
          <p:nvPr/>
        </p:nvSpPr>
        <p:spPr>
          <a:xfrm>
            <a:off x="5135673" y="4389212"/>
            <a:ext cx="6512629" cy="421685"/>
          </a:xfrm>
          <a:prstGeom prst="rect">
            <a:avLst/>
          </a:prstGeom>
        </p:spPr>
        <p:txBody>
          <a:bodyPr/>
          <a:lstStyle>
            <a:lvl1pPr algn="ctr" defTabSz="457200" rtl="0" fontAlgn="base">
              <a:spcBef>
                <a:spcPct val="0"/>
              </a:spcBef>
              <a:spcAft>
                <a:spcPct val="0"/>
              </a:spcAft>
              <a:defRPr sz="4400" kern="1200">
                <a:solidFill>
                  <a:schemeClr val="tx1"/>
                </a:solidFill>
                <a:latin typeface="+mj-lt"/>
                <a:ea typeface="MS PGothic"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MS PGothic" pitchFamily="34" charset="-128"/>
              </a:defRPr>
            </a:lvl2pPr>
            <a:lvl3pPr algn="ctr" defTabSz="457200" rtl="0" fontAlgn="base">
              <a:spcBef>
                <a:spcPct val="0"/>
              </a:spcBef>
              <a:spcAft>
                <a:spcPct val="0"/>
              </a:spcAft>
              <a:defRPr sz="4400">
                <a:solidFill>
                  <a:schemeClr val="tx1"/>
                </a:solidFill>
                <a:latin typeface="Calibri" pitchFamily="34" charset="0"/>
                <a:ea typeface="MS PGothic" pitchFamily="34" charset="-128"/>
              </a:defRPr>
            </a:lvl3pPr>
            <a:lvl4pPr algn="ctr" defTabSz="457200" rtl="0" fontAlgn="base">
              <a:spcBef>
                <a:spcPct val="0"/>
              </a:spcBef>
              <a:spcAft>
                <a:spcPct val="0"/>
              </a:spcAft>
              <a:defRPr sz="4400">
                <a:solidFill>
                  <a:schemeClr val="tx1"/>
                </a:solidFill>
                <a:latin typeface="Calibri" pitchFamily="34" charset="0"/>
                <a:ea typeface="MS PGothic" pitchFamily="34" charset="-128"/>
              </a:defRPr>
            </a:lvl4pPr>
            <a:lvl5pPr algn="ctr" defTabSz="457200" rtl="0" fontAlgn="base">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a:lstStyle>
          <a:p>
            <a:r>
              <a:rPr lang="es-ES" sz="1400" b="1" dirty="0">
                <a:solidFill>
                  <a:schemeClr val="tx2"/>
                </a:solidFill>
                <a:ea typeface="ＭＳ Ｐゴシック" pitchFamily="34" charset="-128"/>
              </a:rPr>
              <a:t>Resultados</a:t>
            </a:r>
            <a:r>
              <a:rPr lang="es-ES" sz="2400" b="1" dirty="0">
                <a:solidFill>
                  <a:schemeClr val="tx2"/>
                </a:solidFill>
                <a:ea typeface="ＭＳ Ｐゴシック" pitchFamily="34" charset="-128"/>
              </a:rPr>
              <a:t> </a:t>
            </a:r>
            <a:r>
              <a:rPr lang="es-ES" sz="1400" b="1" dirty="0">
                <a:solidFill>
                  <a:schemeClr val="tx2"/>
                </a:solidFill>
                <a:ea typeface="ＭＳ Ｐゴシック" pitchFamily="34" charset="-128"/>
              </a:rPr>
              <a:t>Operativos de control ambiental Terminal Salitre Buses Intermunicipales </a:t>
            </a:r>
            <a:br>
              <a:rPr lang="es-ES" sz="2400" b="1" dirty="0">
                <a:solidFill>
                  <a:schemeClr val="tx2"/>
                </a:solidFill>
                <a:ea typeface="ＭＳ Ｐゴシック" pitchFamily="34" charset="-128"/>
              </a:rPr>
            </a:br>
            <a:endParaRPr lang="es-ES" sz="2400" b="1" dirty="0">
              <a:solidFill>
                <a:schemeClr val="tx2"/>
              </a:solidFill>
            </a:endParaRPr>
          </a:p>
        </p:txBody>
      </p:sp>
      <p:pic>
        <p:nvPicPr>
          <p:cNvPr id="6" name="Marcador de contenido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284" y="747912"/>
            <a:ext cx="4283077" cy="2593335"/>
          </a:xfrm>
          <a:prstGeom prst="rect">
            <a:avLst/>
          </a:prstGeom>
        </p:spPr>
      </p:pic>
      <p:sp>
        <p:nvSpPr>
          <p:cNvPr id="7" name="Arco 6"/>
          <p:cNvSpPr/>
          <p:nvPr/>
        </p:nvSpPr>
        <p:spPr>
          <a:xfrm>
            <a:off x="8699157" y="4031899"/>
            <a:ext cx="510746" cy="344434"/>
          </a:xfrm>
          <a:prstGeom prst="arc">
            <a:avLst>
              <a:gd name="adj1" fmla="val 321414"/>
              <a:gd name="adj2" fmla="val 0"/>
            </a:avLst>
          </a:prstGeom>
          <a:ln>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O">
              <a:solidFill>
                <a:schemeClr val="accent2"/>
              </a:solidFill>
            </a:endParaRPr>
          </a:p>
        </p:txBody>
      </p:sp>
      <p:sp>
        <p:nvSpPr>
          <p:cNvPr id="8" name="Arco 7"/>
          <p:cNvSpPr/>
          <p:nvPr/>
        </p:nvSpPr>
        <p:spPr>
          <a:xfrm>
            <a:off x="7681784" y="5568255"/>
            <a:ext cx="510746" cy="283736"/>
          </a:xfrm>
          <a:prstGeom prst="arc">
            <a:avLst>
              <a:gd name="adj1" fmla="val 321414"/>
              <a:gd name="adj2" fmla="val 0"/>
            </a:avLst>
          </a:prstGeom>
          <a:ln>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O">
              <a:solidFill>
                <a:schemeClr val="accent2"/>
              </a:solidFill>
            </a:endParaRPr>
          </a:p>
        </p:txBody>
      </p:sp>
      <p:cxnSp>
        <p:nvCxnSpPr>
          <p:cNvPr id="9" name="Conector recto de flecha 8"/>
          <p:cNvCxnSpPr/>
          <p:nvPr/>
        </p:nvCxnSpPr>
        <p:spPr>
          <a:xfrm flipH="1">
            <a:off x="7965989" y="5851991"/>
            <a:ext cx="16476" cy="3099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CuadroTexto 9"/>
          <p:cNvSpPr txBox="1"/>
          <p:nvPr/>
        </p:nvSpPr>
        <p:spPr>
          <a:xfrm>
            <a:off x="6583263" y="6055722"/>
            <a:ext cx="3004349" cy="461665"/>
          </a:xfrm>
          <a:prstGeom prst="rect">
            <a:avLst/>
          </a:prstGeom>
          <a:noFill/>
        </p:spPr>
        <p:txBody>
          <a:bodyPr wrap="none" rtlCol="0">
            <a:spAutoFit/>
          </a:bodyPr>
          <a:lstStyle/>
          <a:p>
            <a:r>
              <a:rPr lang="es-CO" sz="2400" dirty="0">
                <a:solidFill>
                  <a:schemeClr val="accent2"/>
                </a:solidFill>
              </a:rPr>
              <a:t>33.3% No cumplen!!!! </a:t>
            </a:r>
          </a:p>
        </p:txBody>
      </p:sp>
      <p:sp>
        <p:nvSpPr>
          <p:cNvPr id="11" name="CuadroTexto 10"/>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p>
        </p:txBody>
      </p:sp>
    </p:spTree>
    <p:extLst>
      <p:ext uri="{BB962C8B-B14F-4D97-AF65-F5344CB8AC3E}">
        <p14:creationId xmlns:p14="http://schemas.microsoft.com/office/powerpoint/2010/main" val="237611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 y="0"/>
            <a:ext cx="12192001" cy="6858000"/>
          </a:xfrm>
          <a:prstGeom prst="rect">
            <a:avLst/>
          </a:prstGeom>
          <a:ln>
            <a:noFill/>
          </a:ln>
        </p:spPr>
      </p:pic>
      <p:sp>
        <p:nvSpPr>
          <p:cNvPr id="2" name="1 Rectángulo"/>
          <p:cNvSpPr/>
          <p:nvPr/>
        </p:nvSpPr>
        <p:spPr>
          <a:xfrm>
            <a:off x="4644" y="0"/>
            <a:ext cx="12187356" cy="3539430"/>
          </a:xfrm>
          <a:prstGeom prst="rect">
            <a:avLst/>
          </a:prstGeom>
          <a:noFill/>
        </p:spPr>
        <p:txBody>
          <a:bodyPr wrap="square">
            <a:spAutoFit/>
          </a:bodyPr>
          <a:lstStyle/>
          <a:p>
            <a:pPr marL="514350" indent="-514350" algn="r">
              <a:buAutoNum type="arabicPeriod"/>
            </a:pPr>
            <a:r>
              <a:rPr lang="es-CO" sz="3200" b="1" dirty="0">
                <a:solidFill>
                  <a:schemeClr val="bg1"/>
                </a:solidFill>
              </a:rPr>
              <a:t>CONTEXTO INTERNACIONAL</a:t>
            </a:r>
            <a:endParaRPr lang="es-ES_tradnl" sz="3200" dirty="0">
              <a:solidFill>
                <a:schemeClr val="bg1"/>
              </a:solidFill>
            </a:endParaRPr>
          </a:p>
          <a:p>
            <a:pPr marL="514350" indent="-514350" algn="r">
              <a:buAutoNum type="arabicPeriod"/>
            </a:pPr>
            <a:endParaRPr lang="es-ES_tradnl" sz="3200" b="1" dirty="0">
              <a:solidFill>
                <a:schemeClr val="bg1"/>
              </a:solidFill>
            </a:endParaRPr>
          </a:p>
          <a:p>
            <a:pPr marL="514350" indent="-514350" algn="r">
              <a:buAutoNum type="arabicPeriod"/>
            </a:pPr>
            <a:r>
              <a:rPr lang="es-ES_tradnl" sz="3200" b="1" dirty="0">
                <a:solidFill>
                  <a:schemeClr val="bg1"/>
                </a:solidFill>
              </a:rPr>
              <a:t>CONTEXTO LOCAL</a:t>
            </a:r>
          </a:p>
          <a:p>
            <a:pPr marL="514350" indent="-514350" algn="r">
              <a:buAutoNum type="arabicPeriod"/>
            </a:pPr>
            <a:endParaRPr lang="es-ES_tradnl" sz="3200" b="1" dirty="0">
              <a:solidFill>
                <a:schemeClr val="bg1"/>
              </a:solidFill>
            </a:endParaRPr>
          </a:p>
          <a:p>
            <a:pPr marL="514350" indent="-514350" algn="r">
              <a:buAutoNum type="arabicPeriod"/>
            </a:pPr>
            <a:r>
              <a:rPr lang="es-ES_tradnl" sz="3200" b="1" dirty="0">
                <a:solidFill>
                  <a:schemeClr val="bg1"/>
                </a:solidFill>
              </a:rPr>
              <a:t>ACCIONES IMPLEMENTADAS EN EL DISTRITO CAPITAL</a:t>
            </a:r>
          </a:p>
          <a:p>
            <a:pPr marL="514350" indent="-514350" algn="r">
              <a:buAutoNum type="arabicPeriod"/>
            </a:pPr>
            <a:endParaRPr lang="es-ES_tradnl" sz="3200" b="1" dirty="0">
              <a:solidFill>
                <a:schemeClr val="bg1"/>
              </a:solidFill>
            </a:endParaRPr>
          </a:p>
          <a:p>
            <a:pPr marL="514350" indent="-514350" algn="r">
              <a:buAutoNum type="arabicPeriod"/>
            </a:pPr>
            <a:endParaRPr lang="es-CO" sz="3200" b="1" dirty="0">
              <a:solidFill>
                <a:schemeClr val="bg1"/>
              </a:solidFill>
            </a:endParaRPr>
          </a:p>
        </p:txBody>
      </p:sp>
    </p:spTree>
    <p:extLst>
      <p:ext uri="{BB962C8B-B14F-4D97-AF65-F5344CB8AC3E}">
        <p14:creationId xmlns:p14="http://schemas.microsoft.com/office/powerpoint/2010/main" val="385019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p>
        </p:txBody>
      </p:sp>
      <p:pic>
        <p:nvPicPr>
          <p:cNvPr id="3" name="Imagen 2"/>
          <p:cNvPicPr>
            <a:picLocks noChangeAspect="1"/>
          </p:cNvPicPr>
          <p:nvPr/>
        </p:nvPicPr>
        <p:blipFill>
          <a:blip r:embed="rId2"/>
          <a:stretch>
            <a:fillRect/>
          </a:stretch>
        </p:blipFill>
        <p:spPr>
          <a:xfrm>
            <a:off x="5296440" y="1352614"/>
            <a:ext cx="980649" cy="1422538"/>
          </a:xfrm>
          <a:prstGeom prst="rect">
            <a:avLst/>
          </a:prstGeom>
        </p:spPr>
      </p:pic>
      <p:graphicFrame>
        <p:nvGraphicFramePr>
          <p:cNvPr id="4" name="Tabla 3"/>
          <p:cNvGraphicFramePr>
            <a:graphicFrameLocks noGrp="1"/>
          </p:cNvGraphicFramePr>
          <p:nvPr>
            <p:extLst>
              <p:ext uri="{D42A27DB-BD31-4B8C-83A1-F6EECF244321}">
                <p14:modId xmlns:p14="http://schemas.microsoft.com/office/powerpoint/2010/main" val="1619609396"/>
              </p:ext>
            </p:extLst>
          </p:nvPr>
        </p:nvGraphicFramePr>
        <p:xfrm>
          <a:off x="6565557" y="1221466"/>
          <a:ext cx="5159706" cy="4627398"/>
        </p:xfrm>
        <a:graphic>
          <a:graphicData uri="http://schemas.openxmlformats.org/drawingml/2006/table">
            <a:tbl>
              <a:tblPr>
                <a:tableStyleId>{9DCAF9ED-07DC-4A11-8D7F-57B35C25682E}</a:tableStyleId>
              </a:tblPr>
              <a:tblGrid>
                <a:gridCol w="942067">
                  <a:extLst>
                    <a:ext uri="{9D8B030D-6E8A-4147-A177-3AD203B41FA5}">
                      <a16:colId xmlns:a16="http://schemas.microsoft.com/office/drawing/2014/main" val="20000"/>
                    </a:ext>
                  </a:extLst>
                </a:gridCol>
                <a:gridCol w="1537624">
                  <a:extLst>
                    <a:ext uri="{9D8B030D-6E8A-4147-A177-3AD203B41FA5}">
                      <a16:colId xmlns:a16="http://schemas.microsoft.com/office/drawing/2014/main" val="20001"/>
                    </a:ext>
                  </a:extLst>
                </a:gridCol>
                <a:gridCol w="942067">
                  <a:extLst>
                    <a:ext uri="{9D8B030D-6E8A-4147-A177-3AD203B41FA5}">
                      <a16:colId xmlns:a16="http://schemas.microsoft.com/office/drawing/2014/main" val="20002"/>
                    </a:ext>
                  </a:extLst>
                </a:gridCol>
                <a:gridCol w="868974">
                  <a:extLst>
                    <a:ext uri="{9D8B030D-6E8A-4147-A177-3AD203B41FA5}">
                      <a16:colId xmlns:a16="http://schemas.microsoft.com/office/drawing/2014/main" val="20003"/>
                    </a:ext>
                  </a:extLst>
                </a:gridCol>
                <a:gridCol w="868974">
                  <a:extLst>
                    <a:ext uri="{9D8B030D-6E8A-4147-A177-3AD203B41FA5}">
                      <a16:colId xmlns:a16="http://schemas.microsoft.com/office/drawing/2014/main" val="20004"/>
                    </a:ext>
                  </a:extLst>
                </a:gridCol>
              </a:tblGrid>
              <a:tr h="186293">
                <a:tc gridSpan="5">
                  <a:txBody>
                    <a:bodyPr/>
                    <a:lstStyle/>
                    <a:p>
                      <a:pPr algn="ctr" fontAlgn="b"/>
                      <a:r>
                        <a:rPr lang="es-CO" sz="1050" b="1" u="none" strike="noStrike" dirty="0">
                          <a:effectLst/>
                        </a:rPr>
                        <a:t>CONTRATADO Y/O EN EJECUCIÓN </a:t>
                      </a:r>
                      <a:endParaRPr lang="es-CO" sz="1050" b="1" i="0" u="none" strike="noStrike" dirty="0">
                        <a:solidFill>
                          <a:srgbClr val="000000"/>
                        </a:solidFill>
                        <a:effectLst/>
                        <a:latin typeface="Calibri" panose="020F0502020204030204" pitchFamily="34" charset="0"/>
                      </a:endParaRPr>
                    </a:p>
                  </a:txBody>
                  <a:tcPr marL="8244" marR="8244" marT="8244" marB="0" anchor="b"/>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290227">
                <a:tc>
                  <a:txBody>
                    <a:bodyPr/>
                    <a:lstStyle/>
                    <a:p>
                      <a:pPr algn="ctr" fontAlgn="ctr"/>
                      <a:r>
                        <a:rPr lang="es-CO" sz="900" b="1" u="none" strike="noStrike" dirty="0">
                          <a:effectLst/>
                        </a:rPr>
                        <a:t>Numeración </a:t>
                      </a:r>
                      <a:endParaRPr lang="es-CO" sz="900" b="1" i="0" u="none" strike="noStrike" dirty="0">
                        <a:solidFill>
                          <a:srgbClr val="000000"/>
                        </a:solidFill>
                        <a:effectLst/>
                        <a:latin typeface="Calibri" panose="020F0502020204030204" pitchFamily="34" charset="0"/>
                      </a:endParaRPr>
                    </a:p>
                  </a:txBody>
                  <a:tcPr marL="8244" marR="8244" marT="8244" marB="0" anchor="ctr"/>
                </a:tc>
                <a:tc>
                  <a:txBody>
                    <a:bodyPr/>
                    <a:lstStyle/>
                    <a:p>
                      <a:pPr algn="ctr" fontAlgn="ctr"/>
                      <a:r>
                        <a:rPr lang="es-CO" sz="900" b="1" u="none" strike="noStrike" dirty="0">
                          <a:effectLst/>
                        </a:rPr>
                        <a:t>Contrato </a:t>
                      </a:r>
                      <a:endParaRPr lang="es-CO" sz="900" b="1" i="0" u="none" strike="noStrike" dirty="0">
                        <a:solidFill>
                          <a:srgbClr val="000000"/>
                        </a:solidFill>
                        <a:effectLst/>
                        <a:latin typeface="Calibri" panose="020F0502020204030204" pitchFamily="34" charset="0"/>
                      </a:endParaRPr>
                    </a:p>
                  </a:txBody>
                  <a:tcPr marL="8244" marR="8244" marT="8244" marB="0" anchor="ctr"/>
                </a:tc>
                <a:tc>
                  <a:txBody>
                    <a:bodyPr/>
                    <a:lstStyle/>
                    <a:p>
                      <a:pPr algn="ctr" fontAlgn="ctr"/>
                      <a:r>
                        <a:rPr lang="es-CO" sz="900" b="1" u="none" strike="noStrike" dirty="0">
                          <a:effectLst/>
                        </a:rPr>
                        <a:t>Tipo de Elemento </a:t>
                      </a:r>
                      <a:endParaRPr lang="es-CO" sz="900" b="1" i="0" u="none" strike="noStrike" dirty="0">
                        <a:solidFill>
                          <a:srgbClr val="000000"/>
                        </a:solidFill>
                        <a:effectLst/>
                        <a:latin typeface="Calibri" panose="020F0502020204030204" pitchFamily="34" charset="0"/>
                      </a:endParaRPr>
                    </a:p>
                  </a:txBody>
                  <a:tcPr marL="8244" marR="8244" marT="8244" marB="0" anchor="ctr"/>
                </a:tc>
                <a:tc>
                  <a:txBody>
                    <a:bodyPr/>
                    <a:lstStyle/>
                    <a:p>
                      <a:pPr algn="ctr" fontAlgn="ctr"/>
                      <a:r>
                        <a:rPr lang="es-CO" sz="900" b="1" u="none" strike="noStrike" dirty="0">
                          <a:effectLst/>
                        </a:rPr>
                        <a:t>Tipo de Intervención </a:t>
                      </a:r>
                      <a:endParaRPr lang="es-CO" sz="900" b="1" i="0" u="none" strike="noStrike" dirty="0">
                        <a:solidFill>
                          <a:srgbClr val="000000"/>
                        </a:solidFill>
                        <a:effectLst/>
                        <a:latin typeface="Calibri" panose="020F0502020204030204" pitchFamily="34" charset="0"/>
                      </a:endParaRPr>
                    </a:p>
                  </a:txBody>
                  <a:tcPr marL="8244" marR="8244" marT="8244" marB="0" anchor="ctr"/>
                </a:tc>
                <a:tc>
                  <a:txBody>
                    <a:bodyPr/>
                    <a:lstStyle/>
                    <a:p>
                      <a:pPr algn="ctr" fontAlgn="ctr"/>
                      <a:r>
                        <a:rPr lang="es-CO" sz="900" b="1" u="none" strike="noStrike" dirty="0">
                          <a:effectLst/>
                        </a:rPr>
                        <a:t>Programa </a:t>
                      </a:r>
                      <a:endParaRPr lang="es-CO" sz="900" b="1" i="0" u="none" strike="noStrike" dirty="0">
                        <a:solidFill>
                          <a:srgbClr val="000000"/>
                        </a:solidFill>
                        <a:effectLst/>
                        <a:latin typeface="Calibri" panose="020F0502020204030204" pitchFamily="34" charset="0"/>
                      </a:endParaRPr>
                    </a:p>
                  </a:txBody>
                  <a:tcPr marL="8244" marR="8244" marT="8244" marB="0" anchor="ctr"/>
                </a:tc>
                <a:extLst>
                  <a:ext uri="{0D108BD9-81ED-4DB2-BD59-A6C34878D82A}">
                    <a16:rowId xmlns:a16="http://schemas.microsoft.com/office/drawing/2014/main" val="10001"/>
                  </a:ext>
                </a:extLst>
              </a:tr>
              <a:tr h="186293">
                <a:tc rowSpan="2">
                  <a:txBody>
                    <a:bodyPr/>
                    <a:lstStyle/>
                    <a:p>
                      <a:pPr algn="ctr" fontAlgn="ctr"/>
                      <a:r>
                        <a:rPr lang="es-CO" sz="900" b="1" u="none" strike="noStrike">
                          <a:effectLst/>
                        </a:rPr>
                        <a:t>1</a:t>
                      </a:r>
                      <a:endParaRPr lang="es-CO" sz="900" b="1" i="0" u="none" strike="noStrike">
                        <a:solidFill>
                          <a:srgbClr val="000000"/>
                        </a:solidFill>
                        <a:effectLst/>
                        <a:latin typeface="Calibri" panose="020F0502020204030204" pitchFamily="34" charset="0"/>
                      </a:endParaRPr>
                    </a:p>
                  </a:txBody>
                  <a:tcPr marL="8244" marR="8244" marT="8244" marB="0" anchor="ctr"/>
                </a:tc>
                <a:tc rowSpan="2">
                  <a:txBody>
                    <a:bodyPr/>
                    <a:lstStyle/>
                    <a:p>
                      <a:pPr algn="l" fontAlgn="ctr"/>
                      <a:r>
                        <a:rPr lang="es-CO" sz="900" u="none" strike="noStrike" dirty="0">
                          <a:effectLst/>
                        </a:rPr>
                        <a:t>IDU-1119-2016</a:t>
                      </a:r>
                      <a:endParaRPr lang="es-CO" sz="900" b="0" i="0" u="none" strike="noStrike" dirty="0">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Calzada</a:t>
                      </a:r>
                      <a:endParaRPr lang="es-CO" sz="900" b="0" i="0" u="none" strike="noStrike">
                        <a:solidFill>
                          <a:srgbClr val="000000"/>
                        </a:solidFill>
                        <a:effectLst/>
                        <a:latin typeface="Calibri" panose="020F0502020204030204" pitchFamily="34" charset="0"/>
                      </a:endParaRPr>
                    </a:p>
                  </a:txBody>
                  <a:tcPr marL="8244" marR="8244" marT="8244" marB="0" anchor="ctr"/>
                </a:tc>
                <a:tc rowSpan="2">
                  <a:txBody>
                    <a:bodyPr/>
                    <a:lstStyle/>
                    <a:p>
                      <a:pPr algn="l" fontAlgn="ctr"/>
                      <a:r>
                        <a:rPr lang="es-CO" sz="900" u="none" strike="noStrike" dirty="0">
                          <a:effectLst/>
                        </a:rPr>
                        <a:t>Conservación</a:t>
                      </a:r>
                      <a:endParaRPr lang="es-CO" sz="900" b="0" i="0" u="none" strike="noStrike" dirty="0">
                        <a:solidFill>
                          <a:srgbClr val="000000"/>
                        </a:solidFill>
                        <a:effectLst/>
                        <a:latin typeface="Calibri" panose="020F0502020204030204" pitchFamily="34" charset="0"/>
                      </a:endParaRPr>
                    </a:p>
                  </a:txBody>
                  <a:tcPr marL="8244" marR="8244" marT="8244" marB="0" anchor="ctr"/>
                </a:tc>
                <a:tc>
                  <a:txBody>
                    <a:bodyPr/>
                    <a:lstStyle/>
                    <a:p>
                      <a:pPr algn="ctr" fontAlgn="ctr"/>
                      <a:r>
                        <a:rPr lang="es-CO" sz="900" u="none" strike="noStrike">
                          <a:effectLst/>
                        </a:rPr>
                        <a:t>TRONCALES 2016</a:t>
                      </a:r>
                      <a:endParaRPr lang="es-CO" sz="900" b="0" i="0" u="none" strike="noStrike">
                        <a:solidFill>
                          <a:srgbClr val="000000"/>
                        </a:solidFill>
                        <a:effectLst/>
                        <a:latin typeface="Calibri" panose="020F0502020204030204" pitchFamily="34" charset="0"/>
                      </a:endParaRPr>
                    </a:p>
                  </a:txBody>
                  <a:tcPr marL="8244" marR="8244" marT="8244" marB="0" anchor="ctr"/>
                </a:tc>
                <a:extLst>
                  <a:ext uri="{0D108BD9-81ED-4DB2-BD59-A6C34878D82A}">
                    <a16:rowId xmlns:a16="http://schemas.microsoft.com/office/drawing/2014/main" val="10002"/>
                  </a:ext>
                </a:extLst>
              </a:tr>
              <a:tr h="186293">
                <a:tc vMerge="1">
                  <a:txBody>
                    <a:bodyPr/>
                    <a:lstStyle/>
                    <a:p>
                      <a:endParaRPr lang="es-CO"/>
                    </a:p>
                  </a:txBody>
                  <a:tcPr/>
                </a:tc>
                <a:tc vMerge="1">
                  <a:txBody>
                    <a:bodyPr/>
                    <a:lstStyle/>
                    <a:p>
                      <a:endParaRPr lang="es-CO"/>
                    </a:p>
                  </a:txBody>
                  <a:tcPr/>
                </a:tc>
                <a:tc>
                  <a:txBody>
                    <a:bodyPr/>
                    <a:lstStyle/>
                    <a:p>
                      <a:pPr algn="l" fontAlgn="ctr"/>
                      <a:r>
                        <a:rPr lang="es-CO" sz="900" u="none" strike="noStrike">
                          <a:effectLst/>
                        </a:rPr>
                        <a:t>Puente Vehicular</a:t>
                      </a:r>
                      <a:endParaRPr lang="es-CO" sz="900" b="0" i="0" u="none" strike="noStrike">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tc>
                  <a:txBody>
                    <a:bodyPr/>
                    <a:lstStyle/>
                    <a:p>
                      <a:pPr algn="ctr" fontAlgn="ctr"/>
                      <a:r>
                        <a:rPr lang="es-CO" sz="900" u="none" strike="noStrike">
                          <a:effectLst/>
                        </a:rPr>
                        <a:t>TRONCALES 2017</a:t>
                      </a:r>
                      <a:endParaRPr lang="es-CO" sz="900" b="0" i="0" u="none" strike="noStrike">
                        <a:solidFill>
                          <a:srgbClr val="000000"/>
                        </a:solidFill>
                        <a:effectLst/>
                        <a:latin typeface="Calibri" panose="020F0502020204030204" pitchFamily="34" charset="0"/>
                      </a:endParaRPr>
                    </a:p>
                  </a:txBody>
                  <a:tcPr marL="8244" marR="8244" marT="8244" marB="0" anchor="ctr"/>
                </a:tc>
                <a:extLst>
                  <a:ext uri="{0D108BD9-81ED-4DB2-BD59-A6C34878D82A}">
                    <a16:rowId xmlns:a16="http://schemas.microsoft.com/office/drawing/2014/main" val="10003"/>
                  </a:ext>
                </a:extLst>
              </a:tr>
              <a:tr h="571987">
                <a:tc>
                  <a:txBody>
                    <a:bodyPr/>
                    <a:lstStyle/>
                    <a:p>
                      <a:pPr algn="ctr" fontAlgn="ctr"/>
                      <a:r>
                        <a:rPr lang="es-CO" sz="900" b="1" u="none" strike="noStrike" dirty="0">
                          <a:effectLst/>
                        </a:rPr>
                        <a:t>2</a:t>
                      </a:r>
                      <a:endParaRPr lang="es-CO" sz="900" b="1" i="0" u="none" strike="noStrike" dirty="0">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dirty="0">
                          <a:effectLst/>
                        </a:rPr>
                        <a:t>IDU-1246-2014</a:t>
                      </a:r>
                      <a:endParaRPr lang="es-CO" sz="900" b="0" i="0" u="none" strike="noStrike" dirty="0">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dirty="0">
                          <a:effectLst/>
                        </a:rPr>
                        <a:t>Andén</a:t>
                      </a:r>
                      <a:endParaRPr lang="es-CO" sz="900" b="0" i="0" u="none" strike="noStrike" dirty="0">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dirty="0">
                          <a:effectLst/>
                        </a:rPr>
                        <a:t>Conservación</a:t>
                      </a:r>
                      <a:endParaRPr lang="es-CO" sz="900" b="0" i="0" u="none" strike="noStrike" dirty="0">
                        <a:solidFill>
                          <a:srgbClr val="000000"/>
                        </a:solidFill>
                        <a:effectLst/>
                        <a:latin typeface="Calibri" panose="020F0502020204030204" pitchFamily="34" charset="0"/>
                      </a:endParaRPr>
                    </a:p>
                  </a:txBody>
                  <a:tcPr marL="8244" marR="8244" marT="8244" marB="0" anchor="ctr"/>
                </a:tc>
                <a:tc>
                  <a:txBody>
                    <a:bodyPr/>
                    <a:lstStyle/>
                    <a:p>
                      <a:pPr algn="ctr" fontAlgn="ctr"/>
                      <a:r>
                        <a:rPr lang="es-CO" sz="900" u="none" strike="noStrike" dirty="0">
                          <a:effectLst/>
                        </a:rPr>
                        <a:t>CONSERVACIÓN DE ESPACIO PÚBLICO Y CICLORUTA</a:t>
                      </a:r>
                      <a:endParaRPr lang="es-CO" sz="900" b="0" i="0" u="none" strike="noStrike" dirty="0">
                        <a:solidFill>
                          <a:srgbClr val="000000"/>
                        </a:solidFill>
                        <a:effectLst/>
                        <a:latin typeface="Calibri" panose="020F0502020204030204" pitchFamily="34" charset="0"/>
                      </a:endParaRPr>
                    </a:p>
                  </a:txBody>
                  <a:tcPr marL="8244" marR="8244" marT="8244" marB="0" anchor="ctr"/>
                </a:tc>
                <a:extLst>
                  <a:ext uri="{0D108BD9-81ED-4DB2-BD59-A6C34878D82A}">
                    <a16:rowId xmlns:a16="http://schemas.microsoft.com/office/drawing/2014/main" val="10004"/>
                  </a:ext>
                </a:extLst>
              </a:tr>
              <a:tr h="290227">
                <a:tc>
                  <a:txBody>
                    <a:bodyPr/>
                    <a:lstStyle/>
                    <a:p>
                      <a:pPr algn="ctr" fontAlgn="ctr"/>
                      <a:r>
                        <a:rPr lang="es-CO" sz="900" b="1" u="none" strike="noStrike">
                          <a:effectLst/>
                        </a:rPr>
                        <a:t>3</a:t>
                      </a:r>
                      <a:endParaRPr lang="es-CO" sz="900" b="1"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IDU-1806-2015</a:t>
                      </a:r>
                      <a:endParaRPr lang="es-CO" sz="900" b="0"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Calzada</a:t>
                      </a:r>
                      <a:endParaRPr lang="es-CO" sz="900" b="0"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dirty="0">
                          <a:effectLst/>
                        </a:rPr>
                        <a:t>Conservación</a:t>
                      </a:r>
                      <a:endParaRPr lang="es-CO" sz="900" b="0" i="0" u="none" strike="noStrike" dirty="0">
                        <a:solidFill>
                          <a:srgbClr val="000000"/>
                        </a:solidFill>
                        <a:effectLst/>
                        <a:latin typeface="Calibri" panose="020F0502020204030204" pitchFamily="34" charset="0"/>
                      </a:endParaRPr>
                    </a:p>
                  </a:txBody>
                  <a:tcPr marL="8244" marR="8244" marT="8244" marB="0" anchor="ctr"/>
                </a:tc>
                <a:tc>
                  <a:txBody>
                    <a:bodyPr/>
                    <a:lstStyle/>
                    <a:p>
                      <a:pPr algn="ctr" fontAlgn="ctr"/>
                      <a:r>
                        <a:rPr lang="es-CO" sz="900" u="none" strike="noStrike">
                          <a:effectLst/>
                        </a:rPr>
                        <a:t>BRIGADA DE REACCIÓN VIAL</a:t>
                      </a:r>
                      <a:endParaRPr lang="es-CO" sz="900" b="0" i="0" u="none" strike="noStrike">
                        <a:solidFill>
                          <a:srgbClr val="000000"/>
                        </a:solidFill>
                        <a:effectLst/>
                        <a:latin typeface="Calibri" panose="020F0502020204030204" pitchFamily="34" charset="0"/>
                      </a:endParaRPr>
                    </a:p>
                  </a:txBody>
                  <a:tcPr marL="8244" marR="8244" marT="8244" marB="0" anchor="ctr"/>
                </a:tc>
                <a:extLst>
                  <a:ext uri="{0D108BD9-81ED-4DB2-BD59-A6C34878D82A}">
                    <a16:rowId xmlns:a16="http://schemas.microsoft.com/office/drawing/2014/main" val="10005"/>
                  </a:ext>
                </a:extLst>
              </a:tr>
              <a:tr h="186293">
                <a:tc rowSpan="2">
                  <a:txBody>
                    <a:bodyPr/>
                    <a:lstStyle/>
                    <a:p>
                      <a:pPr algn="ctr" fontAlgn="ctr"/>
                      <a:r>
                        <a:rPr lang="es-CO" sz="900" b="1" u="none" strike="noStrike">
                          <a:effectLst/>
                        </a:rPr>
                        <a:t>4</a:t>
                      </a:r>
                      <a:endParaRPr lang="es-CO" sz="900" b="1" i="0" u="none" strike="noStrike">
                        <a:solidFill>
                          <a:srgbClr val="000000"/>
                        </a:solidFill>
                        <a:effectLst/>
                        <a:latin typeface="Calibri" panose="020F0502020204030204" pitchFamily="34" charset="0"/>
                      </a:endParaRPr>
                    </a:p>
                  </a:txBody>
                  <a:tcPr marL="8244" marR="8244" marT="8244" marB="0" anchor="ctr"/>
                </a:tc>
                <a:tc rowSpan="2">
                  <a:txBody>
                    <a:bodyPr/>
                    <a:lstStyle/>
                    <a:p>
                      <a:pPr algn="l" fontAlgn="ctr"/>
                      <a:r>
                        <a:rPr lang="es-CO" sz="900" u="none" strike="noStrike">
                          <a:effectLst/>
                        </a:rPr>
                        <a:t>IDU-2052-2013</a:t>
                      </a:r>
                      <a:endParaRPr lang="es-CO" sz="900" b="0"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Andén</a:t>
                      </a:r>
                      <a:endParaRPr lang="es-CO" sz="900" b="0" i="0" u="none" strike="noStrike">
                        <a:solidFill>
                          <a:srgbClr val="000000"/>
                        </a:solidFill>
                        <a:effectLst/>
                        <a:latin typeface="Calibri" panose="020F0502020204030204" pitchFamily="34" charset="0"/>
                      </a:endParaRPr>
                    </a:p>
                  </a:txBody>
                  <a:tcPr marL="8244" marR="8244" marT="8244" marB="0" anchor="ctr"/>
                </a:tc>
                <a:tc rowSpan="2">
                  <a:txBody>
                    <a:bodyPr/>
                    <a:lstStyle/>
                    <a:p>
                      <a:pPr algn="l" fontAlgn="ctr"/>
                      <a:r>
                        <a:rPr lang="es-CO" sz="900" u="none" strike="noStrike" dirty="0">
                          <a:effectLst/>
                        </a:rPr>
                        <a:t>Conservación</a:t>
                      </a:r>
                      <a:endParaRPr lang="es-CO" sz="900" b="0" i="0" u="none" strike="noStrike" dirty="0">
                        <a:solidFill>
                          <a:srgbClr val="000000"/>
                        </a:solidFill>
                        <a:effectLst/>
                        <a:latin typeface="Calibri" panose="020F0502020204030204" pitchFamily="34" charset="0"/>
                      </a:endParaRPr>
                    </a:p>
                  </a:txBody>
                  <a:tcPr marL="8244" marR="8244" marT="8244" marB="0" anchor="ctr"/>
                </a:tc>
                <a:tc rowSpan="6">
                  <a:txBody>
                    <a:bodyPr/>
                    <a:lstStyle/>
                    <a:p>
                      <a:pPr algn="ctr" fontAlgn="ctr"/>
                      <a:r>
                        <a:rPr lang="es-CO" sz="900" u="none" strike="noStrike">
                          <a:effectLst/>
                        </a:rPr>
                        <a:t>CONSERVACIÓN DE ESPACIO PÚBLICO Y CICLORUTA</a:t>
                      </a:r>
                      <a:endParaRPr lang="es-CO" sz="900" b="0" i="0" u="none" strike="noStrike">
                        <a:solidFill>
                          <a:srgbClr val="000000"/>
                        </a:solidFill>
                        <a:effectLst/>
                        <a:latin typeface="Calibri" panose="020F0502020204030204" pitchFamily="34" charset="0"/>
                      </a:endParaRPr>
                    </a:p>
                  </a:txBody>
                  <a:tcPr marL="8244" marR="8244" marT="8244" marB="0" anchor="ctr"/>
                </a:tc>
                <a:extLst>
                  <a:ext uri="{0D108BD9-81ED-4DB2-BD59-A6C34878D82A}">
                    <a16:rowId xmlns:a16="http://schemas.microsoft.com/office/drawing/2014/main" val="10006"/>
                  </a:ext>
                </a:extLst>
              </a:tr>
              <a:tr h="186293">
                <a:tc vMerge="1">
                  <a:txBody>
                    <a:bodyPr/>
                    <a:lstStyle/>
                    <a:p>
                      <a:endParaRPr lang="es-CO"/>
                    </a:p>
                  </a:txBody>
                  <a:tcPr/>
                </a:tc>
                <a:tc vMerge="1">
                  <a:txBody>
                    <a:bodyPr/>
                    <a:lstStyle/>
                    <a:p>
                      <a:endParaRPr lang="es-CO"/>
                    </a:p>
                  </a:txBody>
                  <a:tcPr/>
                </a:tc>
                <a:tc>
                  <a:txBody>
                    <a:bodyPr/>
                    <a:lstStyle/>
                    <a:p>
                      <a:pPr algn="l" fontAlgn="ctr"/>
                      <a:r>
                        <a:rPr lang="es-CO" sz="900" u="none" strike="noStrike">
                          <a:effectLst/>
                        </a:rPr>
                        <a:t>Ciclorruta</a:t>
                      </a:r>
                      <a:endParaRPr lang="es-CO" sz="900" b="0" i="0" u="none" strike="noStrike">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10007"/>
                  </a:ext>
                </a:extLst>
              </a:tr>
              <a:tr h="186293">
                <a:tc rowSpan="3">
                  <a:txBody>
                    <a:bodyPr/>
                    <a:lstStyle/>
                    <a:p>
                      <a:pPr algn="ctr" fontAlgn="ctr"/>
                      <a:r>
                        <a:rPr lang="es-CO" sz="900" b="1" u="none" strike="noStrike" dirty="0">
                          <a:effectLst/>
                        </a:rPr>
                        <a:t>5</a:t>
                      </a:r>
                      <a:endParaRPr lang="es-CO" sz="900" b="1" i="0" u="none" strike="noStrike" dirty="0">
                        <a:solidFill>
                          <a:srgbClr val="000000"/>
                        </a:solidFill>
                        <a:effectLst/>
                        <a:latin typeface="Calibri" panose="020F0502020204030204" pitchFamily="34" charset="0"/>
                      </a:endParaRPr>
                    </a:p>
                  </a:txBody>
                  <a:tcPr marL="8244" marR="8244" marT="8244" marB="0" anchor="ctr"/>
                </a:tc>
                <a:tc rowSpan="3">
                  <a:txBody>
                    <a:bodyPr/>
                    <a:lstStyle/>
                    <a:p>
                      <a:pPr algn="l" fontAlgn="ctr"/>
                      <a:r>
                        <a:rPr lang="es-CO" sz="900" u="none" strike="noStrike">
                          <a:effectLst/>
                        </a:rPr>
                        <a:t>IDU-795-2014</a:t>
                      </a:r>
                      <a:endParaRPr lang="es-CO" sz="900" b="0"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Andén</a:t>
                      </a:r>
                      <a:endParaRPr lang="es-CO" sz="900" b="0" i="0" u="none" strike="noStrike">
                        <a:solidFill>
                          <a:srgbClr val="000000"/>
                        </a:solidFill>
                        <a:effectLst/>
                        <a:latin typeface="Calibri" panose="020F0502020204030204" pitchFamily="34" charset="0"/>
                      </a:endParaRPr>
                    </a:p>
                  </a:txBody>
                  <a:tcPr marL="8244" marR="8244" marT="8244" marB="0" anchor="ctr"/>
                </a:tc>
                <a:tc rowSpan="3">
                  <a:txBody>
                    <a:bodyPr/>
                    <a:lstStyle/>
                    <a:p>
                      <a:pPr algn="l" fontAlgn="ctr"/>
                      <a:r>
                        <a:rPr lang="es-CO" sz="900" u="none" strike="noStrike" dirty="0">
                          <a:effectLst/>
                        </a:rPr>
                        <a:t>Conservación</a:t>
                      </a:r>
                      <a:endParaRPr lang="es-CO" sz="900" b="0" i="0" u="none" strike="noStrike" dirty="0">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extLst>
                  <a:ext uri="{0D108BD9-81ED-4DB2-BD59-A6C34878D82A}">
                    <a16:rowId xmlns:a16="http://schemas.microsoft.com/office/drawing/2014/main" val="10008"/>
                  </a:ext>
                </a:extLst>
              </a:tr>
              <a:tr h="186293">
                <a:tc vMerge="1">
                  <a:txBody>
                    <a:bodyPr/>
                    <a:lstStyle/>
                    <a:p>
                      <a:endParaRPr lang="es-CO"/>
                    </a:p>
                  </a:txBody>
                  <a:tcPr/>
                </a:tc>
                <a:tc vMerge="1">
                  <a:txBody>
                    <a:bodyPr/>
                    <a:lstStyle/>
                    <a:p>
                      <a:endParaRPr lang="es-CO"/>
                    </a:p>
                  </a:txBody>
                  <a:tcPr/>
                </a:tc>
                <a:tc>
                  <a:txBody>
                    <a:bodyPr/>
                    <a:lstStyle/>
                    <a:p>
                      <a:pPr algn="l" fontAlgn="ctr"/>
                      <a:r>
                        <a:rPr lang="es-CO" sz="900" u="none" strike="noStrike">
                          <a:effectLst/>
                        </a:rPr>
                        <a:t>Ciclorruta</a:t>
                      </a:r>
                      <a:endParaRPr lang="es-CO" sz="900" b="0" i="0" u="none" strike="noStrike">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10009"/>
                  </a:ext>
                </a:extLst>
              </a:tr>
              <a:tr h="186293">
                <a:tc vMerge="1">
                  <a:txBody>
                    <a:bodyPr/>
                    <a:lstStyle/>
                    <a:p>
                      <a:endParaRPr lang="es-CO"/>
                    </a:p>
                  </a:txBody>
                  <a:tcPr/>
                </a:tc>
                <a:tc vMerge="1">
                  <a:txBody>
                    <a:bodyPr/>
                    <a:lstStyle/>
                    <a:p>
                      <a:endParaRPr lang="es-CO"/>
                    </a:p>
                  </a:txBody>
                  <a:tcPr/>
                </a:tc>
                <a:tc>
                  <a:txBody>
                    <a:bodyPr/>
                    <a:lstStyle/>
                    <a:p>
                      <a:pPr algn="l" fontAlgn="ctr"/>
                      <a:r>
                        <a:rPr lang="es-CO" sz="900" u="none" strike="noStrike">
                          <a:effectLst/>
                        </a:rPr>
                        <a:t>Separador</a:t>
                      </a:r>
                      <a:endParaRPr lang="es-CO" sz="900" b="0" i="0" u="none" strike="noStrike">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10010"/>
                  </a:ext>
                </a:extLst>
              </a:tr>
              <a:tr h="186293">
                <a:tc>
                  <a:txBody>
                    <a:bodyPr/>
                    <a:lstStyle/>
                    <a:p>
                      <a:pPr algn="ctr" fontAlgn="ctr"/>
                      <a:r>
                        <a:rPr lang="es-CO" sz="900" b="1" u="none" strike="noStrike">
                          <a:effectLst/>
                        </a:rPr>
                        <a:t>6</a:t>
                      </a:r>
                      <a:endParaRPr lang="es-CO" sz="900" b="1"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IDU-966-2014</a:t>
                      </a:r>
                      <a:endParaRPr lang="es-CO" sz="900" b="0"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Puente Peatonal</a:t>
                      </a:r>
                      <a:endParaRPr lang="es-CO" sz="900" b="0"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Construcción</a:t>
                      </a:r>
                      <a:endParaRPr lang="es-CO" sz="900" b="0" i="0" u="none" strike="noStrike">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extLst>
                  <a:ext uri="{0D108BD9-81ED-4DB2-BD59-A6C34878D82A}">
                    <a16:rowId xmlns:a16="http://schemas.microsoft.com/office/drawing/2014/main" val="10011"/>
                  </a:ext>
                </a:extLst>
              </a:tr>
              <a:tr h="290227">
                <a:tc rowSpan="3">
                  <a:txBody>
                    <a:bodyPr/>
                    <a:lstStyle/>
                    <a:p>
                      <a:pPr algn="ctr" fontAlgn="ctr"/>
                      <a:r>
                        <a:rPr lang="es-CO" sz="900" b="1" i="0" u="none" strike="noStrike" dirty="0">
                          <a:solidFill>
                            <a:schemeClr val="dk1"/>
                          </a:solidFill>
                          <a:effectLst/>
                          <a:latin typeface="+mn-lt"/>
                        </a:rPr>
                        <a:t>7</a:t>
                      </a:r>
                      <a:endParaRPr lang="es-CO" sz="900" b="1" i="0" u="none" strike="noStrike" dirty="0">
                        <a:solidFill>
                          <a:srgbClr val="000000"/>
                        </a:solidFill>
                        <a:effectLst/>
                        <a:latin typeface="Calibri" panose="020F0502020204030204" pitchFamily="34" charset="0"/>
                      </a:endParaRPr>
                    </a:p>
                  </a:txBody>
                  <a:tcPr marL="8244" marR="8244" marT="8244" marB="0" anchor="ctr"/>
                </a:tc>
                <a:tc rowSpan="3">
                  <a:txBody>
                    <a:bodyPr/>
                    <a:lstStyle/>
                    <a:p>
                      <a:pPr algn="l" fontAlgn="ctr"/>
                      <a:r>
                        <a:rPr lang="es-CO" sz="900" u="none" strike="noStrike">
                          <a:effectLst/>
                        </a:rPr>
                        <a:t>IDU-1345-2014</a:t>
                      </a:r>
                      <a:endParaRPr lang="es-CO" sz="900" b="0"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Andén</a:t>
                      </a:r>
                      <a:endParaRPr lang="es-CO" sz="900" b="0"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dirty="0">
                          <a:effectLst/>
                        </a:rPr>
                        <a:t>Conservación/</a:t>
                      </a:r>
                    </a:p>
                    <a:p>
                      <a:pPr algn="l" fontAlgn="ctr"/>
                      <a:r>
                        <a:rPr lang="es-CO" sz="900" u="none" strike="noStrike" dirty="0">
                          <a:effectLst/>
                        </a:rPr>
                        <a:t>Construcción</a:t>
                      </a:r>
                      <a:endParaRPr lang="es-CO" sz="900" b="0" i="0" u="none" strike="noStrike" dirty="0">
                        <a:solidFill>
                          <a:srgbClr val="000000"/>
                        </a:solidFill>
                        <a:effectLst/>
                        <a:latin typeface="Calibri" panose="020F0502020204030204" pitchFamily="34" charset="0"/>
                      </a:endParaRPr>
                    </a:p>
                  </a:txBody>
                  <a:tcPr marL="8244" marR="8244" marT="8244" marB="0" anchor="ctr"/>
                </a:tc>
                <a:tc rowSpan="3">
                  <a:txBody>
                    <a:bodyPr/>
                    <a:lstStyle/>
                    <a:p>
                      <a:pPr algn="ctr" fontAlgn="ctr"/>
                      <a:r>
                        <a:rPr lang="es-CO" sz="900" u="none" strike="noStrike">
                          <a:effectLst/>
                        </a:rPr>
                        <a:t>RAPS CARVAJAL</a:t>
                      </a:r>
                      <a:endParaRPr lang="es-CO" sz="900" b="0" i="0" u="none" strike="noStrike">
                        <a:solidFill>
                          <a:srgbClr val="000000"/>
                        </a:solidFill>
                        <a:effectLst/>
                        <a:latin typeface="Calibri" panose="020F0502020204030204" pitchFamily="34" charset="0"/>
                      </a:endParaRPr>
                    </a:p>
                  </a:txBody>
                  <a:tcPr marL="8244" marR="8244" marT="8244" marB="0" anchor="ctr"/>
                </a:tc>
                <a:extLst>
                  <a:ext uri="{0D108BD9-81ED-4DB2-BD59-A6C34878D82A}">
                    <a16:rowId xmlns:a16="http://schemas.microsoft.com/office/drawing/2014/main" val="10012"/>
                  </a:ext>
                </a:extLst>
              </a:tr>
              <a:tr h="186293">
                <a:tc vMerge="1">
                  <a:txBody>
                    <a:bodyPr/>
                    <a:lstStyle/>
                    <a:p>
                      <a:endParaRPr lang="es-CO"/>
                    </a:p>
                  </a:txBody>
                  <a:tcPr/>
                </a:tc>
                <a:tc vMerge="1">
                  <a:txBody>
                    <a:bodyPr/>
                    <a:lstStyle/>
                    <a:p>
                      <a:endParaRPr lang="es-CO"/>
                    </a:p>
                  </a:txBody>
                  <a:tcPr/>
                </a:tc>
                <a:tc>
                  <a:txBody>
                    <a:bodyPr/>
                    <a:lstStyle/>
                    <a:p>
                      <a:pPr algn="l" fontAlgn="ctr"/>
                      <a:r>
                        <a:rPr lang="es-CO" sz="900" u="none" strike="noStrike" dirty="0">
                          <a:effectLst/>
                        </a:rPr>
                        <a:t>Pompeyano</a:t>
                      </a:r>
                      <a:endParaRPr lang="es-CO" sz="900" b="0" i="0" u="none" strike="noStrike" dirty="0">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Construcción</a:t>
                      </a:r>
                      <a:endParaRPr lang="es-CO" sz="900" b="0" i="0" u="none" strike="noStrike">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extLst>
                  <a:ext uri="{0D108BD9-81ED-4DB2-BD59-A6C34878D82A}">
                    <a16:rowId xmlns:a16="http://schemas.microsoft.com/office/drawing/2014/main" val="10013"/>
                  </a:ext>
                </a:extLst>
              </a:tr>
              <a:tr h="186293">
                <a:tc vMerge="1">
                  <a:txBody>
                    <a:bodyPr/>
                    <a:lstStyle/>
                    <a:p>
                      <a:endParaRPr lang="es-CO"/>
                    </a:p>
                  </a:txBody>
                  <a:tcPr/>
                </a:tc>
                <a:tc vMerge="1">
                  <a:txBody>
                    <a:bodyPr/>
                    <a:lstStyle/>
                    <a:p>
                      <a:endParaRPr lang="es-CO"/>
                    </a:p>
                  </a:txBody>
                  <a:tcPr/>
                </a:tc>
                <a:tc>
                  <a:txBody>
                    <a:bodyPr/>
                    <a:lstStyle/>
                    <a:p>
                      <a:pPr algn="l" fontAlgn="ctr"/>
                      <a:r>
                        <a:rPr lang="es-CO" sz="900" u="none" strike="noStrike">
                          <a:effectLst/>
                        </a:rPr>
                        <a:t>Separador</a:t>
                      </a:r>
                      <a:endParaRPr lang="es-CO" sz="900" b="0" i="0" u="none" strike="noStrike">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a:effectLst/>
                        </a:rPr>
                        <a:t>Construcción</a:t>
                      </a:r>
                      <a:endParaRPr lang="es-CO" sz="900" b="0" i="0" u="none" strike="noStrike">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extLst>
                  <a:ext uri="{0D108BD9-81ED-4DB2-BD59-A6C34878D82A}">
                    <a16:rowId xmlns:a16="http://schemas.microsoft.com/office/drawing/2014/main" val="10014"/>
                  </a:ext>
                </a:extLst>
              </a:tr>
              <a:tr h="186293">
                <a:tc rowSpan="4">
                  <a:txBody>
                    <a:bodyPr/>
                    <a:lstStyle/>
                    <a:p>
                      <a:pPr algn="ctr" fontAlgn="ctr"/>
                      <a:r>
                        <a:rPr lang="es-CO" sz="900" b="1" u="none" strike="noStrike" dirty="0">
                          <a:effectLst/>
                        </a:rPr>
                        <a:t>8</a:t>
                      </a:r>
                      <a:endParaRPr lang="es-CO" sz="900" b="1" i="0" u="none" strike="noStrike" dirty="0">
                        <a:solidFill>
                          <a:srgbClr val="000000"/>
                        </a:solidFill>
                        <a:effectLst/>
                        <a:latin typeface="Calibri" panose="020F0502020204030204" pitchFamily="34" charset="0"/>
                      </a:endParaRPr>
                    </a:p>
                  </a:txBody>
                  <a:tcPr marL="8244" marR="8244" marT="8244" marB="0" anchor="ctr"/>
                </a:tc>
                <a:tc rowSpan="4">
                  <a:txBody>
                    <a:bodyPr/>
                    <a:lstStyle/>
                    <a:p>
                      <a:pPr algn="l" fontAlgn="ctr"/>
                      <a:r>
                        <a:rPr lang="es-CO" sz="900" u="none" strike="noStrike" dirty="0">
                          <a:effectLst/>
                        </a:rPr>
                        <a:t> IDU-983-2016</a:t>
                      </a:r>
                      <a:endParaRPr lang="es-CO" sz="900" b="0" i="0" u="none" strike="noStrike" dirty="0">
                        <a:solidFill>
                          <a:srgbClr val="000000"/>
                        </a:solidFill>
                        <a:effectLst/>
                        <a:latin typeface="Calibri" panose="020F0502020204030204" pitchFamily="34" charset="0"/>
                      </a:endParaRPr>
                    </a:p>
                  </a:txBody>
                  <a:tcPr marL="8244" marR="8244" marT="8244" marB="0" anchor="ctr"/>
                </a:tc>
                <a:tc>
                  <a:txBody>
                    <a:bodyPr/>
                    <a:lstStyle/>
                    <a:p>
                      <a:pPr algn="l" fontAlgn="ctr"/>
                      <a:r>
                        <a:rPr lang="es-CO" sz="900" u="none" strike="noStrike" dirty="0">
                          <a:effectLst/>
                        </a:rPr>
                        <a:t>Andén</a:t>
                      </a:r>
                      <a:endParaRPr lang="es-CO" sz="900" b="0" i="0" u="none" strike="noStrike" dirty="0">
                        <a:solidFill>
                          <a:srgbClr val="000000"/>
                        </a:solidFill>
                        <a:effectLst/>
                        <a:latin typeface="Calibri" panose="020F0502020204030204" pitchFamily="34" charset="0"/>
                      </a:endParaRPr>
                    </a:p>
                  </a:txBody>
                  <a:tcPr marL="8244" marR="8244" marT="8244" marB="0" anchor="ctr"/>
                </a:tc>
                <a:tc rowSpan="4">
                  <a:txBody>
                    <a:bodyPr/>
                    <a:lstStyle/>
                    <a:p>
                      <a:pPr algn="l" fontAlgn="ctr"/>
                      <a:r>
                        <a:rPr lang="es-CO" sz="900" u="none" strike="noStrike" dirty="0">
                          <a:effectLst/>
                        </a:rPr>
                        <a:t>Estudios,</a:t>
                      </a:r>
                      <a:r>
                        <a:rPr lang="es-CO" sz="900" u="none" strike="noStrike" baseline="0" dirty="0">
                          <a:effectLst/>
                        </a:rPr>
                        <a:t> Diseño y </a:t>
                      </a:r>
                      <a:r>
                        <a:rPr lang="es-CO" sz="900" u="none" strike="noStrike" dirty="0">
                          <a:effectLst/>
                        </a:rPr>
                        <a:t>Construcción</a:t>
                      </a:r>
                      <a:endParaRPr lang="es-CO" sz="900" b="0" i="0" u="none" strike="noStrike" dirty="0">
                        <a:solidFill>
                          <a:srgbClr val="000000"/>
                        </a:solidFill>
                        <a:effectLst/>
                        <a:latin typeface="Calibri" panose="020F0502020204030204" pitchFamily="34" charset="0"/>
                      </a:endParaRPr>
                    </a:p>
                  </a:txBody>
                  <a:tcPr marL="8244" marR="8244" marT="8244" marB="0" anchor="ctr"/>
                </a:tc>
                <a:tc rowSpan="4">
                  <a:txBody>
                    <a:bodyPr/>
                    <a:lstStyle/>
                    <a:p>
                      <a:pPr algn="ctr"/>
                      <a:endParaRPr lang="es-CO" sz="900" u="none" strike="noStrike" dirty="0">
                        <a:effectLst/>
                        <a:latin typeface="+mj-lt"/>
                      </a:endParaRPr>
                    </a:p>
                    <a:p>
                      <a:pPr algn="ctr"/>
                      <a:r>
                        <a:rPr lang="es-CO" sz="900" u="none" strike="noStrike" dirty="0">
                          <a:effectLst/>
                          <a:latin typeface="+mj-lt"/>
                        </a:rPr>
                        <a:t>CONVENIOS </a:t>
                      </a:r>
                      <a:r>
                        <a:rPr lang="es-CO" sz="900" kern="1200" dirty="0">
                          <a:solidFill>
                            <a:schemeClr val="dk1"/>
                          </a:solidFill>
                          <a:effectLst/>
                          <a:latin typeface="+mj-lt"/>
                          <a:ea typeface="+mn-ea"/>
                          <a:cs typeface="+mn-cs"/>
                        </a:rPr>
                        <a:t>DEL PLAN DE IMPLANTACIÓN DEL CENTRO COMERCIAL EL ENSUEÑO </a:t>
                      </a:r>
                    </a:p>
                    <a:p>
                      <a:pPr algn="ctr" fontAlgn="ctr"/>
                      <a:endParaRPr lang="es-CO" sz="900" b="0" i="0" u="none" strike="noStrike" dirty="0">
                        <a:solidFill>
                          <a:srgbClr val="000000"/>
                        </a:solidFill>
                        <a:effectLst/>
                        <a:latin typeface="Calibri" panose="020F0502020204030204" pitchFamily="34" charset="0"/>
                      </a:endParaRPr>
                    </a:p>
                  </a:txBody>
                  <a:tcPr marL="8244" marR="8244" marT="8244" marB="0" anchor="ctr"/>
                </a:tc>
                <a:extLst>
                  <a:ext uri="{0D108BD9-81ED-4DB2-BD59-A6C34878D82A}">
                    <a16:rowId xmlns:a16="http://schemas.microsoft.com/office/drawing/2014/main" val="10015"/>
                  </a:ext>
                </a:extLst>
              </a:tr>
              <a:tr h="186293">
                <a:tc vMerge="1">
                  <a:txBody>
                    <a:bodyPr/>
                    <a:lstStyle/>
                    <a:p>
                      <a:endParaRPr lang="es-CO"/>
                    </a:p>
                  </a:txBody>
                  <a:tcPr/>
                </a:tc>
                <a:tc vMerge="1">
                  <a:txBody>
                    <a:bodyPr/>
                    <a:lstStyle/>
                    <a:p>
                      <a:endParaRPr lang="es-CO"/>
                    </a:p>
                  </a:txBody>
                  <a:tcPr/>
                </a:tc>
                <a:tc>
                  <a:txBody>
                    <a:bodyPr/>
                    <a:lstStyle/>
                    <a:p>
                      <a:pPr algn="l" fontAlgn="ctr"/>
                      <a:r>
                        <a:rPr lang="es-CO" sz="900" u="none" strike="noStrike" dirty="0">
                          <a:effectLst/>
                        </a:rPr>
                        <a:t>Calzada </a:t>
                      </a:r>
                      <a:endParaRPr lang="es-CO" sz="900" b="0" i="0" u="none" strike="noStrike" dirty="0">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10016"/>
                  </a:ext>
                </a:extLst>
              </a:tr>
              <a:tr h="186293">
                <a:tc vMerge="1">
                  <a:txBody>
                    <a:bodyPr/>
                    <a:lstStyle/>
                    <a:p>
                      <a:endParaRPr lang="es-CO"/>
                    </a:p>
                  </a:txBody>
                  <a:tcPr/>
                </a:tc>
                <a:tc vMerge="1">
                  <a:txBody>
                    <a:bodyPr/>
                    <a:lstStyle/>
                    <a:p>
                      <a:endParaRPr lang="es-CO"/>
                    </a:p>
                  </a:txBody>
                  <a:tcPr/>
                </a:tc>
                <a:tc>
                  <a:txBody>
                    <a:bodyPr/>
                    <a:lstStyle/>
                    <a:p>
                      <a:pPr algn="l" fontAlgn="ctr"/>
                      <a:r>
                        <a:rPr lang="es-CO" sz="900" u="none" strike="noStrike" dirty="0" err="1">
                          <a:effectLst/>
                        </a:rPr>
                        <a:t>Ciclorruta</a:t>
                      </a:r>
                      <a:endParaRPr lang="es-CO" sz="900" b="0" i="0" u="none" strike="noStrike" dirty="0">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10017"/>
                  </a:ext>
                </a:extLst>
              </a:tr>
              <a:tr h="576628">
                <a:tc vMerge="1">
                  <a:txBody>
                    <a:bodyPr/>
                    <a:lstStyle/>
                    <a:p>
                      <a:endParaRPr lang="es-CO"/>
                    </a:p>
                  </a:txBody>
                  <a:tcPr/>
                </a:tc>
                <a:tc vMerge="1">
                  <a:txBody>
                    <a:bodyPr/>
                    <a:lstStyle/>
                    <a:p>
                      <a:endParaRPr lang="es-CO"/>
                    </a:p>
                  </a:txBody>
                  <a:tcPr/>
                </a:tc>
                <a:tc>
                  <a:txBody>
                    <a:bodyPr/>
                    <a:lstStyle/>
                    <a:p>
                      <a:pPr algn="l" fontAlgn="ctr"/>
                      <a:r>
                        <a:rPr lang="es-CO" sz="900" u="none" strike="noStrike" dirty="0">
                          <a:effectLst/>
                        </a:rPr>
                        <a:t>Separador </a:t>
                      </a:r>
                      <a:endParaRPr lang="es-CO" sz="900" b="0" i="0" u="none" strike="noStrike" dirty="0">
                        <a:solidFill>
                          <a:srgbClr val="000000"/>
                        </a:solidFill>
                        <a:effectLst/>
                        <a:latin typeface="Calibri" panose="020F0502020204030204" pitchFamily="34" charset="0"/>
                      </a:endParaRPr>
                    </a:p>
                  </a:txBody>
                  <a:tcPr marL="8244" marR="8244" marT="8244" marB="0" anchor="ct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10018"/>
                  </a:ext>
                </a:extLst>
              </a:tr>
            </a:tbl>
          </a:graphicData>
        </a:graphic>
      </p:graphicFrame>
      <p:pic>
        <p:nvPicPr>
          <p:cNvPr id="5" name="Imagen 4"/>
          <p:cNvPicPr>
            <a:picLocks noChangeAspect="1"/>
          </p:cNvPicPr>
          <p:nvPr/>
        </p:nvPicPr>
        <p:blipFill rotWithShape="1">
          <a:blip r:embed="rId3" cstate="print">
            <a:extLst>
              <a:ext uri="{28A0092B-C50C-407E-A947-70E740481C1C}">
                <a14:useLocalDpi xmlns:a14="http://schemas.microsoft.com/office/drawing/2010/main" val="0"/>
              </a:ext>
            </a:extLst>
          </a:blip>
          <a:srcRect l="1810" t="1681" r="2433" b="11952"/>
          <a:stretch/>
        </p:blipFill>
        <p:spPr>
          <a:xfrm>
            <a:off x="58826" y="760148"/>
            <a:ext cx="4882008" cy="5698318"/>
          </a:xfrm>
          <a:prstGeom prst="rect">
            <a:avLst/>
          </a:prstGeom>
        </p:spPr>
      </p:pic>
      <p:sp>
        <p:nvSpPr>
          <p:cNvPr id="6" name="CuadroTexto 5"/>
          <p:cNvSpPr txBox="1"/>
          <p:nvPr/>
        </p:nvSpPr>
        <p:spPr>
          <a:xfrm>
            <a:off x="5115699" y="685112"/>
            <a:ext cx="7076303" cy="461665"/>
          </a:xfrm>
          <a:prstGeom prst="rect">
            <a:avLst/>
          </a:prstGeom>
          <a:noFill/>
        </p:spPr>
        <p:txBody>
          <a:bodyPr wrap="square" rtlCol="0">
            <a:spAutoFit/>
          </a:bodyPr>
          <a:lstStyle/>
          <a:p>
            <a:r>
              <a:rPr lang="es-CO" sz="2400" b="1" dirty="0">
                <a:solidFill>
                  <a:schemeClr val="tx2"/>
                </a:solidFill>
              </a:rPr>
              <a:t>Vías en intervención para Mejoramiento de Malla Vial</a:t>
            </a:r>
          </a:p>
        </p:txBody>
      </p:sp>
    </p:spTree>
    <p:extLst>
      <p:ext uri="{BB962C8B-B14F-4D97-AF65-F5344CB8AC3E}">
        <p14:creationId xmlns:p14="http://schemas.microsoft.com/office/powerpoint/2010/main" val="2072304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p>
        </p:txBody>
      </p:sp>
      <p:pic>
        <p:nvPicPr>
          <p:cNvPr id="3" name="Imagen 2"/>
          <p:cNvPicPr>
            <a:picLocks noChangeAspect="1"/>
          </p:cNvPicPr>
          <p:nvPr/>
        </p:nvPicPr>
        <p:blipFill>
          <a:blip r:embed="rId2"/>
          <a:stretch>
            <a:fillRect/>
          </a:stretch>
        </p:blipFill>
        <p:spPr>
          <a:xfrm>
            <a:off x="8626" y="609600"/>
            <a:ext cx="6096000" cy="4572000"/>
          </a:xfrm>
          <a:prstGeom prst="rect">
            <a:avLst/>
          </a:prstGeom>
        </p:spPr>
      </p:pic>
      <p:sp>
        <p:nvSpPr>
          <p:cNvPr id="4" name="Rectángulo 3"/>
          <p:cNvSpPr/>
          <p:nvPr/>
        </p:nvSpPr>
        <p:spPr>
          <a:xfrm>
            <a:off x="1223514" y="3124200"/>
            <a:ext cx="1748286" cy="685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5" name="Imagen 4"/>
          <p:cNvPicPr>
            <a:picLocks noChangeAspect="1"/>
          </p:cNvPicPr>
          <p:nvPr/>
        </p:nvPicPr>
        <p:blipFill rotWithShape="1">
          <a:blip r:embed="rId3"/>
          <a:srcRect l="3402" r="3049"/>
          <a:stretch/>
        </p:blipFill>
        <p:spPr>
          <a:xfrm>
            <a:off x="5203939" y="3124200"/>
            <a:ext cx="3940061" cy="3721844"/>
          </a:xfrm>
          <a:prstGeom prst="rect">
            <a:avLst/>
          </a:prstGeom>
        </p:spPr>
      </p:pic>
      <p:cxnSp>
        <p:nvCxnSpPr>
          <p:cNvPr id="6" name="Conector recto de flecha 5"/>
          <p:cNvCxnSpPr>
            <a:stCxn id="5" idx="3"/>
          </p:cNvCxnSpPr>
          <p:nvPr/>
        </p:nvCxnSpPr>
        <p:spPr>
          <a:xfrm>
            <a:off x="2971800" y="3467100"/>
            <a:ext cx="2438400" cy="20193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7427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0519" t="39575" r="31271" b="9042"/>
          <a:stretch/>
        </p:blipFill>
        <p:spPr bwMode="auto">
          <a:xfrm>
            <a:off x="2391760" y="725505"/>
            <a:ext cx="6752240" cy="5802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b="68027"/>
          <a:stretch/>
        </p:blipFill>
        <p:spPr bwMode="auto">
          <a:xfrm>
            <a:off x="609600" y="725505"/>
            <a:ext cx="1219200" cy="1608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uadroTexto 3"/>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CAPITAL…Vigilancia</a:t>
            </a:r>
          </a:p>
        </p:txBody>
      </p:sp>
    </p:spTree>
    <p:extLst>
      <p:ext uri="{BB962C8B-B14F-4D97-AF65-F5344CB8AC3E}">
        <p14:creationId xmlns:p14="http://schemas.microsoft.com/office/powerpoint/2010/main" val="907426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6653216" y="1301153"/>
            <a:ext cx="2320947" cy="911550"/>
          </a:xfrm>
          <a:prstGeom prst="rect">
            <a:avLst/>
          </a:prstGeom>
        </p:spPr>
      </p:pic>
      <p:pic>
        <p:nvPicPr>
          <p:cNvPr id="4" name="Imagen 3"/>
          <p:cNvPicPr>
            <a:picLocks noChangeAspect="1"/>
          </p:cNvPicPr>
          <p:nvPr/>
        </p:nvPicPr>
        <p:blipFill>
          <a:blip r:embed="rId3"/>
          <a:stretch>
            <a:fillRect/>
          </a:stretch>
        </p:blipFill>
        <p:spPr>
          <a:xfrm>
            <a:off x="0" y="2679160"/>
            <a:ext cx="10495892" cy="4178840"/>
          </a:xfrm>
          <a:prstGeom prst="rect">
            <a:avLst/>
          </a:prstGeom>
        </p:spPr>
      </p:pic>
      <p:pic>
        <p:nvPicPr>
          <p:cNvPr id="6" name="Imagen 5"/>
          <p:cNvPicPr>
            <a:picLocks noChangeAspect="1"/>
          </p:cNvPicPr>
          <p:nvPr/>
        </p:nvPicPr>
        <p:blipFill rotWithShape="1">
          <a:blip r:embed="rId4"/>
          <a:srcRect l="48875" t="20445" r="29500" b="58222"/>
          <a:stretch/>
        </p:blipFill>
        <p:spPr>
          <a:xfrm>
            <a:off x="0" y="615081"/>
            <a:ext cx="3681143" cy="2042715"/>
          </a:xfrm>
          <a:prstGeom prst="rect">
            <a:avLst/>
          </a:prstGeom>
        </p:spPr>
      </p:pic>
      <p:sp>
        <p:nvSpPr>
          <p:cNvPr id="7" name="CuadroTexto 6"/>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1048610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299714" y="612990"/>
            <a:ext cx="9144000" cy="1701818"/>
          </a:xfrm>
          <a:prstGeom prst="rect">
            <a:avLst/>
          </a:prstGeom>
        </p:spPr>
      </p:pic>
      <p:pic>
        <p:nvPicPr>
          <p:cNvPr id="7" name="Imagen 6"/>
          <p:cNvPicPr>
            <a:picLocks noChangeAspect="1"/>
          </p:cNvPicPr>
          <p:nvPr/>
        </p:nvPicPr>
        <p:blipFill rotWithShape="1">
          <a:blip r:embed="rId3"/>
          <a:srcRect l="34887" t="10919" r="33867" b="7099"/>
          <a:stretch/>
        </p:blipFill>
        <p:spPr>
          <a:xfrm>
            <a:off x="458638" y="2269828"/>
            <a:ext cx="3103748" cy="4580626"/>
          </a:xfrm>
          <a:prstGeom prst="rect">
            <a:avLst/>
          </a:prstGeom>
        </p:spPr>
      </p:pic>
      <p:pic>
        <p:nvPicPr>
          <p:cNvPr id="10" name="Imagen 9"/>
          <p:cNvPicPr>
            <a:picLocks noChangeAspect="1"/>
          </p:cNvPicPr>
          <p:nvPr/>
        </p:nvPicPr>
        <p:blipFill>
          <a:blip r:embed="rId4"/>
          <a:stretch>
            <a:fillRect/>
          </a:stretch>
        </p:blipFill>
        <p:spPr>
          <a:xfrm>
            <a:off x="4836607" y="3157334"/>
            <a:ext cx="5535335" cy="3693120"/>
          </a:xfrm>
          <a:prstGeom prst="rect">
            <a:avLst/>
          </a:prstGeom>
        </p:spPr>
      </p:pic>
      <p:pic>
        <p:nvPicPr>
          <p:cNvPr id="5" name="Imagen 4"/>
          <p:cNvPicPr>
            <a:picLocks noChangeAspect="1"/>
          </p:cNvPicPr>
          <p:nvPr/>
        </p:nvPicPr>
        <p:blipFill>
          <a:blip r:embed="rId5"/>
          <a:stretch>
            <a:fillRect/>
          </a:stretch>
        </p:blipFill>
        <p:spPr>
          <a:xfrm>
            <a:off x="4836607" y="2574440"/>
            <a:ext cx="5607107" cy="391440"/>
          </a:xfrm>
          <a:prstGeom prst="rect">
            <a:avLst/>
          </a:prstGeom>
        </p:spPr>
      </p:pic>
      <p:sp>
        <p:nvSpPr>
          <p:cNvPr id="6" name="CuadroTexto 5"/>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1745294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1541254" y="860821"/>
            <a:ext cx="4472795" cy="5788322"/>
          </a:xfrm>
          <a:prstGeom prst="rect">
            <a:avLst/>
          </a:prstGeom>
        </p:spPr>
      </p:pic>
      <p:pic>
        <p:nvPicPr>
          <p:cNvPr id="6" name="Imagen 5"/>
          <p:cNvPicPr>
            <a:picLocks noChangeAspect="1"/>
          </p:cNvPicPr>
          <p:nvPr/>
        </p:nvPicPr>
        <p:blipFill>
          <a:blip r:embed="rId3"/>
          <a:stretch>
            <a:fillRect/>
          </a:stretch>
        </p:blipFill>
        <p:spPr>
          <a:xfrm>
            <a:off x="6177952" y="860821"/>
            <a:ext cx="4472795" cy="5788323"/>
          </a:xfrm>
          <a:prstGeom prst="rect">
            <a:avLst/>
          </a:prstGeom>
        </p:spPr>
      </p:pic>
      <p:sp>
        <p:nvSpPr>
          <p:cNvPr id="8" name="CuadroTexto 7"/>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690233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14420" t="6895" r="14850" b="12955"/>
          <a:stretch/>
        </p:blipFill>
        <p:spPr>
          <a:xfrm>
            <a:off x="1826394" y="3432934"/>
            <a:ext cx="3610701" cy="2301537"/>
          </a:xfrm>
          <a:prstGeom prst="rect">
            <a:avLst/>
          </a:prstGeom>
        </p:spPr>
      </p:pic>
      <p:sp>
        <p:nvSpPr>
          <p:cNvPr id="5" name="Rectángulo 4"/>
          <p:cNvSpPr/>
          <p:nvPr/>
        </p:nvSpPr>
        <p:spPr>
          <a:xfrm>
            <a:off x="1550895" y="5993417"/>
            <a:ext cx="5983941" cy="646331"/>
          </a:xfrm>
          <a:prstGeom prst="rect">
            <a:avLst/>
          </a:prstGeom>
        </p:spPr>
        <p:txBody>
          <a:bodyPr wrap="square">
            <a:spAutoFit/>
          </a:bodyPr>
          <a:lstStyle/>
          <a:p>
            <a:r>
              <a:rPr lang="es-CO" dirty="0"/>
              <a:t>http://biblioteca.saludcapital.gov.co/img_upload/8091b853a4dfbdf5c477a01ca21b2cd9/pronostico-iboca-bogota.html</a:t>
            </a:r>
          </a:p>
        </p:txBody>
      </p:sp>
      <p:pic>
        <p:nvPicPr>
          <p:cNvPr id="9" name="Imagen 8"/>
          <p:cNvPicPr>
            <a:picLocks noChangeAspect="1"/>
          </p:cNvPicPr>
          <p:nvPr/>
        </p:nvPicPr>
        <p:blipFill>
          <a:blip r:embed="rId3"/>
          <a:stretch>
            <a:fillRect/>
          </a:stretch>
        </p:blipFill>
        <p:spPr>
          <a:xfrm>
            <a:off x="6658808" y="744395"/>
            <a:ext cx="4093466" cy="5377076"/>
          </a:xfrm>
          <a:prstGeom prst="rect">
            <a:avLst/>
          </a:prstGeom>
        </p:spPr>
      </p:pic>
      <p:grpSp>
        <p:nvGrpSpPr>
          <p:cNvPr id="11" name="Agrupar 10"/>
          <p:cNvGrpSpPr/>
          <p:nvPr/>
        </p:nvGrpSpPr>
        <p:grpSpPr>
          <a:xfrm>
            <a:off x="1550894" y="744396"/>
            <a:ext cx="5107914" cy="2119533"/>
            <a:chOff x="26894" y="744395"/>
            <a:chExt cx="5107914" cy="2119533"/>
          </a:xfrm>
        </p:grpSpPr>
        <p:pic>
          <p:nvPicPr>
            <p:cNvPr id="7" name="Imagen 6"/>
            <p:cNvPicPr>
              <a:picLocks noChangeAspect="1"/>
            </p:cNvPicPr>
            <p:nvPr/>
          </p:nvPicPr>
          <p:blipFill>
            <a:blip r:embed="rId4"/>
            <a:stretch>
              <a:fillRect/>
            </a:stretch>
          </p:blipFill>
          <p:spPr>
            <a:xfrm>
              <a:off x="26894" y="1038316"/>
              <a:ext cx="5080365" cy="1825612"/>
            </a:xfrm>
            <a:prstGeom prst="rect">
              <a:avLst/>
            </a:prstGeom>
          </p:spPr>
        </p:pic>
        <p:sp>
          <p:nvSpPr>
            <p:cNvPr id="10" name="CuadroTexto 9"/>
            <p:cNvSpPr txBox="1"/>
            <p:nvPr/>
          </p:nvSpPr>
          <p:spPr>
            <a:xfrm>
              <a:off x="26894" y="744395"/>
              <a:ext cx="5107914" cy="369332"/>
            </a:xfrm>
            <a:prstGeom prst="rect">
              <a:avLst/>
            </a:prstGeom>
            <a:solidFill>
              <a:srgbClr val="002060"/>
            </a:solidFill>
          </p:spPr>
          <p:txBody>
            <a:bodyPr wrap="square" rtlCol="0">
              <a:spAutoFit/>
            </a:bodyPr>
            <a:lstStyle/>
            <a:p>
              <a:r>
                <a:rPr lang="es-ES_tradnl">
                  <a:solidFill>
                    <a:schemeClr val="bg1"/>
                  </a:solidFill>
                </a:rPr>
                <a:t>Pagina </a:t>
              </a:r>
              <a:r>
                <a:rPr lang="es-ES_tradnl" dirty="0">
                  <a:solidFill>
                    <a:schemeClr val="bg1"/>
                  </a:solidFill>
                </a:rPr>
                <a:t>principal SDA</a:t>
              </a:r>
            </a:p>
          </p:txBody>
        </p:sp>
      </p:grpSp>
      <p:cxnSp>
        <p:nvCxnSpPr>
          <p:cNvPr id="13" name="Conector recto de flecha 12"/>
          <p:cNvCxnSpPr/>
          <p:nvPr/>
        </p:nvCxnSpPr>
        <p:spPr>
          <a:xfrm flipH="1">
            <a:off x="5612563" y="5015802"/>
            <a:ext cx="2352579"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2" name="CuadroTexto 11"/>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40832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4697580" y="4083248"/>
            <a:ext cx="2245658" cy="2639227"/>
          </a:xfrm>
          <a:prstGeom prst="rect">
            <a:avLst/>
          </a:prstGeom>
        </p:spPr>
      </p:pic>
      <p:pic>
        <p:nvPicPr>
          <p:cNvPr id="7" name="Imagen 6"/>
          <p:cNvPicPr>
            <a:picLocks noChangeAspect="1"/>
          </p:cNvPicPr>
          <p:nvPr/>
        </p:nvPicPr>
        <p:blipFill>
          <a:blip r:embed="rId3"/>
          <a:stretch>
            <a:fillRect/>
          </a:stretch>
        </p:blipFill>
        <p:spPr>
          <a:xfrm>
            <a:off x="2384613" y="523220"/>
            <a:ext cx="6336213" cy="3074514"/>
          </a:xfrm>
          <a:prstGeom prst="rect">
            <a:avLst/>
          </a:prstGeom>
        </p:spPr>
      </p:pic>
      <p:pic>
        <p:nvPicPr>
          <p:cNvPr id="8" name="Imagen 7"/>
          <p:cNvPicPr>
            <a:picLocks noChangeAspect="1"/>
          </p:cNvPicPr>
          <p:nvPr/>
        </p:nvPicPr>
        <p:blipFill>
          <a:blip r:embed="rId4"/>
          <a:stretch>
            <a:fillRect/>
          </a:stretch>
        </p:blipFill>
        <p:spPr>
          <a:xfrm>
            <a:off x="7427552" y="4083248"/>
            <a:ext cx="3092531" cy="2774753"/>
          </a:xfrm>
          <a:prstGeom prst="rect">
            <a:avLst/>
          </a:prstGeom>
        </p:spPr>
      </p:pic>
      <p:cxnSp>
        <p:nvCxnSpPr>
          <p:cNvPr id="10" name="Conector recto de flecha 9"/>
          <p:cNvCxnSpPr/>
          <p:nvPr/>
        </p:nvCxnSpPr>
        <p:spPr>
          <a:xfrm>
            <a:off x="5880848" y="1842247"/>
            <a:ext cx="67235" cy="196023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Cerrar llave 10"/>
          <p:cNvSpPr/>
          <p:nvPr/>
        </p:nvSpPr>
        <p:spPr>
          <a:xfrm rot="5400000">
            <a:off x="5494496" y="272552"/>
            <a:ext cx="409491" cy="7059854"/>
          </a:xfrm>
          <a:prstGeom prst="rightBrace">
            <a:avLst>
              <a:gd name="adj1" fmla="val 0"/>
              <a:gd name="adj2" fmla="val 46381"/>
            </a:avLst>
          </a:prstGeom>
          <a:ln w="5715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_tradnl"/>
          </a:p>
        </p:txBody>
      </p:sp>
      <p:pic>
        <p:nvPicPr>
          <p:cNvPr id="13" name="Imagen 12"/>
          <p:cNvPicPr>
            <a:picLocks noChangeAspect="1"/>
          </p:cNvPicPr>
          <p:nvPr/>
        </p:nvPicPr>
        <p:blipFill>
          <a:blip r:embed="rId5"/>
          <a:stretch>
            <a:fillRect/>
          </a:stretch>
        </p:blipFill>
        <p:spPr>
          <a:xfrm>
            <a:off x="2209766" y="4083247"/>
            <a:ext cx="2245658" cy="2754108"/>
          </a:xfrm>
          <a:prstGeom prst="rect">
            <a:avLst/>
          </a:prstGeom>
        </p:spPr>
      </p:pic>
      <p:sp>
        <p:nvSpPr>
          <p:cNvPr id="9" name="CuadroTexto 8"/>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1218073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p:cNvSpPr>
            <a:spLocks noChangeArrowheads="1"/>
          </p:cNvSpPr>
          <p:nvPr/>
        </p:nvSpPr>
        <p:spPr bwMode="auto">
          <a:xfrm>
            <a:off x="7602072" y="1416914"/>
            <a:ext cx="2850777" cy="2862322"/>
          </a:xfrm>
          <a:prstGeom prst="rect">
            <a:avLst/>
          </a:prstGeom>
          <a:solidFill>
            <a:srgbClr val="002060"/>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buFont typeface="Arial" panose="020B0604020202020204" pitchFamily="34" charset="0"/>
              <a:buNone/>
            </a:pPr>
            <a:r>
              <a:rPr lang="es-CO" altLang="es-CO" sz="2000" b="1" dirty="0">
                <a:solidFill>
                  <a:schemeClr val="bg1"/>
                </a:solidFill>
                <a:latin typeface="Arial" panose="020B0604020202020204" pitchFamily="34" charset="0"/>
              </a:rPr>
              <a:t>Convertir a la ciudad en un instrumento para fomentar la salud, prevenir y controlar la enfermedad a través de la gestión integral del riesgo, trabajando 5 prioridades</a:t>
            </a:r>
          </a:p>
        </p:txBody>
      </p:sp>
      <p:sp>
        <p:nvSpPr>
          <p:cNvPr id="5" name="Rectángulo 4"/>
          <p:cNvSpPr/>
          <p:nvPr/>
        </p:nvSpPr>
        <p:spPr>
          <a:xfrm>
            <a:off x="1878190" y="5111377"/>
            <a:ext cx="6723531" cy="1323439"/>
          </a:xfrm>
          <a:prstGeom prst="rect">
            <a:avLst/>
          </a:prstGeom>
        </p:spPr>
        <p:txBody>
          <a:bodyPr wrap="square">
            <a:spAutoFit/>
          </a:bodyPr>
          <a:lstStyle/>
          <a:p>
            <a:pPr>
              <a:buFont typeface="Wingdings" panose="05000000000000000000" pitchFamily="2" charset="2"/>
              <a:buChar char="ü"/>
              <a:defRPr/>
            </a:pPr>
            <a:r>
              <a:rPr lang="es-CO" altLang="es-CO" sz="1600" dirty="0">
                <a:solidFill>
                  <a:srgbClr val="00B0F0"/>
                </a:solidFill>
              </a:rPr>
              <a:t>Acciones de Alto Impacto.</a:t>
            </a:r>
          </a:p>
          <a:p>
            <a:pPr>
              <a:buFont typeface="Wingdings" panose="05000000000000000000" pitchFamily="2" charset="2"/>
              <a:buChar char="ü"/>
              <a:defRPr/>
            </a:pPr>
            <a:r>
              <a:rPr lang="es-CO" altLang="es-CO" sz="1600" dirty="0">
                <a:solidFill>
                  <a:srgbClr val="00B0F0"/>
                </a:solidFill>
              </a:rPr>
              <a:t>Productos cualificados.</a:t>
            </a:r>
          </a:p>
          <a:p>
            <a:pPr>
              <a:buFont typeface="Wingdings" panose="05000000000000000000" pitchFamily="2" charset="2"/>
              <a:buChar char="ü"/>
              <a:defRPr/>
            </a:pPr>
            <a:r>
              <a:rPr lang="es-CO" altLang="es-CO" sz="1600" dirty="0">
                <a:solidFill>
                  <a:srgbClr val="00B0F0"/>
                </a:solidFill>
              </a:rPr>
              <a:t>Evidencia de costo efectividad.</a:t>
            </a:r>
          </a:p>
          <a:p>
            <a:pPr marL="273050" indent="-273050">
              <a:buFont typeface="Wingdings" panose="05000000000000000000" pitchFamily="2" charset="2"/>
              <a:buChar char="ü"/>
              <a:tabLst>
                <a:tab pos="273050" algn="l"/>
              </a:tabLst>
              <a:defRPr/>
            </a:pPr>
            <a:r>
              <a:rPr lang="es-CO" altLang="es-CO" sz="1600" dirty="0">
                <a:solidFill>
                  <a:srgbClr val="00B0F0"/>
                </a:solidFill>
              </a:rPr>
              <a:t>Acción Intersectorial con una agenda estratégica clara.</a:t>
            </a:r>
          </a:p>
          <a:p>
            <a:pPr marL="273050" indent="-273050">
              <a:buFont typeface="Wingdings" panose="05000000000000000000" pitchFamily="2" charset="2"/>
              <a:buChar char="ü"/>
              <a:defRPr/>
            </a:pPr>
            <a:r>
              <a:rPr lang="es-CO" altLang="es-CO" sz="1600" dirty="0">
                <a:solidFill>
                  <a:srgbClr val="00B0F0"/>
                </a:solidFill>
              </a:rPr>
              <a:t>Integración al Modelo de Atención Integral de salud.  </a:t>
            </a:r>
          </a:p>
        </p:txBody>
      </p:sp>
      <p:graphicFrame>
        <p:nvGraphicFramePr>
          <p:cNvPr id="12" name="Diagrama 11"/>
          <p:cNvGraphicFramePr/>
          <p:nvPr/>
        </p:nvGraphicFramePr>
        <p:xfrm>
          <a:off x="1017495" y="544434"/>
          <a:ext cx="6584576" cy="44459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198228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nvGraphicFramePr>
        <p:xfrm>
          <a:off x="1698814" y="4439470"/>
          <a:ext cx="8834716" cy="2072640"/>
        </p:xfrm>
        <a:graphic>
          <a:graphicData uri="http://schemas.openxmlformats.org/drawingml/2006/table">
            <a:tbl>
              <a:tblPr firstRow="1" bandRow="1">
                <a:tableStyleId>{7DF18680-E054-41AD-8BC1-D1AEF772440D}</a:tableStyleId>
              </a:tblPr>
              <a:tblGrid>
                <a:gridCol w="4206718">
                  <a:extLst>
                    <a:ext uri="{9D8B030D-6E8A-4147-A177-3AD203B41FA5}">
                      <a16:colId xmlns:a16="http://schemas.microsoft.com/office/drawing/2014/main" val="20000"/>
                    </a:ext>
                  </a:extLst>
                </a:gridCol>
                <a:gridCol w="1371421">
                  <a:extLst>
                    <a:ext uri="{9D8B030D-6E8A-4147-A177-3AD203B41FA5}">
                      <a16:colId xmlns:a16="http://schemas.microsoft.com/office/drawing/2014/main" val="20001"/>
                    </a:ext>
                  </a:extLst>
                </a:gridCol>
                <a:gridCol w="1444329">
                  <a:extLst>
                    <a:ext uri="{9D8B030D-6E8A-4147-A177-3AD203B41FA5}">
                      <a16:colId xmlns:a16="http://schemas.microsoft.com/office/drawing/2014/main" val="20002"/>
                    </a:ext>
                  </a:extLst>
                </a:gridCol>
                <a:gridCol w="1812248">
                  <a:extLst>
                    <a:ext uri="{9D8B030D-6E8A-4147-A177-3AD203B41FA5}">
                      <a16:colId xmlns:a16="http://schemas.microsoft.com/office/drawing/2014/main" val="20003"/>
                    </a:ext>
                  </a:extLst>
                </a:gridCol>
              </a:tblGrid>
              <a:tr h="370840">
                <a:tc>
                  <a:txBody>
                    <a:bodyPr/>
                    <a:lstStyle/>
                    <a:p>
                      <a:pPr algn="ctr"/>
                      <a:r>
                        <a:rPr lang="es-ES_tradnl" sz="1400" baseline="0" dirty="0"/>
                        <a:t>Círculos Conversacionales con estudiantes de PRAES</a:t>
                      </a:r>
                    </a:p>
                    <a:p>
                      <a:pPr algn="ctr"/>
                      <a:r>
                        <a:rPr lang="es-ES_tradnl" sz="1400" baseline="0" dirty="0"/>
                        <a:t>(n=1380)</a:t>
                      </a:r>
                      <a:endParaRPr lang="es-ES_tradnl" sz="1400" dirty="0"/>
                    </a:p>
                  </a:txBody>
                  <a:tcPr/>
                </a:tc>
                <a:tc>
                  <a:txBody>
                    <a:bodyPr/>
                    <a:lstStyle/>
                    <a:p>
                      <a:pPr algn="ctr"/>
                      <a:r>
                        <a:rPr lang="es-ES_tradnl" sz="1400" dirty="0"/>
                        <a:t>SIEMPRE</a:t>
                      </a:r>
                    </a:p>
                  </a:txBody>
                  <a:tcPr/>
                </a:tc>
                <a:tc>
                  <a:txBody>
                    <a:bodyPr/>
                    <a:lstStyle/>
                    <a:p>
                      <a:pPr algn="ctr"/>
                      <a:r>
                        <a:rPr lang="es-ES_tradnl" sz="1400" dirty="0"/>
                        <a:t>ALGUNAS VECES</a:t>
                      </a:r>
                    </a:p>
                  </a:txBody>
                  <a:tcPr/>
                </a:tc>
                <a:tc>
                  <a:txBody>
                    <a:bodyPr/>
                    <a:lstStyle/>
                    <a:p>
                      <a:pPr algn="ctr"/>
                      <a:r>
                        <a:rPr lang="es-ES_tradnl" sz="1400" dirty="0"/>
                        <a:t>NUNCA</a:t>
                      </a:r>
                    </a:p>
                  </a:txBody>
                  <a:tcPr/>
                </a:tc>
                <a:extLst>
                  <a:ext uri="{0D108BD9-81ED-4DB2-BD59-A6C34878D82A}">
                    <a16:rowId xmlns:a16="http://schemas.microsoft.com/office/drawing/2014/main" val="10000"/>
                  </a:ext>
                </a:extLst>
              </a:tr>
              <a:tr h="370840">
                <a:tc>
                  <a:txBody>
                    <a:bodyPr/>
                    <a:lstStyle/>
                    <a:p>
                      <a:r>
                        <a:rPr lang="es-ES_tradnl" sz="1400" dirty="0"/>
                        <a:t>Identifican fuente de contaminación</a:t>
                      </a:r>
                      <a:r>
                        <a:rPr lang="es-ES" sz="1400" dirty="0"/>
                        <a:t> del aire cercana a la IED</a:t>
                      </a:r>
                    </a:p>
                  </a:txBody>
                  <a:tcPr/>
                </a:tc>
                <a:tc>
                  <a:txBody>
                    <a:bodyPr/>
                    <a:lstStyle/>
                    <a:p>
                      <a:pPr algn="ctr"/>
                      <a:r>
                        <a:rPr lang="es-ES_tradnl" sz="1400" dirty="0"/>
                        <a:t>31%</a:t>
                      </a:r>
                    </a:p>
                  </a:txBody>
                  <a:tcPr/>
                </a:tc>
                <a:tc>
                  <a:txBody>
                    <a:bodyPr/>
                    <a:lstStyle/>
                    <a:p>
                      <a:pPr algn="ctr"/>
                      <a:r>
                        <a:rPr lang="es-ES_tradnl" sz="1400" dirty="0"/>
                        <a:t>44%</a:t>
                      </a:r>
                    </a:p>
                  </a:txBody>
                  <a:tcPr/>
                </a:tc>
                <a:tc>
                  <a:txBody>
                    <a:bodyPr/>
                    <a:lstStyle/>
                    <a:p>
                      <a:pPr algn="ctr"/>
                      <a:r>
                        <a:rPr lang="es-ES_tradnl" sz="1400" dirty="0"/>
                        <a:t>25%</a:t>
                      </a:r>
                    </a:p>
                  </a:txBody>
                  <a:tcPr/>
                </a:tc>
                <a:extLst>
                  <a:ext uri="{0D108BD9-81ED-4DB2-BD59-A6C34878D82A}">
                    <a16:rowId xmlns:a16="http://schemas.microsoft.com/office/drawing/2014/main" val="10001"/>
                  </a:ext>
                </a:extLst>
              </a:tr>
              <a:tr h="370840">
                <a:tc>
                  <a:txBody>
                    <a:bodyPr/>
                    <a:lstStyle/>
                    <a:p>
                      <a:r>
                        <a:rPr lang="es-ES_tradnl" sz="1400" dirty="0"/>
                        <a:t>Conoce</a:t>
                      </a:r>
                      <a:r>
                        <a:rPr lang="es-ES_tradnl" sz="1400" baseline="0" dirty="0"/>
                        <a:t> pagina web que le </a:t>
                      </a:r>
                      <a:r>
                        <a:rPr lang="es-ES_tradnl" sz="1400" dirty="0"/>
                        <a:t>permite conocer el estado de la calidad del aire en Bogotá</a:t>
                      </a:r>
                    </a:p>
                  </a:txBody>
                  <a:tcPr/>
                </a:tc>
                <a:tc>
                  <a:txBody>
                    <a:bodyPr/>
                    <a:lstStyle/>
                    <a:p>
                      <a:pPr algn="ctr"/>
                      <a:r>
                        <a:rPr lang="es-ES_tradnl" sz="1400" dirty="0"/>
                        <a:t>9%</a:t>
                      </a:r>
                    </a:p>
                  </a:txBody>
                  <a:tcPr/>
                </a:tc>
                <a:tc>
                  <a:txBody>
                    <a:bodyPr/>
                    <a:lstStyle/>
                    <a:p>
                      <a:pPr algn="ctr"/>
                      <a:r>
                        <a:rPr lang="es-ES_tradnl" sz="1400" dirty="0"/>
                        <a:t>31%</a:t>
                      </a:r>
                    </a:p>
                  </a:txBody>
                  <a:tcPr/>
                </a:tc>
                <a:tc>
                  <a:txBody>
                    <a:bodyPr/>
                    <a:lstStyle/>
                    <a:p>
                      <a:pPr algn="ctr"/>
                      <a:r>
                        <a:rPr lang="es-ES_tradnl" sz="2400" b="1" dirty="0">
                          <a:solidFill>
                            <a:srgbClr val="FF0000"/>
                          </a:solidFill>
                        </a:rPr>
                        <a:t>60%</a:t>
                      </a:r>
                    </a:p>
                  </a:txBody>
                  <a:tcPr/>
                </a:tc>
                <a:extLst>
                  <a:ext uri="{0D108BD9-81ED-4DB2-BD59-A6C34878D82A}">
                    <a16:rowId xmlns:a16="http://schemas.microsoft.com/office/drawing/2014/main" val="10002"/>
                  </a:ext>
                </a:extLst>
              </a:tr>
              <a:tr h="370840">
                <a:tc>
                  <a:txBody>
                    <a:bodyPr/>
                    <a:lstStyle/>
                    <a:p>
                      <a:r>
                        <a:rPr lang="es-ES_tradnl" sz="1400" dirty="0"/>
                        <a:t>Realiza acciones para protegerse de la contaminación</a:t>
                      </a:r>
                      <a:r>
                        <a:rPr lang="es-ES" sz="1400" dirty="0"/>
                        <a:t> del aire</a:t>
                      </a:r>
                      <a:endParaRPr lang="es-ES_tradnl" sz="1400" dirty="0"/>
                    </a:p>
                  </a:txBody>
                  <a:tcPr/>
                </a:tc>
                <a:tc>
                  <a:txBody>
                    <a:bodyPr/>
                    <a:lstStyle/>
                    <a:p>
                      <a:pPr algn="ctr"/>
                      <a:r>
                        <a:rPr lang="es-ES_tradnl" sz="1400" dirty="0"/>
                        <a:t>31%</a:t>
                      </a:r>
                    </a:p>
                  </a:txBody>
                  <a:tcPr/>
                </a:tc>
                <a:tc>
                  <a:txBody>
                    <a:bodyPr/>
                    <a:lstStyle/>
                    <a:p>
                      <a:pPr algn="ctr"/>
                      <a:r>
                        <a:rPr lang="es-ES_tradnl" sz="1400" dirty="0"/>
                        <a:t>47%</a:t>
                      </a:r>
                    </a:p>
                  </a:txBody>
                  <a:tcPr/>
                </a:tc>
                <a:tc>
                  <a:txBody>
                    <a:bodyPr/>
                    <a:lstStyle/>
                    <a:p>
                      <a:pPr algn="ctr"/>
                      <a:r>
                        <a:rPr lang="es-ES_tradnl" sz="1400" dirty="0"/>
                        <a:t>22%</a:t>
                      </a:r>
                    </a:p>
                  </a:txBody>
                  <a:tcPr/>
                </a:tc>
                <a:extLst>
                  <a:ext uri="{0D108BD9-81ED-4DB2-BD59-A6C34878D82A}">
                    <a16:rowId xmlns:a16="http://schemas.microsoft.com/office/drawing/2014/main" val="10003"/>
                  </a:ext>
                </a:extLst>
              </a:tr>
            </a:tbl>
          </a:graphicData>
        </a:graphic>
      </p:graphicFrame>
      <p:graphicFrame>
        <p:nvGraphicFramePr>
          <p:cNvPr id="9" name="Gráfico 8"/>
          <p:cNvGraphicFramePr>
            <a:graphicFrameLocks/>
          </p:cNvGraphicFramePr>
          <p:nvPr/>
        </p:nvGraphicFramePr>
        <p:xfrm>
          <a:off x="2632718" y="772747"/>
          <a:ext cx="6775824" cy="2821828"/>
        </p:xfrm>
        <a:graphic>
          <a:graphicData uri="http://schemas.openxmlformats.org/drawingml/2006/chart">
            <c:chart xmlns:c="http://schemas.openxmlformats.org/drawingml/2006/chart" xmlns:r="http://schemas.openxmlformats.org/officeDocument/2006/relationships" r:id="rId2"/>
          </a:graphicData>
        </a:graphic>
      </p:graphicFrame>
      <p:sp>
        <p:nvSpPr>
          <p:cNvPr id="10" name="CuadroTexto 9"/>
          <p:cNvSpPr txBox="1"/>
          <p:nvPr/>
        </p:nvSpPr>
        <p:spPr>
          <a:xfrm>
            <a:off x="2855258" y="3505549"/>
            <a:ext cx="4410636" cy="276999"/>
          </a:xfrm>
          <a:prstGeom prst="rect">
            <a:avLst/>
          </a:prstGeom>
          <a:noFill/>
        </p:spPr>
        <p:txBody>
          <a:bodyPr wrap="square" rtlCol="0">
            <a:spAutoFit/>
          </a:bodyPr>
          <a:lstStyle/>
          <a:p>
            <a:r>
              <a:rPr lang="es-ES_tradnl" sz="1200" dirty="0"/>
              <a:t>n=352 Sedes de </a:t>
            </a:r>
            <a:r>
              <a:rPr lang="es-ES_tradnl" sz="1200"/>
              <a:t>Instituciones Educativas) </a:t>
            </a:r>
          </a:p>
        </p:txBody>
      </p:sp>
      <p:sp>
        <p:nvSpPr>
          <p:cNvPr id="6" name="CuadroTexto 5"/>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881498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 y="753035"/>
            <a:ext cx="6104965" cy="6104965"/>
          </a:xfrm>
          <a:prstGeom prst="rect">
            <a:avLst/>
          </a:prstGeom>
        </p:spPr>
      </p:pic>
      <p:sp>
        <p:nvSpPr>
          <p:cNvPr id="3" name="Rectángulo 2"/>
          <p:cNvSpPr/>
          <p:nvPr/>
        </p:nvSpPr>
        <p:spPr>
          <a:xfrm>
            <a:off x="604157" y="6649880"/>
            <a:ext cx="7874000" cy="253916"/>
          </a:xfrm>
          <a:prstGeom prst="rect">
            <a:avLst/>
          </a:prstGeom>
        </p:spPr>
        <p:txBody>
          <a:bodyPr wrap="square">
            <a:spAutoFit/>
          </a:bodyPr>
          <a:lstStyle/>
          <a:p>
            <a:r>
              <a:rPr lang="es-ES_tradnl" sz="1050" dirty="0">
                <a:solidFill>
                  <a:schemeClr val="bg1"/>
                </a:solidFill>
              </a:rPr>
              <a:t>Fuente: http://www.who.int/phe/ceh-Infographics-2017-Spanish1.pdf?ua=1</a:t>
            </a:r>
          </a:p>
        </p:txBody>
      </p:sp>
      <p:sp>
        <p:nvSpPr>
          <p:cNvPr id="10" name="1 Rectángulo"/>
          <p:cNvSpPr/>
          <p:nvPr/>
        </p:nvSpPr>
        <p:spPr>
          <a:xfrm>
            <a:off x="4644" y="0"/>
            <a:ext cx="9139356" cy="584775"/>
          </a:xfrm>
          <a:prstGeom prst="rect">
            <a:avLst/>
          </a:prstGeom>
          <a:solidFill>
            <a:srgbClr val="00B0F0"/>
          </a:solidFill>
        </p:spPr>
        <p:txBody>
          <a:bodyPr wrap="square">
            <a:spAutoFit/>
          </a:bodyPr>
          <a:lstStyle/>
          <a:p>
            <a:r>
              <a:rPr lang="es-CO" sz="3200" b="1" dirty="0">
                <a:solidFill>
                  <a:schemeClr val="bg1"/>
                </a:solidFill>
              </a:rPr>
              <a:t>1. CONTEXTO INTERNACIONAL</a:t>
            </a:r>
            <a:endParaRPr lang="es-ES_tradnl" sz="3200" dirty="0">
              <a:solidFill>
                <a:schemeClr val="bg1"/>
              </a:solidFill>
            </a:endParaRPr>
          </a:p>
        </p:txBody>
      </p:sp>
      <p:pic>
        <p:nvPicPr>
          <p:cNvPr id="9" name="Imagen 8"/>
          <p:cNvPicPr>
            <a:picLocks noChangeAspect="1"/>
          </p:cNvPicPr>
          <p:nvPr/>
        </p:nvPicPr>
        <p:blipFill>
          <a:blip r:embed="rId3"/>
          <a:stretch>
            <a:fillRect/>
          </a:stretch>
        </p:blipFill>
        <p:spPr>
          <a:xfrm>
            <a:off x="6231283" y="2230486"/>
            <a:ext cx="5664796" cy="2051050"/>
          </a:xfrm>
          <a:prstGeom prst="rect">
            <a:avLst/>
          </a:prstGeom>
        </p:spPr>
      </p:pic>
      <p:sp>
        <p:nvSpPr>
          <p:cNvPr id="11" name="CuadroTexto 10"/>
          <p:cNvSpPr txBox="1"/>
          <p:nvPr/>
        </p:nvSpPr>
        <p:spPr>
          <a:xfrm>
            <a:off x="6860734" y="1339592"/>
            <a:ext cx="4838166" cy="646331"/>
          </a:xfrm>
          <a:prstGeom prst="rect">
            <a:avLst/>
          </a:prstGeom>
          <a:noFill/>
        </p:spPr>
        <p:txBody>
          <a:bodyPr wrap="square" rtlCol="0">
            <a:spAutoFit/>
          </a:bodyPr>
          <a:lstStyle/>
          <a:p>
            <a:pPr algn="ctr"/>
            <a:r>
              <a:rPr lang="x-none" b="1" dirty="0"/>
              <a:t>Carga de la enfermedad por factores ambientales (Contaminación del Aire) </a:t>
            </a:r>
            <a:endParaRPr lang="es-ES" b="1" dirty="0"/>
          </a:p>
        </p:txBody>
      </p:sp>
      <p:sp>
        <p:nvSpPr>
          <p:cNvPr id="12" name="Rectángulo 11"/>
          <p:cNvSpPr/>
          <p:nvPr/>
        </p:nvSpPr>
        <p:spPr>
          <a:xfrm>
            <a:off x="6332738" y="4379472"/>
            <a:ext cx="6096000" cy="830997"/>
          </a:xfrm>
          <a:prstGeom prst="rect">
            <a:avLst/>
          </a:prstGeom>
        </p:spPr>
        <p:txBody>
          <a:bodyPr>
            <a:spAutoFit/>
          </a:bodyPr>
          <a:lstStyle/>
          <a:p>
            <a:r>
              <a:rPr lang="x-none" sz="800" dirty="0">
                <a:latin typeface="Arial" panose="020B0604020202020204" pitchFamily="34" charset="0"/>
                <a:ea typeface="Calibri" panose="020F0502020204030204" pitchFamily="34" charset="0"/>
              </a:rPr>
              <a:t>Fuente: </a:t>
            </a:r>
            <a:r>
              <a:rPr lang="en-US" sz="800" dirty="0">
                <a:latin typeface="Arial" panose="020B0604020202020204" pitchFamily="34" charset="0"/>
                <a:ea typeface="Calibri" panose="020F0502020204030204" pitchFamily="34" charset="0"/>
              </a:rPr>
              <a:t>Preventing disease through healthy environments. A global assessment of the burden of disease from environmental risks. A </a:t>
            </a:r>
            <a:r>
              <a:rPr lang="en-US" sz="800" dirty="0" err="1">
                <a:latin typeface="Arial" panose="020B0604020202020204" pitchFamily="34" charset="0"/>
                <a:ea typeface="Calibri" panose="020F0502020204030204" pitchFamily="34" charset="0"/>
              </a:rPr>
              <a:t>Prüss-Ustün</a:t>
            </a:r>
            <a:r>
              <a:rPr lang="en-US" sz="800" dirty="0">
                <a:latin typeface="Arial" panose="020B0604020202020204" pitchFamily="34" charset="0"/>
                <a:ea typeface="Calibri" panose="020F0502020204030204" pitchFamily="34" charset="0"/>
              </a:rPr>
              <a:t>, J Wolf, C </a:t>
            </a:r>
            <a:r>
              <a:rPr lang="en-US" sz="800" dirty="0" err="1">
                <a:latin typeface="Arial" panose="020B0604020202020204" pitchFamily="34" charset="0"/>
                <a:ea typeface="Calibri" panose="020F0502020204030204" pitchFamily="34" charset="0"/>
              </a:rPr>
              <a:t>Corvalán</a:t>
            </a:r>
            <a:r>
              <a:rPr lang="en-US" sz="800" dirty="0">
                <a:latin typeface="Arial" panose="020B0604020202020204" pitchFamily="34" charset="0"/>
                <a:ea typeface="Calibri" panose="020F0502020204030204" pitchFamily="34" charset="0"/>
              </a:rPr>
              <a:t>, R </a:t>
            </a:r>
            <a:r>
              <a:rPr lang="en-US" sz="800" dirty="0" err="1">
                <a:latin typeface="Arial" panose="020B0604020202020204" pitchFamily="34" charset="0"/>
                <a:ea typeface="Calibri" panose="020F0502020204030204" pitchFamily="34" charset="0"/>
              </a:rPr>
              <a:t>Bos</a:t>
            </a:r>
            <a:r>
              <a:rPr lang="en-US" sz="800" dirty="0">
                <a:latin typeface="Arial" panose="020B0604020202020204" pitchFamily="34" charset="0"/>
                <a:ea typeface="Calibri" panose="020F0502020204030204" pitchFamily="34" charset="0"/>
              </a:rPr>
              <a:t> and M </a:t>
            </a:r>
            <a:r>
              <a:rPr lang="en-US" sz="800" dirty="0" err="1">
                <a:latin typeface="Arial" panose="020B0604020202020204" pitchFamily="34" charset="0"/>
                <a:ea typeface="Calibri" panose="020F0502020204030204" pitchFamily="34" charset="0"/>
              </a:rPr>
              <a:t>Neira</a:t>
            </a:r>
            <a:r>
              <a:rPr lang="en-US" sz="800" dirty="0">
                <a:latin typeface="Arial" panose="020B0604020202020204" pitchFamily="34" charset="0"/>
                <a:ea typeface="Calibri" panose="020F0502020204030204" pitchFamily="34" charset="0"/>
              </a:rPr>
              <a:t>.</a:t>
            </a:r>
            <a:r>
              <a:rPr lang="x-none" sz="800" dirty="0">
                <a:latin typeface="Arial" panose="020B0604020202020204" pitchFamily="34" charset="0"/>
                <a:ea typeface="Calibri" panose="020F0502020204030204" pitchFamily="34" charset="0"/>
              </a:rPr>
              <a:t> OMS 2016</a:t>
            </a:r>
            <a:r>
              <a:rPr lang="en-US" sz="800" dirty="0">
                <a:latin typeface="Arial" panose="020B0604020202020204" pitchFamily="34" charset="0"/>
                <a:ea typeface="Calibri" panose="020F0502020204030204" pitchFamily="34" charset="0"/>
              </a:rPr>
              <a:t> </a:t>
            </a:r>
            <a:r>
              <a:rPr lang="es-ES" sz="800" dirty="0">
                <a:latin typeface="Arial" panose="020B0604020202020204" pitchFamily="34" charset="0"/>
                <a:ea typeface="Calibri" panose="020F0502020204030204" pitchFamily="34" charset="0"/>
              </a:rPr>
              <a:t>Disponible en: </a:t>
            </a:r>
            <a:r>
              <a:rPr lang="es-ES" sz="800" dirty="0">
                <a:latin typeface="Arial" panose="020B0604020202020204" pitchFamily="34" charset="0"/>
                <a:ea typeface="Calibri" panose="020F0502020204030204" pitchFamily="34" charset="0"/>
                <a:hlinkClick r:id="rId4"/>
              </a:rPr>
              <a:t>http://www.who.int/quantifying_ehimpacts/publications/preventing-disease/en/</a:t>
            </a:r>
            <a:endParaRPr lang="x-none" sz="800" dirty="0">
              <a:latin typeface="Arial" panose="020B0604020202020204" pitchFamily="34" charset="0"/>
              <a:ea typeface="Calibri" panose="020F0502020204030204" pitchFamily="34" charset="0"/>
            </a:endParaRPr>
          </a:p>
          <a:p>
            <a:endParaRPr lang="x-none" sz="800" dirty="0">
              <a:latin typeface="Arial" panose="020B0604020202020204" pitchFamily="34" charset="0"/>
            </a:endParaRPr>
          </a:p>
          <a:p>
            <a:r>
              <a:rPr lang="x-none" sz="800" dirty="0">
                <a:latin typeface="Arial" panose="020B0604020202020204" pitchFamily="34" charset="0"/>
                <a:ea typeface="Calibri" panose="020F0502020204030204" pitchFamily="34" charset="0"/>
                <a:hlinkClick r:id="rId5"/>
              </a:rPr>
              <a:t>Institute for health metrics and evaluations. Carga Mundial de la enfermedad  </a:t>
            </a:r>
            <a:r>
              <a:rPr lang="es-ES" sz="800" dirty="0">
                <a:latin typeface="Arial" panose="020B0604020202020204" pitchFamily="34" charset="0"/>
                <a:ea typeface="Calibri" panose="020F0502020204030204" pitchFamily="34" charset="0"/>
                <a:hlinkClick r:id="rId5"/>
              </a:rPr>
              <a:t>https://vizhub.healthdata.org/gbd-compare/</a:t>
            </a:r>
            <a:endParaRPr lang="x-none" sz="800" dirty="0">
              <a:latin typeface="Arial" panose="020B0604020202020204" pitchFamily="34" charset="0"/>
              <a:ea typeface="Calibri" panose="020F0502020204030204" pitchFamily="34" charset="0"/>
            </a:endParaRPr>
          </a:p>
          <a:p>
            <a:endParaRPr lang="es-ES" sz="800"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8421657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srcRect/>
          <a:stretch>
            <a:fillRect/>
          </a:stretch>
        </p:blipFill>
        <p:spPr bwMode="auto">
          <a:xfrm>
            <a:off x="1656376" y="689825"/>
            <a:ext cx="6349107" cy="4269730"/>
          </a:xfrm>
          <a:prstGeom prst="rect">
            <a:avLst/>
          </a:prstGeom>
          <a:noFill/>
          <a:ln w="9525">
            <a:noFill/>
            <a:miter lim="800000"/>
            <a:headEnd/>
            <a:tailEnd/>
          </a:ln>
        </p:spPr>
      </p:pic>
      <p:sp>
        <p:nvSpPr>
          <p:cNvPr id="4" name="CuadroTexto 3"/>
          <p:cNvSpPr txBox="1"/>
          <p:nvPr/>
        </p:nvSpPr>
        <p:spPr>
          <a:xfrm>
            <a:off x="2211742" y="5177118"/>
            <a:ext cx="4918975" cy="861774"/>
          </a:xfrm>
          <a:prstGeom prst="rect">
            <a:avLst/>
          </a:prstGeom>
          <a:noFill/>
        </p:spPr>
        <p:txBody>
          <a:bodyPr wrap="square" rtlCol="0">
            <a:spAutoFit/>
          </a:bodyPr>
          <a:lstStyle/>
          <a:p>
            <a:pPr algn="ctr"/>
            <a:r>
              <a:rPr lang="es-ES_tradnl" sz="3200" b="1" dirty="0"/>
              <a:t>124.655 </a:t>
            </a:r>
            <a:r>
              <a:rPr lang="es-ES_tradnl" dirty="0"/>
              <a:t>personas se les socializo el IBOCA en el año 2017 </a:t>
            </a:r>
          </a:p>
        </p:txBody>
      </p:sp>
      <p:pic>
        <p:nvPicPr>
          <p:cNvPr id="5" name="Imagen 4"/>
          <p:cNvPicPr>
            <a:picLocks noChangeAspect="1"/>
          </p:cNvPicPr>
          <p:nvPr/>
        </p:nvPicPr>
        <p:blipFill>
          <a:blip r:embed="rId3"/>
          <a:stretch>
            <a:fillRect/>
          </a:stretch>
        </p:blipFill>
        <p:spPr>
          <a:xfrm>
            <a:off x="8132925" y="4956570"/>
            <a:ext cx="2551235" cy="1901430"/>
          </a:xfrm>
          <a:prstGeom prst="rect">
            <a:avLst/>
          </a:prstGeom>
        </p:spPr>
      </p:pic>
      <p:pic>
        <p:nvPicPr>
          <p:cNvPr id="6" name="Imagen 5"/>
          <p:cNvPicPr>
            <a:picLocks noChangeAspect="1"/>
          </p:cNvPicPr>
          <p:nvPr/>
        </p:nvPicPr>
        <p:blipFill>
          <a:blip r:embed="rId4"/>
          <a:stretch>
            <a:fillRect/>
          </a:stretch>
        </p:blipFill>
        <p:spPr>
          <a:xfrm>
            <a:off x="8129943" y="3039035"/>
            <a:ext cx="2554216" cy="1917535"/>
          </a:xfrm>
          <a:prstGeom prst="rect">
            <a:avLst/>
          </a:prstGeom>
        </p:spPr>
      </p:pic>
      <p:pic>
        <p:nvPicPr>
          <p:cNvPr id="7" name="Imagen 6"/>
          <p:cNvPicPr>
            <a:picLocks noChangeAspect="1"/>
          </p:cNvPicPr>
          <p:nvPr/>
        </p:nvPicPr>
        <p:blipFill>
          <a:blip r:embed="rId5"/>
          <a:stretch>
            <a:fillRect/>
          </a:stretch>
        </p:blipFill>
        <p:spPr>
          <a:xfrm>
            <a:off x="8129942" y="1137480"/>
            <a:ext cx="2538058" cy="1901554"/>
          </a:xfrm>
          <a:prstGeom prst="rect">
            <a:avLst/>
          </a:prstGeom>
        </p:spPr>
      </p:pic>
      <p:sp>
        <p:nvSpPr>
          <p:cNvPr id="8" name="CuadroTexto 7"/>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20003025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pic>
        <p:nvPicPr>
          <p:cNvPr id="3" name="Imagen 2"/>
          <p:cNvPicPr>
            <a:picLocks noChangeAspect="1"/>
          </p:cNvPicPr>
          <p:nvPr/>
        </p:nvPicPr>
        <p:blipFill rotWithShape="1">
          <a:blip r:embed="rId2"/>
          <a:srcRect l="32840" t="5048" r="33301" b="9256"/>
          <a:stretch/>
        </p:blipFill>
        <p:spPr>
          <a:xfrm>
            <a:off x="958789" y="584774"/>
            <a:ext cx="4403324" cy="6268819"/>
          </a:xfrm>
          <a:prstGeom prst="rect">
            <a:avLst/>
          </a:prstGeom>
        </p:spPr>
      </p:pic>
      <p:pic>
        <p:nvPicPr>
          <p:cNvPr id="9" name="Imagen 8"/>
          <p:cNvPicPr>
            <a:picLocks noChangeAspect="1"/>
          </p:cNvPicPr>
          <p:nvPr/>
        </p:nvPicPr>
        <p:blipFill rotWithShape="1">
          <a:blip r:embed="rId3"/>
          <a:srcRect l="16821" t="18511" r="53179" b="27379"/>
          <a:stretch/>
        </p:blipFill>
        <p:spPr>
          <a:xfrm>
            <a:off x="6445188" y="1420427"/>
            <a:ext cx="3657600" cy="3710867"/>
          </a:xfrm>
          <a:prstGeom prst="rect">
            <a:avLst/>
          </a:prstGeom>
        </p:spPr>
      </p:pic>
    </p:spTree>
    <p:extLst>
      <p:ext uri="{BB962C8B-B14F-4D97-AF65-F5344CB8AC3E}">
        <p14:creationId xmlns:p14="http://schemas.microsoft.com/office/powerpoint/2010/main" val="2253343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Agrupar 14"/>
          <p:cNvGrpSpPr/>
          <p:nvPr/>
        </p:nvGrpSpPr>
        <p:grpSpPr>
          <a:xfrm>
            <a:off x="1685365" y="726142"/>
            <a:ext cx="2622177" cy="2043953"/>
            <a:chOff x="161364" y="726141"/>
            <a:chExt cx="2043953" cy="1740709"/>
          </a:xfrm>
        </p:grpSpPr>
        <p:pic>
          <p:nvPicPr>
            <p:cNvPr id="4" name="Imagen 3"/>
            <p:cNvPicPr>
              <a:picLocks noChangeAspect="1"/>
            </p:cNvPicPr>
            <p:nvPr/>
          </p:nvPicPr>
          <p:blipFill>
            <a:blip r:embed="rId2"/>
            <a:stretch>
              <a:fillRect/>
            </a:stretch>
          </p:blipFill>
          <p:spPr>
            <a:xfrm>
              <a:off x="161365" y="999156"/>
              <a:ext cx="2043952" cy="1467694"/>
            </a:xfrm>
            <a:prstGeom prst="rect">
              <a:avLst/>
            </a:prstGeom>
          </p:spPr>
        </p:pic>
        <p:sp>
          <p:nvSpPr>
            <p:cNvPr id="3" name="CuadroTexto 2"/>
            <p:cNvSpPr txBox="1"/>
            <p:nvPr/>
          </p:nvSpPr>
          <p:spPr>
            <a:xfrm>
              <a:off x="161364" y="726141"/>
              <a:ext cx="2043953" cy="314537"/>
            </a:xfrm>
            <a:prstGeom prst="rect">
              <a:avLst/>
            </a:prstGeom>
            <a:solidFill>
              <a:srgbClr val="002060"/>
            </a:solidFill>
          </p:spPr>
          <p:txBody>
            <a:bodyPr wrap="square" rtlCol="0">
              <a:spAutoFit/>
            </a:bodyPr>
            <a:lstStyle/>
            <a:p>
              <a:r>
                <a:rPr lang="es-ES_tradnl" dirty="0">
                  <a:solidFill>
                    <a:schemeClr val="bg1"/>
                  </a:solidFill>
                </a:rPr>
                <a:t>Lanzamiento IBOCA</a:t>
              </a:r>
            </a:p>
          </p:txBody>
        </p:sp>
      </p:grpSp>
      <p:grpSp>
        <p:nvGrpSpPr>
          <p:cNvPr id="10" name="Agrupar 9"/>
          <p:cNvGrpSpPr/>
          <p:nvPr/>
        </p:nvGrpSpPr>
        <p:grpSpPr>
          <a:xfrm>
            <a:off x="6781801" y="726141"/>
            <a:ext cx="2484514" cy="1940706"/>
            <a:chOff x="2684117" y="726141"/>
            <a:chExt cx="2210613" cy="1680882"/>
          </a:xfrm>
        </p:grpSpPr>
        <p:grpSp>
          <p:nvGrpSpPr>
            <p:cNvPr id="8" name="Agrupar 7"/>
            <p:cNvGrpSpPr/>
            <p:nvPr/>
          </p:nvGrpSpPr>
          <p:grpSpPr>
            <a:xfrm>
              <a:off x="2684117" y="726141"/>
              <a:ext cx="2210613" cy="1680882"/>
              <a:chOff x="3356470" y="726141"/>
              <a:chExt cx="2210613" cy="1680882"/>
            </a:xfrm>
          </p:grpSpPr>
          <p:pic>
            <p:nvPicPr>
              <p:cNvPr id="6" name="Imagen 5"/>
              <p:cNvPicPr>
                <a:picLocks noChangeAspect="1"/>
              </p:cNvPicPr>
              <p:nvPr/>
            </p:nvPicPr>
            <p:blipFill>
              <a:blip r:embed="rId3"/>
              <a:stretch>
                <a:fillRect/>
              </a:stretch>
            </p:blipFill>
            <p:spPr>
              <a:xfrm>
                <a:off x="3356470" y="726141"/>
                <a:ext cx="1171600" cy="1680882"/>
              </a:xfrm>
              <a:prstGeom prst="rect">
                <a:avLst/>
              </a:prstGeom>
            </p:spPr>
          </p:pic>
          <p:pic>
            <p:nvPicPr>
              <p:cNvPr id="7" name="Imagen 6"/>
              <p:cNvPicPr>
                <a:picLocks noChangeAspect="1"/>
              </p:cNvPicPr>
              <p:nvPr/>
            </p:nvPicPr>
            <p:blipFill>
              <a:blip r:embed="rId4"/>
              <a:stretch>
                <a:fillRect/>
              </a:stretch>
            </p:blipFill>
            <p:spPr>
              <a:xfrm>
                <a:off x="4511259" y="726141"/>
                <a:ext cx="1055824" cy="1586753"/>
              </a:xfrm>
              <a:prstGeom prst="rect">
                <a:avLst/>
              </a:prstGeom>
            </p:spPr>
          </p:pic>
        </p:grpSp>
        <p:sp>
          <p:nvSpPr>
            <p:cNvPr id="9" name="CuadroTexto 8"/>
            <p:cNvSpPr txBox="1"/>
            <p:nvPr/>
          </p:nvSpPr>
          <p:spPr>
            <a:xfrm>
              <a:off x="2684117" y="1760692"/>
              <a:ext cx="2210613" cy="559799"/>
            </a:xfrm>
            <a:prstGeom prst="rect">
              <a:avLst/>
            </a:prstGeom>
            <a:solidFill>
              <a:srgbClr val="002060"/>
            </a:solidFill>
          </p:spPr>
          <p:txBody>
            <a:bodyPr wrap="square" rtlCol="0">
              <a:spAutoFit/>
            </a:bodyPr>
            <a:lstStyle/>
            <a:p>
              <a:pPr algn="ctr"/>
              <a:r>
                <a:rPr lang="es-ES_tradnl" dirty="0">
                  <a:solidFill>
                    <a:schemeClr val="bg1"/>
                  </a:solidFill>
                </a:rPr>
                <a:t>Articulo revista SEMANA SOSTENIBLE</a:t>
              </a:r>
            </a:p>
          </p:txBody>
        </p:sp>
      </p:grpSp>
      <p:grpSp>
        <p:nvGrpSpPr>
          <p:cNvPr id="21" name="Agrupar 20"/>
          <p:cNvGrpSpPr/>
          <p:nvPr/>
        </p:nvGrpSpPr>
        <p:grpSpPr>
          <a:xfrm>
            <a:off x="1685364" y="3160060"/>
            <a:ext cx="8807824" cy="2624001"/>
            <a:chOff x="161364" y="2945305"/>
            <a:chExt cx="7372461" cy="1924534"/>
          </a:xfrm>
        </p:grpSpPr>
        <p:grpSp>
          <p:nvGrpSpPr>
            <p:cNvPr id="17" name="Agrupar 16"/>
            <p:cNvGrpSpPr/>
            <p:nvPr/>
          </p:nvGrpSpPr>
          <p:grpSpPr>
            <a:xfrm>
              <a:off x="161364" y="2958130"/>
              <a:ext cx="7372461" cy="1911709"/>
              <a:chOff x="161364" y="2958130"/>
              <a:chExt cx="7372461" cy="1911709"/>
            </a:xfrm>
          </p:grpSpPr>
          <p:pic>
            <p:nvPicPr>
              <p:cNvPr id="11" name="Imagen 10"/>
              <p:cNvPicPr>
                <a:picLocks noChangeAspect="1"/>
              </p:cNvPicPr>
              <p:nvPr/>
            </p:nvPicPr>
            <p:blipFill>
              <a:blip r:embed="rId5"/>
              <a:stretch>
                <a:fillRect/>
              </a:stretch>
            </p:blipFill>
            <p:spPr>
              <a:xfrm>
                <a:off x="161364" y="3327462"/>
                <a:ext cx="2522753" cy="1542376"/>
              </a:xfrm>
              <a:prstGeom prst="rect">
                <a:avLst/>
              </a:prstGeom>
            </p:spPr>
          </p:pic>
          <p:sp>
            <p:nvSpPr>
              <p:cNvPr id="12" name="CuadroTexto 11"/>
              <p:cNvSpPr txBox="1"/>
              <p:nvPr/>
            </p:nvSpPr>
            <p:spPr>
              <a:xfrm>
                <a:off x="161364" y="2958130"/>
                <a:ext cx="7372461" cy="270881"/>
              </a:xfrm>
              <a:prstGeom prst="rect">
                <a:avLst/>
              </a:prstGeom>
              <a:solidFill>
                <a:srgbClr val="002060"/>
              </a:solidFill>
            </p:spPr>
            <p:txBody>
              <a:bodyPr wrap="square" rtlCol="0">
                <a:spAutoFit/>
              </a:bodyPr>
              <a:lstStyle/>
              <a:p>
                <a:r>
                  <a:rPr lang="es-ES_tradnl" dirty="0">
                    <a:solidFill>
                      <a:schemeClr val="bg1"/>
                    </a:solidFill>
                  </a:rPr>
                  <a:t>Redes Sociales</a:t>
                </a:r>
              </a:p>
            </p:txBody>
          </p:sp>
          <p:pic>
            <p:nvPicPr>
              <p:cNvPr id="13" name="Imagen 12"/>
              <p:cNvPicPr>
                <a:picLocks noChangeAspect="1"/>
              </p:cNvPicPr>
              <p:nvPr/>
            </p:nvPicPr>
            <p:blipFill>
              <a:blip r:embed="rId6"/>
              <a:stretch>
                <a:fillRect/>
              </a:stretch>
            </p:blipFill>
            <p:spPr>
              <a:xfrm>
                <a:off x="2684117" y="3327461"/>
                <a:ext cx="2795834" cy="1542377"/>
              </a:xfrm>
              <a:prstGeom prst="rect">
                <a:avLst/>
              </a:prstGeom>
            </p:spPr>
          </p:pic>
          <p:pic>
            <p:nvPicPr>
              <p:cNvPr id="16" name="Imagen 15"/>
              <p:cNvPicPr>
                <a:picLocks noChangeAspect="1"/>
              </p:cNvPicPr>
              <p:nvPr/>
            </p:nvPicPr>
            <p:blipFill>
              <a:blip r:embed="rId7"/>
              <a:stretch>
                <a:fillRect/>
              </a:stretch>
            </p:blipFill>
            <p:spPr>
              <a:xfrm>
                <a:off x="5479951" y="3303807"/>
                <a:ext cx="2053874" cy="1566032"/>
              </a:xfrm>
              <a:prstGeom prst="rect">
                <a:avLst/>
              </a:prstGeom>
            </p:spPr>
          </p:pic>
        </p:grpSp>
        <p:pic>
          <p:nvPicPr>
            <p:cNvPr id="18" name="Imagen 17"/>
            <p:cNvPicPr>
              <a:picLocks noChangeAspect="1"/>
            </p:cNvPicPr>
            <p:nvPr/>
          </p:nvPicPr>
          <p:blipFill>
            <a:blip r:embed="rId8"/>
            <a:stretch>
              <a:fillRect/>
            </a:stretch>
          </p:blipFill>
          <p:spPr>
            <a:xfrm>
              <a:off x="7162497" y="2945305"/>
              <a:ext cx="371328" cy="371328"/>
            </a:xfrm>
            <a:prstGeom prst="rect">
              <a:avLst/>
            </a:prstGeom>
          </p:spPr>
        </p:pic>
        <p:pic>
          <p:nvPicPr>
            <p:cNvPr id="20" name="Imagen 19"/>
            <p:cNvPicPr>
              <a:picLocks noChangeAspect="1"/>
            </p:cNvPicPr>
            <p:nvPr/>
          </p:nvPicPr>
          <p:blipFill>
            <a:blip r:embed="rId9"/>
            <a:stretch>
              <a:fillRect/>
            </a:stretch>
          </p:blipFill>
          <p:spPr>
            <a:xfrm>
              <a:off x="6733271" y="2958129"/>
              <a:ext cx="347220" cy="345677"/>
            </a:xfrm>
            <a:prstGeom prst="rect">
              <a:avLst/>
            </a:prstGeom>
          </p:spPr>
        </p:pic>
      </p:grpSp>
      <p:sp>
        <p:nvSpPr>
          <p:cNvPr id="19" name="CuadroTexto 18"/>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228161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2"/>
          <p:cNvSpPr txBox="1">
            <a:spLocks noChangeArrowheads="1"/>
          </p:cNvSpPr>
          <p:nvPr/>
        </p:nvSpPr>
        <p:spPr bwMode="auto">
          <a:xfrm>
            <a:off x="142875" y="3100388"/>
            <a:ext cx="565150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s-CO" altLang="es-CO" sz="1800"/>
          </a:p>
        </p:txBody>
      </p:sp>
      <p:sp>
        <p:nvSpPr>
          <p:cNvPr id="3" name="CuadroTexto 2"/>
          <p:cNvSpPr txBox="1"/>
          <p:nvPr/>
        </p:nvSpPr>
        <p:spPr>
          <a:xfrm>
            <a:off x="319088" y="550899"/>
            <a:ext cx="9086850" cy="584775"/>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a:defRPr/>
            </a:pPr>
            <a:r>
              <a:rPr lang="es-CO" sz="1600" dirty="0"/>
              <a:t>Estrategia comunicativa que busca transmitir información sencilla e interactiva para disminuir los riesgos que causan 8 de cada 10 muertes en el Distrito Capital</a:t>
            </a:r>
          </a:p>
        </p:txBody>
      </p:sp>
      <p:pic>
        <p:nvPicPr>
          <p:cNvPr id="4" name="Imagen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225" y="1463675"/>
            <a:ext cx="6029325" cy="285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1188" y="1249363"/>
            <a:ext cx="1323975"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1188" y="3983038"/>
            <a:ext cx="13208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1213" y="3992563"/>
            <a:ext cx="121602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3625" y="4216400"/>
            <a:ext cx="1458913"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4332" y="1017588"/>
            <a:ext cx="1241425"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6263" y="3408363"/>
            <a:ext cx="132397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0763" y="4740275"/>
            <a:ext cx="1060450"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3"/>
          <p:cNvPicPr>
            <a:picLocks noChangeAspect="1" noChangeArrowheads="1"/>
          </p:cNvPicPr>
          <p:nvPr/>
        </p:nvPicPr>
        <p:blipFill>
          <a:blip r:embed="rId10">
            <a:extLst>
              <a:ext uri="{28A0092B-C50C-407E-A947-70E740481C1C}">
                <a14:useLocalDpi xmlns:a14="http://schemas.microsoft.com/office/drawing/2010/main" val="0"/>
              </a:ext>
            </a:extLst>
          </a:blip>
          <a:srcRect r="43147"/>
          <a:stretch>
            <a:fillRect/>
          </a:stretch>
        </p:blipFill>
        <p:spPr bwMode="auto">
          <a:xfrm>
            <a:off x="9555163" y="447675"/>
            <a:ext cx="1414462"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24"/>
          <p:cNvPicPr>
            <a:picLocks noChangeAspect="1" noChangeArrowheads="1"/>
          </p:cNvPicPr>
          <p:nvPr/>
        </p:nvPicPr>
        <p:blipFill>
          <a:blip r:embed="rId10">
            <a:extLst>
              <a:ext uri="{28A0092B-C50C-407E-A947-70E740481C1C}">
                <a14:useLocalDpi xmlns:a14="http://schemas.microsoft.com/office/drawing/2010/main" val="0"/>
              </a:ext>
            </a:extLst>
          </a:blip>
          <a:srcRect l="57182"/>
          <a:stretch>
            <a:fillRect/>
          </a:stretch>
        </p:blipFill>
        <p:spPr bwMode="auto">
          <a:xfrm>
            <a:off x="9599613" y="1719263"/>
            <a:ext cx="1189037"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n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599613" y="4519613"/>
            <a:ext cx="1992312"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n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77238" y="4821238"/>
            <a:ext cx="1028700"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n 2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27425" y="4948238"/>
            <a:ext cx="1862138"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n 2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2875" y="1223897"/>
            <a:ext cx="1728787"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n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686925" y="5624513"/>
            <a:ext cx="115252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667375" y="5089525"/>
            <a:ext cx="168751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n 2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70681" y="2362355"/>
            <a:ext cx="12319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CuadroTexto 20"/>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P y P</a:t>
            </a:r>
          </a:p>
        </p:txBody>
      </p:sp>
    </p:spTree>
    <p:extLst>
      <p:ext uri="{BB962C8B-B14F-4D97-AF65-F5344CB8AC3E}">
        <p14:creationId xmlns:p14="http://schemas.microsoft.com/office/powerpoint/2010/main" val="845060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0" y="0"/>
            <a:ext cx="12192000" cy="6858000"/>
          </a:xfrm>
          <a:prstGeom prst="rect">
            <a:avLst/>
          </a:prstGeom>
        </p:spPr>
      </p:pic>
      <p:sp>
        <p:nvSpPr>
          <p:cNvPr id="3" name="CuadroTexto 2"/>
          <p:cNvSpPr txBox="1"/>
          <p:nvPr/>
        </p:nvSpPr>
        <p:spPr>
          <a:xfrm>
            <a:off x="0" y="4549676"/>
            <a:ext cx="5085337" cy="2308324"/>
          </a:xfrm>
          <a:prstGeom prst="rect">
            <a:avLst/>
          </a:prstGeom>
          <a:noFill/>
        </p:spPr>
        <p:txBody>
          <a:bodyPr wrap="square" rtlCol="0">
            <a:spAutoFit/>
          </a:bodyPr>
          <a:lstStyle/>
          <a:p>
            <a:r>
              <a:rPr lang="es-CO" sz="2400" b="1" dirty="0">
                <a:solidFill>
                  <a:schemeClr val="bg1"/>
                </a:solidFill>
              </a:rPr>
              <a:t>Ana Cecilia Galvez</a:t>
            </a:r>
          </a:p>
          <a:p>
            <a:r>
              <a:rPr lang="es-CO" sz="2400" b="1" dirty="0">
                <a:solidFill>
                  <a:schemeClr val="bg1"/>
                </a:solidFill>
              </a:rPr>
              <a:t>Jhon Jairo Abella</a:t>
            </a:r>
          </a:p>
          <a:p>
            <a:r>
              <a:rPr lang="es-CO" sz="2400" b="1" dirty="0">
                <a:solidFill>
                  <a:schemeClr val="bg1"/>
                </a:solidFill>
              </a:rPr>
              <a:t>Edna Katalina Medina Palacios</a:t>
            </a:r>
          </a:p>
          <a:p>
            <a:r>
              <a:rPr lang="es-CO" sz="2400" b="1" dirty="0">
                <a:solidFill>
                  <a:schemeClr val="bg1"/>
                </a:solidFill>
                <a:hlinkClick r:id="rId3"/>
              </a:rPr>
              <a:t>ekmedina@saludcapital.gov.co</a:t>
            </a:r>
            <a:endParaRPr lang="es-CO" sz="2400" b="1" dirty="0">
              <a:solidFill>
                <a:schemeClr val="bg1"/>
              </a:solidFill>
            </a:endParaRPr>
          </a:p>
          <a:p>
            <a:r>
              <a:rPr lang="es-CO" sz="2400" b="1" dirty="0" err="1">
                <a:solidFill>
                  <a:schemeClr val="bg1"/>
                </a:solidFill>
              </a:rPr>
              <a:t>Cel</a:t>
            </a:r>
            <a:r>
              <a:rPr lang="es-CO" sz="2400" b="1" dirty="0">
                <a:solidFill>
                  <a:schemeClr val="bg1"/>
                </a:solidFill>
              </a:rPr>
              <a:t>: 313-3936425</a:t>
            </a:r>
          </a:p>
          <a:p>
            <a:r>
              <a:rPr lang="es-CO" sz="2400" b="1" dirty="0">
                <a:solidFill>
                  <a:schemeClr val="bg1"/>
                </a:solidFill>
              </a:rPr>
              <a:t>Tel: 3649090 Ext 9068</a:t>
            </a:r>
          </a:p>
        </p:txBody>
      </p:sp>
    </p:spTree>
    <p:extLst>
      <p:ext uri="{BB962C8B-B14F-4D97-AF65-F5344CB8AC3E}">
        <p14:creationId xmlns:p14="http://schemas.microsoft.com/office/powerpoint/2010/main" val="1452676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2228850"/>
            <a:ext cx="10972800" cy="1143000"/>
          </a:xfrm>
        </p:spPr>
        <p:txBody>
          <a:bodyPr/>
          <a:lstStyle/>
          <a:p>
            <a:pPr eaLnBrk="1" hangingPunct="1">
              <a:defRPr/>
            </a:pPr>
            <a:r>
              <a:rPr lang="es-ES" sz="6000" b="1" dirty="0">
                <a:solidFill>
                  <a:schemeClr val="bg1"/>
                </a:solidFill>
                <a:latin typeface="Arial Rounded MT Bold" panose="020F0704030504030204" pitchFamily="34" charset="0"/>
                <a:ea typeface="+mn-ea"/>
                <a:cs typeface="Arial" panose="020B0604020202020204" pitchFamily="34" charset="0"/>
              </a:rPr>
              <a:t>Gracias</a:t>
            </a:r>
            <a:endParaRPr lang="es-CO" sz="6000" b="1" dirty="0">
              <a:solidFill>
                <a:schemeClr val="bg1"/>
              </a:solidFill>
              <a:latin typeface="Arial Rounded MT Bold" panose="020F0704030504030204" pitchFamily="34" charset="0"/>
              <a:ea typeface="+mn-ea"/>
              <a:cs typeface="Arial" panose="020B0604020202020204" pitchFamily="34" charset="0"/>
            </a:endParaRPr>
          </a:p>
        </p:txBody>
      </p:sp>
      <p:pic>
        <p:nvPicPr>
          <p:cNvPr id="3" name="Imagen 2"/>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77250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1"/>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2. CONTEXTO LOCAL</a:t>
            </a:r>
          </a:p>
        </p:txBody>
      </p:sp>
      <p:pic>
        <p:nvPicPr>
          <p:cNvPr id="31" name="Imagen 3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7116" y="677953"/>
            <a:ext cx="11815321" cy="611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7443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1"/>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2. CONTEXTO LOCAL</a:t>
            </a:r>
          </a:p>
        </p:txBody>
      </p:sp>
      <p:pic>
        <p:nvPicPr>
          <p:cNvPr id="3" name="Imagen 2"/>
          <p:cNvPicPr>
            <a:picLocks noChangeAspect="1"/>
          </p:cNvPicPr>
          <p:nvPr/>
        </p:nvPicPr>
        <p:blipFill>
          <a:blip r:embed="rId2"/>
          <a:stretch>
            <a:fillRect/>
          </a:stretch>
        </p:blipFill>
        <p:spPr>
          <a:xfrm>
            <a:off x="4644" y="514798"/>
            <a:ext cx="3800112" cy="6343202"/>
          </a:xfrm>
          <a:prstGeom prst="rect">
            <a:avLst/>
          </a:prstGeom>
        </p:spPr>
      </p:pic>
      <p:sp>
        <p:nvSpPr>
          <p:cNvPr id="4" name="Forma libre 3"/>
          <p:cNvSpPr/>
          <p:nvPr/>
        </p:nvSpPr>
        <p:spPr>
          <a:xfrm>
            <a:off x="1150000" y="1736329"/>
            <a:ext cx="1405310" cy="4401424"/>
          </a:xfrm>
          <a:custGeom>
            <a:avLst/>
            <a:gdLst>
              <a:gd name="connsiteX0" fmla="*/ 0 w 1250576"/>
              <a:gd name="connsiteY0" fmla="*/ 0 h 4168589"/>
              <a:gd name="connsiteX1" fmla="*/ 40341 w 1250576"/>
              <a:gd name="connsiteY1" fmla="*/ 121024 h 4168589"/>
              <a:gd name="connsiteX2" fmla="*/ 53788 w 1250576"/>
              <a:gd name="connsiteY2" fmla="*/ 161365 h 4168589"/>
              <a:gd name="connsiteX3" fmla="*/ 94129 w 1250576"/>
              <a:gd name="connsiteY3" fmla="*/ 174812 h 4168589"/>
              <a:gd name="connsiteX4" fmla="*/ 121023 w 1250576"/>
              <a:gd name="connsiteY4" fmla="*/ 255494 h 4168589"/>
              <a:gd name="connsiteX5" fmla="*/ 134470 w 1250576"/>
              <a:gd name="connsiteY5" fmla="*/ 295836 h 4168589"/>
              <a:gd name="connsiteX6" fmla="*/ 174811 w 1250576"/>
              <a:gd name="connsiteY6" fmla="*/ 322730 h 4168589"/>
              <a:gd name="connsiteX7" fmla="*/ 201706 w 1250576"/>
              <a:gd name="connsiteY7" fmla="*/ 403412 h 4168589"/>
              <a:gd name="connsiteX8" fmla="*/ 242047 w 1250576"/>
              <a:gd name="connsiteY8" fmla="*/ 484094 h 4168589"/>
              <a:gd name="connsiteX9" fmla="*/ 322729 w 1250576"/>
              <a:gd name="connsiteY9" fmla="*/ 591671 h 4168589"/>
              <a:gd name="connsiteX10" fmla="*/ 376517 w 1250576"/>
              <a:gd name="connsiteY10" fmla="*/ 712694 h 4168589"/>
              <a:gd name="connsiteX11" fmla="*/ 403411 w 1250576"/>
              <a:gd name="connsiteY11" fmla="*/ 739589 h 4168589"/>
              <a:gd name="connsiteX12" fmla="*/ 443753 w 1250576"/>
              <a:gd name="connsiteY12" fmla="*/ 806824 h 4168589"/>
              <a:gd name="connsiteX13" fmla="*/ 470647 w 1250576"/>
              <a:gd name="connsiteY13" fmla="*/ 847165 h 4168589"/>
              <a:gd name="connsiteX14" fmla="*/ 551329 w 1250576"/>
              <a:gd name="connsiteY14" fmla="*/ 900953 h 4168589"/>
              <a:gd name="connsiteX15" fmla="*/ 591670 w 1250576"/>
              <a:gd name="connsiteY15" fmla="*/ 941294 h 4168589"/>
              <a:gd name="connsiteX16" fmla="*/ 618564 w 1250576"/>
              <a:gd name="connsiteY16" fmla="*/ 981636 h 4168589"/>
              <a:gd name="connsiteX17" fmla="*/ 658906 w 1250576"/>
              <a:gd name="connsiteY17" fmla="*/ 1008530 h 4168589"/>
              <a:gd name="connsiteX18" fmla="*/ 699247 w 1250576"/>
              <a:gd name="connsiteY18" fmla="*/ 1102659 h 4168589"/>
              <a:gd name="connsiteX19" fmla="*/ 753035 w 1250576"/>
              <a:gd name="connsiteY19" fmla="*/ 1183341 h 4168589"/>
              <a:gd name="connsiteX20" fmla="*/ 833717 w 1250576"/>
              <a:gd name="connsiteY20" fmla="*/ 1317812 h 4168589"/>
              <a:gd name="connsiteX21" fmla="*/ 874058 w 1250576"/>
              <a:gd name="connsiteY21" fmla="*/ 1331259 h 4168589"/>
              <a:gd name="connsiteX22" fmla="*/ 887506 w 1250576"/>
              <a:gd name="connsiteY22" fmla="*/ 1371600 h 4168589"/>
              <a:gd name="connsiteX23" fmla="*/ 914400 w 1250576"/>
              <a:gd name="connsiteY23" fmla="*/ 1411941 h 4168589"/>
              <a:gd name="connsiteX24" fmla="*/ 941294 w 1250576"/>
              <a:gd name="connsiteY24" fmla="*/ 1492624 h 4168589"/>
              <a:gd name="connsiteX25" fmla="*/ 954741 w 1250576"/>
              <a:gd name="connsiteY25" fmla="*/ 1532965 h 4168589"/>
              <a:gd name="connsiteX26" fmla="*/ 968188 w 1250576"/>
              <a:gd name="connsiteY26" fmla="*/ 1573306 h 4168589"/>
              <a:gd name="connsiteX27" fmla="*/ 941294 w 1250576"/>
              <a:gd name="connsiteY27" fmla="*/ 1815353 h 4168589"/>
              <a:gd name="connsiteX28" fmla="*/ 914400 w 1250576"/>
              <a:gd name="connsiteY28" fmla="*/ 1896036 h 4168589"/>
              <a:gd name="connsiteX29" fmla="*/ 887506 w 1250576"/>
              <a:gd name="connsiteY29" fmla="*/ 1976718 h 4168589"/>
              <a:gd name="connsiteX30" fmla="*/ 874058 w 1250576"/>
              <a:gd name="connsiteY30" fmla="*/ 2017059 h 4168589"/>
              <a:gd name="connsiteX31" fmla="*/ 847164 w 1250576"/>
              <a:gd name="connsiteY31" fmla="*/ 2057400 h 4168589"/>
              <a:gd name="connsiteX32" fmla="*/ 820270 w 1250576"/>
              <a:gd name="connsiteY32" fmla="*/ 2138083 h 4168589"/>
              <a:gd name="connsiteX33" fmla="*/ 806823 w 1250576"/>
              <a:gd name="connsiteY33" fmla="*/ 2178424 h 4168589"/>
              <a:gd name="connsiteX34" fmla="*/ 793376 w 1250576"/>
              <a:gd name="connsiteY34" fmla="*/ 2218765 h 4168589"/>
              <a:gd name="connsiteX35" fmla="*/ 739588 w 1250576"/>
              <a:gd name="connsiteY35" fmla="*/ 2299447 h 4168589"/>
              <a:gd name="connsiteX36" fmla="*/ 685800 w 1250576"/>
              <a:gd name="connsiteY36" fmla="*/ 2420471 h 4168589"/>
              <a:gd name="connsiteX37" fmla="*/ 699247 w 1250576"/>
              <a:gd name="connsiteY37" fmla="*/ 2649071 h 4168589"/>
              <a:gd name="connsiteX38" fmla="*/ 739588 w 1250576"/>
              <a:gd name="connsiteY38" fmla="*/ 2770094 h 4168589"/>
              <a:gd name="connsiteX39" fmla="*/ 753035 w 1250576"/>
              <a:gd name="connsiteY39" fmla="*/ 2810436 h 4168589"/>
              <a:gd name="connsiteX40" fmla="*/ 779929 w 1250576"/>
              <a:gd name="connsiteY40" fmla="*/ 3065930 h 4168589"/>
              <a:gd name="connsiteX41" fmla="*/ 806823 w 1250576"/>
              <a:gd name="connsiteY41" fmla="*/ 3106271 h 4168589"/>
              <a:gd name="connsiteX42" fmla="*/ 833717 w 1250576"/>
              <a:gd name="connsiteY42" fmla="*/ 3186953 h 4168589"/>
              <a:gd name="connsiteX43" fmla="*/ 874058 w 1250576"/>
              <a:gd name="connsiteY43" fmla="*/ 3348318 h 4168589"/>
              <a:gd name="connsiteX44" fmla="*/ 887506 w 1250576"/>
              <a:gd name="connsiteY44" fmla="*/ 3388659 h 4168589"/>
              <a:gd name="connsiteX45" fmla="*/ 900953 w 1250576"/>
              <a:gd name="connsiteY45" fmla="*/ 3429000 h 4168589"/>
              <a:gd name="connsiteX46" fmla="*/ 927847 w 1250576"/>
              <a:gd name="connsiteY46" fmla="*/ 3469341 h 4168589"/>
              <a:gd name="connsiteX47" fmla="*/ 954741 w 1250576"/>
              <a:gd name="connsiteY47" fmla="*/ 3550024 h 4168589"/>
              <a:gd name="connsiteX48" fmla="*/ 968188 w 1250576"/>
              <a:gd name="connsiteY48" fmla="*/ 3617259 h 4168589"/>
              <a:gd name="connsiteX49" fmla="*/ 995082 w 1250576"/>
              <a:gd name="connsiteY49" fmla="*/ 3697941 h 4168589"/>
              <a:gd name="connsiteX50" fmla="*/ 1075764 w 1250576"/>
              <a:gd name="connsiteY50" fmla="*/ 3818965 h 4168589"/>
              <a:gd name="connsiteX51" fmla="*/ 1102658 w 1250576"/>
              <a:gd name="connsiteY51" fmla="*/ 3859306 h 4168589"/>
              <a:gd name="connsiteX52" fmla="*/ 1143000 w 1250576"/>
              <a:gd name="connsiteY52" fmla="*/ 3980330 h 4168589"/>
              <a:gd name="connsiteX53" fmla="*/ 1156447 w 1250576"/>
              <a:gd name="connsiteY53" fmla="*/ 4020671 h 4168589"/>
              <a:gd name="connsiteX54" fmla="*/ 1210235 w 1250576"/>
              <a:gd name="connsiteY54" fmla="*/ 4101353 h 4168589"/>
              <a:gd name="connsiteX55" fmla="*/ 1237129 w 1250576"/>
              <a:gd name="connsiteY55" fmla="*/ 4141694 h 4168589"/>
              <a:gd name="connsiteX56" fmla="*/ 1250576 w 1250576"/>
              <a:gd name="connsiteY56" fmla="*/ 4168589 h 4168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50576" h="4168589">
                <a:moveTo>
                  <a:pt x="0" y="0"/>
                </a:moveTo>
                <a:cubicBezTo>
                  <a:pt x="24965" y="149790"/>
                  <a:pt x="-6929" y="26484"/>
                  <a:pt x="40341" y="121024"/>
                </a:cubicBezTo>
                <a:cubicBezTo>
                  <a:pt x="46680" y="133702"/>
                  <a:pt x="43765" y="151342"/>
                  <a:pt x="53788" y="161365"/>
                </a:cubicBezTo>
                <a:cubicBezTo>
                  <a:pt x="63811" y="171388"/>
                  <a:pt x="80682" y="170330"/>
                  <a:pt x="94129" y="174812"/>
                </a:cubicBezTo>
                <a:lnTo>
                  <a:pt x="121023" y="255494"/>
                </a:lnTo>
                <a:cubicBezTo>
                  <a:pt x="125505" y="268941"/>
                  <a:pt x="122676" y="287973"/>
                  <a:pt x="134470" y="295836"/>
                </a:cubicBezTo>
                <a:lnTo>
                  <a:pt x="174811" y="322730"/>
                </a:lnTo>
                <a:lnTo>
                  <a:pt x="201706" y="403412"/>
                </a:lnTo>
                <a:cubicBezTo>
                  <a:pt x="215910" y="446022"/>
                  <a:pt x="212255" y="446853"/>
                  <a:pt x="242047" y="484094"/>
                </a:cubicBezTo>
                <a:cubicBezTo>
                  <a:pt x="278454" y="529604"/>
                  <a:pt x="295923" y="511253"/>
                  <a:pt x="322729" y="591671"/>
                </a:cubicBezTo>
                <a:cubicBezTo>
                  <a:pt x="344055" y="655648"/>
                  <a:pt x="339986" y="667030"/>
                  <a:pt x="376517" y="712694"/>
                </a:cubicBezTo>
                <a:cubicBezTo>
                  <a:pt x="384437" y="722594"/>
                  <a:pt x="394446" y="730624"/>
                  <a:pt x="403411" y="739589"/>
                </a:cubicBezTo>
                <a:cubicBezTo>
                  <a:pt x="426764" y="809648"/>
                  <a:pt x="401561" y="754085"/>
                  <a:pt x="443753" y="806824"/>
                </a:cubicBezTo>
                <a:cubicBezTo>
                  <a:pt x="453849" y="819444"/>
                  <a:pt x="458484" y="836523"/>
                  <a:pt x="470647" y="847165"/>
                </a:cubicBezTo>
                <a:cubicBezTo>
                  <a:pt x="494972" y="868450"/>
                  <a:pt x="528473" y="878097"/>
                  <a:pt x="551329" y="900953"/>
                </a:cubicBezTo>
                <a:cubicBezTo>
                  <a:pt x="564776" y="914400"/>
                  <a:pt x="579496" y="926685"/>
                  <a:pt x="591670" y="941294"/>
                </a:cubicBezTo>
                <a:cubicBezTo>
                  <a:pt x="602016" y="953710"/>
                  <a:pt x="607136" y="970208"/>
                  <a:pt x="618564" y="981636"/>
                </a:cubicBezTo>
                <a:cubicBezTo>
                  <a:pt x="629992" y="993064"/>
                  <a:pt x="645459" y="999565"/>
                  <a:pt x="658906" y="1008530"/>
                </a:cubicBezTo>
                <a:cubicBezTo>
                  <a:pt x="756798" y="1155369"/>
                  <a:pt x="612414" y="928992"/>
                  <a:pt x="699247" y="1102659"/>
                </a:cubicBezTo>
                <a:cubicBezTo>
                  <a:pt x="713702" y="1131569"/>
                  <a:pt x="738580" y="1154431"/>
                  <a:pt x="753035" y="1183341"/>
                </a:cubicBezTo>
                <a:cubicBezTo>
                  <a:pt x="766206" y="1209684"/>
                  <a:pt x="814244" y="1311321"/>
                  <a:pt x="833717" y="1317812"/>
                </a:cubicBezTo>
                <a:lnTo>
                  <a:pt x="874058" y="1331259"/>
                </a:lnTo>
                <a:cubicBezTo>
                  <a:pt x="878541" y="1344706"/>
                  <a:pt x="881167" y="1358922"/>
                  <a:pt x="887506" y="1371600"/>
                </a:cubicBezTo>
                <a:cubicBezTo>
                  <a:pt x="894734" y="1386055"/>
                  <a:pt x="907836" y="1397173"/>
                  <a:pt x="914400" y="1411941"/>
                </a:cubicBezTo>
                <a:cubicBezTo>
                  <a:pt x="925914" y="1437847"/>
                  <a:pt x="932329" y="1465730"/>
                  <a:pt x="941294" y="1492624"/>
                </a:cubicBezTo>
                <a:lnTo>
                  <a:pt x="954741" y="1532965"/>
                </a:lnTo>
                <a:lnTo>
                  <a:pt x="968188" y="1573306"/>
                </a:lnTo>
                <a:cubicBezTo>
                  <a:pt x="964648" y="1612245"/>
                  <a:pt x="953563" y="1762186"/>
                  <a:pt x="941294" y="1815353"/>
                </a:cubicBezTo>
                <a:cubicBezTo>
                  <a:pt x="934919" y="1842976"/>
                  <a:pt x="923365" y="1869142"/>
                  <a:pt x="914400" y="1896036"/>
                </a:cubicBezTo>
                <a:lnTo>
                  <a:pt x="887506" y="1976718"/>
                </a:lnTo>
                <a:cubicBezTo>
                  <a:pt x="883023" y="1990165"/>
                  <a:pt x="881921" y="2005265"/>
                  <a:pt x="874058" y="2017059"/>
                </a:cubicBezTo>
                <a:cubicBezTo>
                  <a:pt x="865093" y="2030506"/>
                  <a:pt x="853728" y="2042632"/>
                  <a:pt x="847164" y="2057400"/>
                </a:cubicBezTo>
                <a:cubicBezTo>
                  <a:pt x="835650" y="2083306"/>
                  <a:pt x="829235" y="2111189"/>
                  <a:pt x="820270" y="2138083"/>
                </a:cubicBezTo>
                <a:lnTo>
                  <a:pt x="806823" y="2178424"/>
                </a:lnTo>
                <a:cubicBezTo>
                  <a:pt x="802341" y="2191871"/>
                  <a:pt x="801239" y="2206971"/>
                  <a:pt x="793376" y="2218765"/>
                </a:cubicBezTo>
                <a:lnTo>
                  <a:pt x="739588" y="2299447"/>
                </a:lnTo>
                <a:cubicBezTo>
                  <a:pt x="707583" y="2395462"/>
                  <a:pt x="728419" y="2356542"/>
                  <a:pt x="685800" y="2420471"/>
                </a:cubicBezTo>
                <a:cubicBezTo>
                  <a:pt x="690282" y="2496671"/>
                  <a:pt x="689374" y="2573380"/>
                  <a:pt x="699247" y="2649071"/>
                </a:cubicBezTo>
                <a:cubicBezTo>
                  <a:pt x="699247" y="2649072"/>
                  <a:pt x="732864" y="2749923"/>
                  <a:pt x="739588" y="2770094"/>
                </a:cubicBezTo>
                <a:lnTo>
                  <a:pt x="753035" y="2810436"/>
                </a:lnTo>
                <a:cubicBezTo>
                  <a:pt x="754269" y="2830173"/>
                  <a:pt x="746342" y="2998756"/>
                  <a:pt x="779929" y="3065930"/>
                </a:cubicBezTo>
                <a:cubicBezTo>
                  <a:pt x="787157" y="3080385"/>
                  <a:pt x="800259" y="3091503"/>
                  <a:pt x="806823" y="3106271"/>
                </a:cubicBezTo>
                <a:cubicBezTo>
                  <a:pt x="818337" y="3132176"/>
                  <a:pt x="833717" y="3186953"/>
                  <a:pt x="833717" y="3186953"/>
                </a:cubicBezTo>
                <a:cubicBezTo>
                  <a:pt x="851824" y="3295594"/>
                  <a:pt x="838543" y="3241775"/>
                  <a:pt x="874058" y="3348318"/>
                </a:cubicBezTo>
                <a:lnTo>
                  <a:pt x="887506" y="3388659"/>
                </a:lnTo>
                <a:cubicBezTo>
                  <a:pt x="891988" y="3402106"/>
                  <a:pt x="893090" y="3417206"/>
                  <a:pt x="900953" y="3429000"/>
                </a:cubicBezTo>
                <a:lnTo>
                  <a:pt x="927847" y="3469341"/>
                </a:lnTo>
                <a:cubicBezTo>
                  <a:pt x="936812" y="3496235"/>
                  <a:pt x="949181" y="3522225"/>
                  <a:pt x="954741" y="3550024"/>
                </a:cubicBezTo>
                <a:cubicBezTo>
                  <a:pt x="959223" y="3572436"/>
                  <a:pt x="962174" y="3595209"/>
                  <a:pt x="968188" y="3617259"/>
                </a:cubicBezTo>
                <a:cubicBezTo>
                  <a:pt x="975647" y="3644609"/>
                  <a:pt x="979357" y="3674353"/>
                  <a:pt x="995082" y="3697941"/>
                </a:cubicBezTo>
                <a:lnTo>
                  <a:pt x="1075764" y="3818965"/>
                </a:lnTo>
                <a:cubicBezTo>
                  <a:pt x="1084729" y="3832412"/>
                  <a:pt x="1097547" y="3843974"/>
                  <a:pt x="1102658" y="3859306"/>
                </a:cubicBezTo>
                <a:lnTo>
                  <a:pt x="1143000" y="3980330"/>
                </a:lnTo>
                <a:cubicBezTo>
                  <a:pt x="1147482" y="3993777"/>
                  <a:pt x="1148584" y="4008877"/>
                  <a:pt x="1156447" y="4020671"/>
                </a:cubicBezTo>
                <a:lnTo>
                  <a:pt x="1210235" y="4101353"/>
                </a:lnTo>
                <a:cubicBezTo>
                  <a:pt x="1219200" y="4114800"/>
                  <a:pt x="1229902" y="4127239"/>
                  <a:pt x="1237129" y="4141694"/>
                </a:cubicBezTo>
                <a:lnTo>
                  <a:pt x="1250576" y="4168589"/>
                </a:lnTo>
              </a:path>
            </a:pathLst>
          </a:cu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5" name="CuadroTexto 4"/>
          <p:cNvSpPr txBox="1"/>
          <p:nvPr/>
        </p:nvSpPr>
        <p:spPr>
          <a:xfrm>
            <a:off x="3844580" y="1839739"/>
            <a:ext cx="2393015" cy="2862322"/>
          </a:xfrm>
          <a:prstGeom prst="rect">
            <a:avLst/>
          </a:prstGeom>
          <a:noFill/>
        </p:spPr>
        <p:txBody>
          <a:bodyPr wrap="square" rtlCol="0">
            <a:spAutoFit/>
          </a:bodyPr>
          <a:lstStyle/>
          <a:p>
            <a:pPr algn="just"/>
            <a:r>
              <a:rPr lang="es-ES_tradnl" dirty="0"/>
              <a:t>En los últimos 7 años, el 61% de las mortalidades por IRA y Neumonía se han presentado en la zona Suroccidental de la ciudad con promedios de concentración</a:t>
            </a:r>
            <a:r>
              <a:rPr lang="es-ES" dirty="0"/>
              <a:t> de Pm</a:t>
            </a:r>
            <a:r>
              <a:rPr lang="es-ES" baseline="-25000" dirty="0"/>
              <a:t>10</a:t>
            </a:r>
            <a:r>
              <a:rPr lang="es-ES" dirty="0"/>
              <a:t> </a:t>
            </a:r>
            <a:r>
              <a:rPr lang="es-ES_tradnl" dirty="0"/>
              <a:t>superiores a 50 </a:t>
            </a:r>
            <a:r>
              <a:rPr lang="es-ES_tradnl" dirty="0" err="1"/>
              <a:t>ug</a:t>
            </a:r>
            <a:r>
              <a:rPr lang="es-ES_tradnl" dirty="0"/>
              <a:t>/m</a:t>
            </a:r>
            <a:r>
              <a:rPr lang="es-ES_tradnl" baseline="30000" dirty="0"/>
              <a:t>3</a:t>
            </a:r>
            <a:r>
              <a:rPr lang="es-ES_tradnl" dirty="0"/>
              <a:t> anual.</a:t>
            </a:r>
          </a:p>
        </p:txBody>
      </p:sp>
      <p:pic>
        <p:nvPicPr>
          <p:cNvPr id="6" name="Imagen 5"/>
          <p:cNvPicPr>
            <a:picLocks noChangeAspect="1"/>
          </p:cNvPicPr>
          <p:nvPr/>
        </p:nvPicPr>
        <p:blipFill>
          <a:blip r:embed="rId3"/>
          <a:stretch>
            <a:fillRect/>
          </a:stretch>
        </p:blipFill>
        <p:spPr>
          <a:xfrm>
            <a:off x="6237595" y="584776"/>
            <a:ext cx="4325257" cy="6273224"/>
          </a:xfrm>
          <a:prstGeom prst="rect">
            <a:avLst/>
          </a:prstGeom>
        </p:spPr>
      </p:pic>
      <p:pic>
        <p:nvPicPr>
          <p:cNvPr id="7" name="Imagen 6"/>
          <p:cNvPicPr>
            <a:picLocks noChangeAspect="1"/>
          </p:cNvPicPr>
          <p:nvPr/>
        </p:nvPicPr>
        <p:blipFill>
          <a:blip r:embed="rId4"/>
          <a:stretch>
            <a:fillRect/>
          </a:stretch>
        </p:blipFill>
        <p:spPr>
          <a:xfrm>
            <a:off x="9662210" y="3613964"/>
            <a:ext cx="2529790" cy="3244036"/>
          </a:xfrm>
          <a:prstGeom prst="rect">
            <a:avLst/>
          </a:prstGeom>
        </p:spPr>
      </p:pic>
    </p:spTree>
    <p:extLst>
      <p:ext uri="{BB962C8B-B14F-4D97-AF65-F5344CB8AC3E}">
        <p14:creationId xmlns:p14="http://schemas.microsoft.com/office/powerpoint/2010/main" val="668959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2. CONTEXTO LOCAL</a:t>
            </a:r>
          </a:p>
        </p:txBody>
      </p:sp>
      <p:graphicFrame>
        <p:nvGraphicFramePr>
          <p:cNvPr id="5" name="Gráfico 4"/>
          <p:cNvGraphicFramePr>
            <a:graphicFrameLocks/>
          </p:cNvGraphicFramePr>
          <p:nvPr>
            <p:extLst>
              <p:ext uri="{D42A27DB-BD31-4B8C-83A1-F6EECF244321}">
                <p14:modId xmlns:p14="http://schemas.microsoft.com/office/powerpoint/2010/main" val="478335800"/>
              </p:ext>
            </p:extLst>
          </p:nvPr>
        </p:nvGraphicFramePr>
        <p:xfrm>
          <a:off x="184243" y="713674"/>
          <a:ext cx="4014896" cy="23668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áfico 5"/>
          <p:cNvGraphicFramePr>
            <a:graphicFrameLocks/>
          </p:cNvGraphicFramePr>
          <p:nvPr>
            <p:extLst>
              <p:ext uri="{D42A27DB-BD31-4B8C-83A1-F6EECF244321}">
                <p14:modId xmlns:p14="http://schemas.microsoft.com/office/powerpoint/2010/main" val="221665273"/>
              </p:ext>
            </p:extLst>
          </p:nvPr>
        </p:nvGraphicFramePr>
        <p:xfrm>
          <a:off x="255263" y="3835154"/>
          <a:ext cx="3792955" cy="2659978"/>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ángulo 7"/>
          <p:cNvSpPr/>
          <p:nvPr/>
        </p:nvSpPr>
        <p:spPr>
          <a:xfrm>
            <a:off x="79899" y="3098316"/>
            <a:ext cx="4572000" cy="646331"/>
          </a:xfrm>
          <a:prstGeom prst="rect">
            <a:avLst/>
          </a:prstGeom>
        </p:spPr>
        <p:style>
          <a:lnRef idx="0">
            <a:scrgbClr r="0" g="0" b="0"/>
          </a:lnRef>
          <a:fillRef idx="1001">
            <a:schemeClr val="lt1"/>
          </a:fillRef>
          <a:effectRef idx="0">
            <a:scrgbClr r="0" g="0" b="0"/>
          </a:effectRef>
          <a:fontRef idx="major"/>
        </p:style>
        <p:txBody>
          <a:bodyPr wrap="square">
            <a:spAutoFit/>
          </a:bodyPr>
          <a:lstStyle/>
          <a:p>
            <a:pPr algn="ctr" fontAlgn="auto">
              <a:spcBef>
                <a:spcPts val="0"/>
              </a:spcBef>
              <a:spcAft>
                <a:spcPts val="0"/>
              </a:spcAft>
              <a:defRPr/>
            </a:pPr>
            <a:r>
              <a:rPr lang="es-CO" sz="1200" dirty="0"/>
              <a:t>El  </a:t>
            </a:r>
            <a:r>
              <a:rPr lang="es-CO" sz="2400" b="1" dirty="0">
                <a:solidFill>
                  <a:srgbClr val="C00000"/>
                </a:solidFill>
                <a:effectLst>
                  <a:outerShdw blurRad="38100" dist="38100" dir="2700000" algn="tl">
                    <a:srgbClr val="000000">
                      <a:alpha val="43137"/>
                    </a:srgbClr>
                  </a:outerShdw>
                </a:effectLst>
              </a:rPr>
              <a:t>80%</a:t>
            </a:r>
            <a:r>
              <a:rPr lang="es-CO" sz="1200" dirty="0"/>
              <a:t> de la mortalidad por IRA</a:t>
            </a:r>
            <a:r>
              <a:rPr lang="es-419" sz="1200" dirty="0"/>
              <a:t> y Neumonía</a:t>
            </a:r>
            <a:r>
              <a:rPr lang="es-CO" sz="1200" dirty="0"/>
              <a:t> se concentró en </a:t>
            </a:r>
            <a:r>
              <a:rPr lang="es-419" sz="1200" dirty="0"/>
              <a:t>7</a:t>
            </a:r>
            <a:r>
              <a:rPr lang="es-CO" sz="1200" dirty="0"/>
              <a:t> localidades de 20.</a:t>
            </a:r>
          </a:p>
        </p:txBody>
      </p:sp>
      <p:pic>
        <p:nvPicPr>
          <p:cNvPr id="9" name="Imagen 8" descr="mapa"/>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8835" y="1242874"/>
            <a:ext cx="7608161" cy="4379092"/>
          </a:xfrm>
          <a:prstGeom prst="rect">
            <a:avLst/>
          </a:prstGeom>
          <a:noFill/>
          <a:ln>
            <a:noFill/>
          </a:ln>
        </p:spPr>
      </p:pic>
    </p:spTree>
    <p:extLst>
      <p:ext uri="{BB962C8B-B14F-4D97-AF65-F5344CB8AC3E}">
        <p14:creationId xmlns:p14="http://schemas.microsoft.com/office/powerpoint/2010/main" val="3317114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2. CONTEXTO LOCAL</a:t>
            </a:r>
          </a:p>
        </p:txBody>
      </p:sp>
      <p:pic>
        <p:nvPicPr>
          <p:cNvPr id="6" name="Imagen 5" descr="figura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8571" y="4000633"/>
            <a:ext cx="3787810" cy="2650439"/>
          </a:xfrm>
          <a:prstGeom prst="rect">
            <a:avLst/>
          </a:prstGeom>
          <a:noFill/>
          <a:ln>
            <a:noFill/>
          </a:ln>
        </p:spPr>
      </p:pic>
      <p:sp>
        <p:nvSpPr>
          <p:cNvPr id="8" name="CuadroTexto 7"/>
          <p:cNvSpPr txBox="1"/>
          <p:nvPr/>
        </p:nvSpPr>
        <p:spPr>
          <a:xfrm>
            <a:off x="3146068" y="4679522"/>
            <a:ext cx="4266369" cy="646331"/>
          </a:xfrm>
          <a:prstGeom prst="rect">
            <a:avLst/>
          </a:prstGeom>
          <a:noFill/>
        </p:spPr>
        <p:txBody>
          <a:bodyPr wrap="square" rtlCol="0">
            <a:spAutoFit/>
          </a:bodyPr>
          <a:lstStyle/>
          <a:p>
            <a:pPr algn="ctr"/>
            <a:r>
              <a:rPr lang="es-419" b="1" dirty="0">
                <a:solidFill>
                  <a:schemeClr val="tx2">
                    <a:lumMod val="75000"/>
                  </a:schemeClr>
                </a:solidFill>
              </a:rPr>
              <a:t>PRINCIPALES DIAGNOSTICOS DE CASOS ATENDIDOS EN SALAS ERA 2017</a:t>
            </a:r>
            <a:endParaRPr lang="es-ES_tradnl" b="1" dirty="0">
              <a:solidFill>
                <a:schemeClr val="tx2">
                  <a:lumMod val="75000"/>
                </a:schemeClr>
              </a:solidFill>
            </a:endParaRPr>
          </a:p>
        </p:txBody>
      </p:sp>
      <p:pic>
        <p:nvPicPr>
          <p:cNvPr id="13" name="Imagen 12"/>
          <p:cNvPicPr>
            <a:picLocks noChangeAspect="1"/>
          </p:cNvPicPr>
          <p:nvPr/>
        </p:nvPicPr>
        <p:blipFill>
          <a:blip r:embed="rId3"/>
          <a:stretch>
            <a:fillRect/>
          </a:stretch>
        </p:blipFill>
        <p:spPr>
          <a:xfrm>
            <a:off x="0" y="584775"/>
            <a:ext cx="12192000" cy="3404685"/>
          </a:xfrm>
          <a:prstGeom prst="rect">
            <a:avLst/>
          </a:prstGeom>
        </p:spPr>
      </p:pic>
      <p:sp>
        <p:nvSpPr>
          <p:cNvPr id="3" name="Elipse 2"/>
          <p:cNvSpPr/>
          <p:nvPr/>
        </p:nvSpPr>
        <p:spPr>
          <a:xfrm>
            <a:off x="1890944" y="692458"/>
            <a:ext cx="4252404" cy="329700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Elipse 10"/>
          <p:cNvSpPr/>
          <p:nvPr/>
        </p:nvSpPr>
        <p:spPr>
          <a:xfrm>
            <a:off x="9368902" y="991995"/>
            <a:ext cx="2030027" cy="299746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4" name="Rectángulo 13"/>
          <p:cNvSpPr/>
          <p:nvPr/>
        </p:nvSpPr>
        <p:spPr>
          <a:xfrm>
            <a:off x="142044" y="4452233"/>
            <a:ext cx="2547890" cy="1384995"/>
          </a:xfrm>
          <a:prstGeom prst="rect">
            <a:avLst/>
          </a:prstGeom>
        </p:spPr>
        <p:txBody>
          <a:bodyPr wrap="square">
            <a:spAutoFit/>
          </a:bodyPr>
          <a:lstStyle/>
          <a:p>
            <a:pPr algn="just"/>
            <a:r>
              <a:rPr lang="es-MX" sz="1400" dirty="0">
                <a:latin typeface="Arial" panose="020B0604020202020204" pitchFamily="34" charset="0"/>
                <a:ea typeface="Calibri" panose="020F0502020204030204" pitchFamily="34" charset="0"/>
              </a:rPr>
              <a:t>Anualmente se reportan en promedio 1.6 millones de casos de IRA en Bogotá, de los cuales entre el 30-35% corresponde a menores de 5 años</a:t>
            </a:r>
            <a:endParaRPr lang="es-ES" sz="1400" dirty="0"/>
          </a:p>
        </p:txBody>
      </p:sp>
    </p:spTree>
    <p:extLst>
      <p:ext uri="{BB962C8B-B14F-4D97-AF65-F5344CB8AC3E}">
        <p14:creationId xmlns:p14="http://schemas.microsoft.com/office/powerpoint/2010/main" val="393943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388746" y="3659609"/>
            <a:ext cx="6803254" cy="3198391"/>
          </a:xfrm>
          <a:prstGeom prst="rect">
            <a:avLst/>
          </a:prstGeom>
        </p:spPr>
      </p:pic>
      <p:pic>
        <p:nvPicPr>
          <p:cNvPr id="3" name="Imagen 2"/>
          <p:cNvPicPr>
            <a:picLocks noChangeAspect="1"/>
          </p:cNvPicPr>
          <p:nvPr/>
        </p:nvPicPr>
        <p:blipFill>
          <a:blip r:embed="rId3"/>
          <a:stretch>
            <a:fillRect/>
          </a:stretch>
        </p:blipFill>
        <p:spPr>
          <a:xfrm>
            <a:off x="128998" y="692311"/>
            <a:ext cx="5597099" cy="2859761"/>
          </a:xfrm>
          <a:prstGeom prst="rect">
            <a:avLst/>
          </a:prstGeom>
        </p:spPr>
      </p:pic>
      <p:graphicFrame>
        <p:nvGraphicFramePr>
          <p:cNvPr id="4" name="Tabla 3"/>
          <p:cNvGraphicFramePr>
            <a:graphicFrameLocks noGrp="1"/>
          </p:cNvGraphicFramePr>
          <p:nvPr>
            <p:extLst>
              <p:ext uri="{D42A27DB-BD31-4B8C-83A1-F6EECF244321}">
                <p14:modId xmlns:p14="http://schemas.microsoft.com/office/powerpoint/2010/main" val="468399162"/>
              </p:ext>
            </p:extLst>
          </p:nvPr>
        </p:nvGraphicFramePr>
        <p:xfrm>
          <a:off x="5814874" y="771631"/>
          <a:ext cx="6294268" cy="2136231"/>
        </p:xfrm>
        <a:graphic>
          <a:graphicData uri="http://schemas.openxmlformats.org/drawingml/2006/table">
            <a:tbl>
              <a:tblPr firstRow="1" firstCol="1" bandRow="1">
                <a:tableStyleId>{5C22544A-7EE6-4342-B048-85BDC9FD1C3A}</a:tableStyleId>
              </a:tblPr>
              <a:tblGrid>
                <a:gridCol w="1485822">
                  <a:extLst>
                    <a:ext uri="{9D8B030D-6E8A-4147-A177-3AD203B41FA5}">
                      <a16:colId xmlns:a16="http://schemas.microsoft.com/office/drawing/2014/main" val="20000"/>
                    </a:ext>
                  </a:extLst>
                </a:gridCol>
                <a:gridCol w="1499854">
                  <a:extLst>
                    <a:ext uri="{9D8B030D-6E8A-4147-A177-3AD203B41FA5}">
                      <a16:colId xmlns:a16="http://schemas.microsoft.com/office/drawing/2014/main" val="20001"/>
                    </a:ext>
                  </a:extLst>
                </a:gridCol>
                <a:gridCol w="1480557">
                  <a:extLst>
                    <a:ext uri="{9D8B030D-6E8A-4147-A177-3AD203B41FA5}">
                      <a16:colId xmlns:a16="http://schemas.microsoft.com/office/drawing/2014/main" val="20002"/>
                    </a:ext>
                  </a:extLst>
                </a:gridCol>
                <a:gridCol w="1828035">
                  <a:extLst>
                    <a:ext uri="{9D8B030D-6E8A-4147-A177-3AD203B41FA5}">
                      <a16:colId xmlns:a16="http://schemas.microsoft.com/office/drawing/2014/main" val="20003"/>
                    </a:ext>
                  </a:extLst>
                </a:gridCol>
              </a:tblGrid>
              <a:tr h="320688">
                <a:tc>
                  <a:txBody>
                    <a:bodyPr/>
                    <a:lstStyle/>
                    <a:p>
                      <a:pPr algn="ctr">
                        <a:spcAft>
                          <a:spcPts val="0"/>
                        </a:spcAft>
                      </a:pPr>
                      <a:r>
                        <a:rPr lang="es-CO" sz="1400" dirty="0">
                          <a:effectLst/>
                        </a:rPr>
                        <a:t>AÑO</a:t>
                      </a:r>
                      <a:endParaRPr lang="es-C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es-CO" sz="1400" dirty="0">
                          <a:effectLst/>
                        </a:rPr>
                        <a:t>Cumplimiento objetivo Intermedio 1</a:t>
                      </a:r>
                    </a:p>
                    <a:p>
                      <a:pPr algn="ctr">
                        <a:spcAft>
                          <a:spcPts val="0"/>
                        </a:spcAft>
                      </a:pPr>
                      <a:r>
                        <a:rPr lang="es-CO" sz="1400" b="1" kern="1200" dirty="0">
                          <a:solidFill>
                            <a:schemeClr val="lt1"/>
                          </a:solidFill>
                          <a:effectLst/>
                          <a:latin typeface="+mn-lt"/>
                          <a:ea typeface="+mn-ea"/>
                          <a:cs typeface="+mn-cs"/>
                        </a:rPr>
                        <a:t>(70 </a:t>
                      </a:r>
                      <a:r>
                        <a:rPr lang="es-CO" sz="1400" b="1" kern="1200" dirty="0" err="1">
                          <a:solidFill>
                            <a:schemeClr val="lt1"/>
                          </a:solidFill>
                          <a:effectLst/>
                          <a:latin typeface="+mn-lt"/>
                          <a:ea typeface="+mn-ea"/>
                          <a:cs typeface="+mn-cs"/>
                        </a:rPr>
                        <a:t>ug</a:t>
                      </a:r>
                      <a:r>
                        <a:rPr lang="es-CO" sz="1400" b="1" kern="1200" dirty="0">
                          <a:solidFill>
                            <a:schemeClr val="lt1"/>
                          </a:solidFill>
                          <a:effectLst/>
                          <a:latin typeface="+mn-lt"/>
                          <a:ea typeface="+mn-ea"/>
                          <a:cs typeface="+mn-cs"/>
                        </a:rPr>
                        <a:t>/m3)</a:t>
                      </a:r>
                    </a:p>
                  </a:txBody>
                  <a:tcPr marL="44450" marR="44450" marT="0" marB="0" anchor="ctr"/>
                </a:tc>
                <a:tc>
                  <a:txBody>
                    <a:bodyPr/>
                    <a:lstStyle/>
                    <a:p>
                      <a:pPr algn="ctr">
                        <a:spcAft>
                          <a:spcPts val="0"/>
                        </a:spcAft>
                      </a:pPr>
                      <a:r>
                        <a:rPr lang="es-CO" sz="1400" dirty="0">
                          <a:effectLst/>
                        </a:rPr>
                        <a:t>Cumplimiento objetivo Intermedio 2</a:t>
                      </a:r>
                    </a:p>
                    <a:p>
                      <a:pPr marL="0" marR="0" indent="0" algn="ctr" defTabSz="457200" rtl="0" eaLnBrk="1" fontAlgn="auto" latinLnBrk="0" hangingPunct="1">
                        <a:lnSpc>
                          <a:spcPct val="100000"/>
                        </a:lnSpc>
                        <a:spcBef>
                          <a:spcPts val="0"/>
                        </a:spcBef>
                        <a:spcAft>
                          <a:spcPts val="0"/>
                        </a:spcAft>
                        <a:buClrTx/>
                        <a:buSzTx/>
                        <a:buFontTx/>
                        <a:buNone/>
                        <a:tabLst/>
                        <a:defRPr/>
                      </a:pPr>
                      <a:r>
                        <a:rPr lang="es-CO" sz="1400" b="1" kern="1200" dirty="0">
                          <a:solidFill>
                            <a:schemeClr val="lt1"/>
                          </a:solidFill>
                          <a:effectLst/>
                          <a:latin typeface="+mn-lt"/>
                          <a:ea typeface="+mn-ea"/>
                          <a:cs typeface="+mn-cs"/>
                        </a:rPr>
                        <a:t>(50 </a:t>
                      </a:r>
                      <a:r>
                        <a:rPr lang="es-CO" sz="1400" b="1" kern="1200" dirty="0" err="1">
                          <a:solidFill>
                            <a:schemeClr val="lt1"/>
                          </a:solidFill>
                          <a:effectLst/>
                          <a:latin typeface="+mn-lt"/>
                          <a:ea typeface="+mn-ea"/>
                          <a:cs typeface="+mn-cs"/>
                        </a:rPr>
                        <a:t>ug</a:t>
                      </a:r>
                      <a:r>
                        <a:rPr lang="es-CO" sz="1400" b="1" kern="1200" dirty="0">
                          <a:solidFill>
                            <a:schemeClr val="lt1"/>
                          </a:solidFill>
                          <a:effectLst/>
                          <a:latin typeface="+mn-lt"/>
                          <a:ea typeface="+mn-ea"/>
                          <a:cs typeface="+mn-cs"/>
                        </a:rPr>
                        <a:t>/m3)</a:t>
                      </a:r>
                    </a:p>
                  </a:txBody>
                  <a:tcPr marL="44450" marR="44450" marT="0" marB="0" anchor="ctr"/>
                </a:tc>
                <a:tc>
                  <a:txBody>
                    <a:bodyPr/>
                    <a:lstStyle/>
                    <a:p>
                      <a:pPr algn="ctr">
                        <a:spcAft>
                          <a:spcPts val="0"/>
                        </a:spcAft>
                      </a:pPr>
                      <a:r>
                        <a:rPr lang="es-CO" sz="1400" dirty="0">
                          <a:effectLst/>
                        </a:rPr>
                        <a:t>Cumplimiento objetivo Intermedio 2</a:t>
                      </a:r>
                    </a:p>
                    <a:p>
                      <a:pPr marL="0" marR="0" indent="0" algn="ctr" defTabSz="457200" rtl="0" eaLnBrk="1" fontAlgn="auto" latinLnBrk="0" hangingPunct="1">
                        <a:lnSpc>
                          <a:spcPct val="100000"/>
                        </a:lnSpc>
                        <a:spcBef>
                          <a:spcPts val="0"/>
                        </a:spcBef>
                        <a:spcAft>
                          <a:spcPts val="0"/>
                        </a:spcAft>
                        <a:buClrTx/>
                        <a:buSzTx/>
                        <a:buFontTx/>
                        <a:buNone/>
                        <a:tabLst/>
                        <a:defRPr/>
                      </a:pPr>
                      <a:r>
                        <a:rPr lang="es-CO" sz="1400" b="1" kern="1200" dirty="0">
                          <a:solidFill>
                            <a:schemeClr val="lt1"/>
                          </a:solidFill>
                          <a:effectLst/>
                          <a:latin typeface="+mn-lt"/>
                          <a:ea typeface="+mn-ea"/>
                          <a:cs typeface="+mn-cs"/>
                        </a:rPr>
                        <a:t>(30 </a:t>
                      </a:r>
                      <a:r>
                        <a:rPr lang="es-CO" sz="1400" b="1" kern="1200" dirty="0" err="1">
                          <a:solidFill>
                            <a:schemeClr val="lt1"/>
                          </a:solidFill>
                          <a:effectLst/>
                          <a:latin typeface="+mn-lt"/>
                          <a:ea typeface="+mn-ea"/>
                          <a:cs typeface="+mn-cs"/>
                        </a:rPr>
                        <a:t>ug</a:t>
                      </a:r>
                      <a:r>
                        <a:rPr lang="es-CO" sz="1400" b="1" kern="1200" dirty="0">
                          <a:solidFill>
                            <a:schemeClr val="lt1"/>
                          </a:solidFill>
                          <a:effectLst/>
                          <a:latin typeface="+mn-lt"/>
                          <a:ea typeface="+mn-ea"/>
                          <a:cs typeface="+mn-cs"/>
                        </a:rPr>
                        <a:t>/m3)</a:t>
                      </a:r>
                    </a:p>
                  </a:txBody>
                  <a:tcPr marL="44450" marR="44450" marT="0" marB="0" anchor="ctr"/>
                </a:tc>
                <a:extLst>
                  <a:ext uri="{0D108BD9-81ED-4DB2-BD59-A6C34878D82A}">
                    <a16:rowId xmlns:a16="http://schemas.microsoft.com/office/drawing/2014/main" val="10000"/>
                  </a:ext>
                </a:extLst>
              </a:tr>
              <a:tr h="328456">
                <a:tc>
                  <a:txBody>
                    <a:bodyPr/>
                    <a:lstStyle/>
                    <a:p>
                      <a:pPr algn="ctr">
                        <a:spcAft>
                          <a:spcPts val="0"/>
                        </a:spcAft>
                      </a:pPr>
                      <a:r>
                        <a:rPr lang="es-CO" sz="1400" dirty="0">
                          <a:effectLst/>
                        </a:rPr>
                        <a:t>2014</a:t>
                      </a:r>
                      <a:endParaRPr lang="es-C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es-CO" sz="1400" dirty="0">
                          <a:effectLst/>
                        </a:rPr>
                        <a:t>83%</a:t>
                      </a:r>
                      <a:endParaRPr lang="es-C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es-CO" sz="1400">
                          <a:effectLst/>
                        </a:rPr>
                        <a:t>50%</a:t>
                      </a:r>
                      <a:endParaRPr lang="es-C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es-CO" sz="1400">
                          <a:effectLst/>
                        </a:rPr>
                        <a:t>0%</a:t>
                      </a:r>
                      <a:endParaRPr lang="es-C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0001"/>
                  </a:ext>
                </a:extLst>
              </a:tr>
              <a:tr h="301824">
                <a:tc>
                  <a:txBody>
                    <a:bodyPr/>
                    <a:lstStyle/>
                    <a:p>
                      <a:pPr algn="ctr">
                        <a:spcAft>
                          <a:spcPts val="0"/>
                        </a:spcAft>
                      </a:pPr>
                      <a:r>
                        <a:rPr lang="es-CO" sz="1400" b="1" kern="1200" dirty="0">
                          <a:solidFill>
                            <a:schemeClr val="lt1"/>
                          </a:solidFill>
                          <a:effectLst/>
                          <a:latin typeface="+mn-lt"/>
                          <a:ea typeface="+mn-ea"/>
                          <a:cs typeface="+mn-cs"/>
                        </a:rPr>
                        <a:t>2015</a:t>
                      </a:r>
                    </a:p>
                  </a:txBody>
                  <a:tcPr marL="44450" marR="44450" marT="0" marB="0"/>
                </a:tc>
                <a:tc>
                  <a:txBody>
                    <a:bodyPr/>
                    <a:lstStyle/>
                    <a:p>
                      <a:pPr algn="ctr">
                        <a:spcAft>
                          <a:spcPts val="0"/>
                        </a:spcAft>
                      </a:pPr>
                      <a:r>
                        <a:rPr lang="es-CO" sz="1400">
                          <a:effectLst/>
                        </a:rPr>
                        <a:t>91%</a:t>
                      </a:r>
                      <a:endParaRPr lang="es-C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es-CO" sz="1400">
                          <a:effectLst/>
                        </a:rPr>
                        <a:t>73%</a:t>
                      </a:r>
                      <a:endParaRPr lang="es-C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es-CO" sz="1400">
                          <a:effectLst/>
                        </a:rPr>
                        <a:t>27%</a:t>
                      </a:r>
                      <a:endParaRPr lang="es-C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0002"/>
                  </a:ext>
                </a:extLst>
              </a:tr>
              <a:tr h="346248">
                <a:tc>
                  <a:txBody>
                    <a:bodyPr/>
                    <a:lstStyle/>
                    <a:p>
                      <a:pPr algn="ctr">
                        <a:spcAft>
                          <a:spcPts val="0"/>
                        </a:spcAft>
                      </a:pPr>
                      <a:r>
                        <a:rPr lang="es-CO" sz="1400" dirty="0">
                          <a:effectLst/>
                        </a:rPr>
                        <a:t>2016</a:t>
                      </a:r>
                      <a:endParaRPr lang="es-C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marL="0" algn="ctr" defTabSz="457200" rtl="0" eaLnBrk="1" latinLnBrk="0" hangingPunct="1">
                        <a:spcAft>
                          <a:spcPts val="0"/>
                        </a:spcAft>
                      </a:pPr>
                      <a:r>
                        <a:rPr lang="es-CO" sz="1400" kern="1200" dirty="0">
                          <a:solidFill>
                            <a:schemeClr val="dk1"/>
                          </a:solidFill>
                          <a:effectLst/>
                          <a:latin typeface="+mn-lt"/>
                          <a:ea typeface="+mn-ea"/>
                          <a:cs typeface="+mn-cs"/>
                        </a:rPr>
                        <a:t>91%</a:t>
                      </a:r>
                    </a:p>
                  </a:txBody>
                  <a:tcPr marL="44450" marR="44450" marT="0" marB="0" anchor="b"/>
                </a:tc>
                <a:tc>
                  <a:txBody>
                    <a:bodyPr/>
                    <a:lstStyle/>
                    <a:p>
                      <a:pPr marL="0" algn="ctr" defTabSz="457200" rtl="0" eaLnBrk="1" latinLnBrk="0" hangingPunct="1">
                        <a:spcAft>
                          <a:spcPts val="0"/>
                        </a:spcAft>
                      </a:pPr>
                      <a:r>
                        <a:rPr lang="es-CO" sz="1400" kern="1200" dirty="0">
                          <a:solidFill>
                            <a:schemeClr val="dk1"/>
                          </a:solidFill>
                          <a:effectLst/>
                          <a:latin typeface="+mn-lt"/>
                          <a:ea typeface="+mn-ea"/>
                          <a:cs typeface="+mn-cs"/>
                        </a:rPr>
                        <a:t>55%</a:t>
                      </a:r>
                    </a:p>
                  </a:txBody>
                  <a:tcPr marL="44450" marR="44450" marT="0" marB="0" anchor="b"/>
                </a:tc>
                <a:tc>
                  <a:txBody>
                    <a:bodyPr/>
                    <a:lstStyle/>
                    <a:p>
                      <a:pPr marL="0" algn="ctr" defTabSz="457200" rtl="0" eaLnBrk="1" latinLnBrk="0" hangingPunct="1">
                        <a:spcAft>
                          <a:spcPts val="0"/>
                        </a:spcAft>
                      </a:pPr>
                      <a:r>
                        <a:rPr lang="es-CO" sz="1400" kern="1200" dirty="0">
                          <a:solidFill>
                            <a:schemeClr val="dk1"/>
                          </a:solidFill>
                          <a:effectLst/>
                          <a:latin typeface="+mn-lt"/>
                          <a:ea typeface="+mn-ea"/>
                          <a:cs typeface="+mn-cs"/>
                        </a:rPr>
                        <a:t>9%</a:t>
                      </a:r>
                    </a:p>
                  </a:txBody>
                  <a:tcPr marL="44450" marR="44450" marT="0" marB="0" anchor="b"/>
                </a:tc>
                <a:extLst>
                  <a:ext uri="{0D108BD9-81ED-4DB2-BD59-A6C34878D82A}">
                    <a16:rowId xmlns:a16="http://schemas.microsoft.com/office/drawing/2014/main" val="10003"/>
                  </a:ext>
                </a:extLst>
              </a:tr>
              <a:tr h="306263">
                <a:tc>
                  <a:txBody>
                    <a:bodyPr/>
                    <a:lstStyle/>
                    <a:p>
                      <a:pPr algn="ctr">
                        <a:spcAft>
                          <a:spcPts val="0"/>
                        </a:spcAft>
                      </a:pPr>
                      <a:r>
                        <a:rPr lang="es-CO" sz="1400" dirty="0">
                          <a:effectLst/>
                          <a:latin typeface="Calibri" charset="0"/>
                          <a:ea typeface="Calibri" charset="0"/>
                          <a:cs typeface="Calibri" charset="0"/>
                        </a:rPr>
                        <a:t>2017</a:t>
                      </a:r>
                    </a:p>
                  </a:txBody>
                  <a:tcPr marL="44450" marR="44450" marT="0" marB="0"/>
                </a:tc>
                <a:tc>
                  <a:txBody>
                    <a:bodyPr/>
                    <a:lstStyle/>
                    <a:p>
                      <a:pPr marL="0" algn="ctr" defTabSz="457200" rtl="0" eaLnBrk="1" latinLnBrk="0" hangingPunct="1">
                        <a:spcAft>
                          <a:spcPts val="0"/>
                        </a:spcAft>
                      </a:pPr>
                      <a:r>
                        <a:rPr lang="es-CO" sz="1400" b="1" kern="1200" dirty="0">
                          <a:solidFill>
                            <a:schemeClr val="accent2"/>
                          </a:solidFill>
                          <a:effectLst/>
                          <a:latin typeface="+mn-lt"/>
                          <a:ea typeface="+mn-ea"/>
                          <a:cs typeface="+mn-cs"/>
                        </a:rPr>
                        <a:t>100%</a:t>
                      </a:r>
                    </a:p>
                  </a:txBody>
                  <a:tcPr marL="44450" marR="44450" marT="0" marB="0" anchor="b"/>
                </a:tc>
                <a:tc>
                  <a:txBody>
                    <a:bodyPr/>
                    <a:lstStyle/>
                    <a:p>
                      <a:pPr marL="0" algn="ctr" defTabSz="457200" rtl="0" eaLnBrk="1" latinLnBrk="0" hangingPunct="1">
                        <a:spcAft>
                          <a:spcPts val="0"/>
                        </a:spcAft>
                      </a:pPr>
                      <a:r>
                        <a:rPr lang="es-CO" sz="1400" b="1" kern="1200" dirty="0">
                          <a:solidFill>
                            <a:schemeClr val="accent2"/>
                          </a:solidFill>
                          <a:effectLst/>
                          <a:latin typeface="+mn-lt"/>
                          <a:ea typeface="+mn-ea"/>
                          <a:cs typeface="+mn-cs"/>
                        </a:rPr>
                        <a:t>73%</a:t>
                      </a:r>
                    </a:p>
                  </a:txBody>
                  <a:tcPr marL="44450" marR="44450" marT="0" marB="0" anchor="b"/>
                </a:tc>
                <a:tc>
                  <a:txBody>
                    <a:bodyPr/>
                    <a:lstStyle/>
                    <a:p>
                      <a:pPr marL="0" algn="ctr" defTabSz="457200" rtl="0" eaLnBrk="1" latinLnBrk="0" hangingPunct="1">
                        <a:spcAft>
                          <a:spcPts val="0"/>
                        </a:spcAft>
                      </a:pPr>
                      <a:r>
                        <a:rPr lang="es-CO" sz="1400" b="1" kern="1200" dirty="0">
                          <a:solidFill>
                            <a:schemeClr val="accent2"/>
                          </a:solidFill>
                          <a:effectLst/>
                          <a:latin typeface="+mn-lt"/>
                          <a:ea typeface="+mn-ea"/>
                          <a:cs typeface="+mn-cs"/>
                        </a:rPr>
                        <a:t>27%</a:t>
                      </a:r>
                    </a:p>
                  </a:txBody>
                  <a:tcPr marL="44450" marR="44450" marT="0" marB="0" anchor="b"/>
                </a:tc>
                <a:extLst>
                  <a:ext uri="{0D108BD9-81ED-4DB2-BD59-A6C34878D82A}">
                    <a16:rowId xmlns:a16="http://schemas.microsoft.com/office/drawing/2014/main" val="10004"/>
                  </a:ext>
                </a:extLst>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1500430616"/>
              </p:ext>
            </p:extLst>
          </p:nvPr>
        </p:nvGraphicFramePr>
        <p:xfrm>
          <a:off x="33622" y="4467018"/>
          <a:ext cx="5355124" cy="1493520"/>
        </p:xfrm>
        <a:graphic>
          <a:graphicData uri="http://schemas.openxmlformats.org/drawingml/2006/table">
            <a:tbl>
              <a:tblPr firstRow="1" firstCol="1" bandRow="1">
                <a:tableStyleId>{5C22544A-7EE6-4342-B048-85BDC9FD1C3A}</a:tableStyleId>
              </a:tblPr>
              <a:tblGrid>
                <a:gridCol w="830554">
                  <a:extLst>
                    <a:ext uri="{9D8B030D-6E8A-4147-A177-3AD203B41FA5}">
                      <a16:colId xmlns:a16="http://schemas.microsoft.com/office/drawing/2014/main" val="20000"/>
                    </a:ext>
                  </a:extLst>
                </a:gridCol>
                <a:gridCol w="1610598">
                  <a:extLst>
                    <a:ext uri="{9D8B030D-6E8A-4147-A177-3AD203B41FA5}">
                      <a16:colId xmlns:a16="http://schemas.microsoft.com/office/drawing/2014/main" val="20001"/>
                    </a:ext>
                  </a:extLst>
                </a:gridCol>
                <a:gridCol w="1796794">
                  <a:extLst>
                    <a:ext uri="{9D8B030D-6E8A-4147-A177-3AD203B41FA5}">
                      <a16:colId xmlns:a16="http://schemas.microsoft.com/office/drawing/2014/main" val="20002"/>
                    </a:ext>
                  </a:extLst>
                </a:gridCol>
                <a:gridCol w="1117178">
                  <a:extLst>
                    <a:ext uri="{9D8B030D-6E8A-4147-A177-3AD203B41FA5}">
                      <a16:colId xmlns:a16="http://schemas.microsoft.com/office/drawing/2014/main" val="20003"/>
                    </a:ext>
                  </a:extLst>
                </a:gridCol>
              </a:tblGrid>
              <a:tr h="119380">
                <a:tc>
                  <a:txBody>
                    <a:bodyPr/>
                    <a:lstStyle/>
                    <a:p>
                      <a:pPr marL="0" algn="ctr" defTabSz="457200" rtl="0" eaLnBrk="1" latinLnBrk="0" hangingPunct="1">
                        <a:spcAft>
                          <a:spcPts val="0"/>
                        </a:spcAft>
                      </a:pPr>
                      <a:r>
                        <a:rPr lang="es-CO" sz="1400" b="1" kern="1200" dirty="0">
                          <a:solidFill>
                            <a:schemeClr val="lt1"/>
                          </a:solidFill>
                          <a:effectLst/>
                          <a:latin typeface="+mn-lt"/>
                          <a:ea typeface="+mn-ea"/>
                          <a:cs typeface="+mn-cs"/>
                        </a:rPr>
                        <a:t>AÑO</a:t>
                      </a:r>
                    </a:p>
                  </a:txBody>
                  <a:tcPr marL="44450" marR="44450" marT="0" marB="0"/>
                </a:tc>
                <a:tc>
                  <a:txBody>
                    <a:bodyPr/>
                    <a:lstStyle/>
                    <a:p>
                      <a:pPr algn="ctr">
                        <a:spcAft>
                          <a:spcPts val="0"/>
                        </a:spcAft>
                      </a:pPr>
                      <a:r>
                        <a:rPr lang="es-CO" sz="1400" dirty="0">
                          <a:effectLst/>
                        </a:rPr>
                        <a:t>Cumplimiento objetivo Intermedio 1</a:t>
                      </a:r>
                    </a:p>
                    <a:p>
                      <a:pPr marL="0" marR="0" indent="0" algn="ctr" defTabSz="457200" rtl="0" eaLnBrk="1" fontAlgn="auto" latinLnBrk="0" hangingPunct="1">
                        <a:lnSpc>
                          <a:spcPct val="100000"/>
                        </a:lnSpc>
                        <a:spcBef>
                          <a:spcPts val="0"/>
                        </a:spcBef>
                        <a:spcAft>
                          <a:spcPts val="0"/>
                        </a:spcAft>
                        <a:buClrTx/>
                        <a:buSzTx/>
                        <a:buFontTx/>
                        <a:buNone/>
                        <a:tabLst/>
                        <a:defRPr/>
                      </a:pPr>
                      <a:r>
                        <a:rPr lang="es-CO" sz="1400" b="1" kern="1200" dirty="0">
                          <a:solidFill>
                            <a:schemeClr val="lt1"/>
                          </a:solidFill>
                          <a:effectLst/>
                          <a:latin typeface="+mn-lt"/>
                          <a:ea typeface="+mn-ea"/>
                          <a:cs typeface="+mn-cs"/>
                        </a:rPr>
                        <a:t>(35 </a:t>
                      </a:r>
                      <a:r>
                        <a:rPr lang="es-CO" sz="1400" b="1" kern="1200" dirty="0" err="1">
                          <a:solidFill>
                            <a:schemeClr val="lt1"/>
                          </a:solidFill>
                          <a:effectLst/>
                          <a:latin typeface="+mn-lt"/>
                          <a:ea typeface="+mn-ea"/>
                          <a:cs typeface="+mn-cs"/>
                        </a:rPr>
                        <a:t>ug</a:t>
                      </a:r>
                      <a:r>
                        <a:rPr lang="es-CO" sz="1400" b="1" kern="1200" dirty="0">
                          <a:solidFill>
                            <a:schemeClr val="lt1"/>
                          </a:solidFill>
                          <a:effectLst/>
                          <a:latin typeface="+mn-lt"/>
                          <a:ea typeface="+mn-ea"/>
                          <a:cs typeface="+mn-cs"/>
                        </a:rPr>
                        <a:t>/m3)</a:t>
                      </a:r>
                    </a:p>
                  </a:txBody>
                  <a:tcPr marL="44450" marR="44450" marT="0" marB="0" anchor="ctr"/>
                </a:tc>
                <a:tc>
                  <a:txBody>
                    <a:bodyPr/>
                    <a:lstStyle/>
                    <a:p>
                      <a:pPr algn="ctr">
                        <a:spcAft>
                          <a:spcPts val="0"/>
                        </a:spcAft>
                      </a:pPr>
                      <a:r>
                        <a:rPr lang="es-CO" sz="1400" dirty="0">
                          <a:effectLst/>
                        </a:rPr>
                        <a:t>Cumplimiento objetivo Intermedio 2</a:t>
                      </a:r>
                    </a:p>
                    <a:p>
                      <a:pPr marL="0" marR="0" indent="0" algn="ctr" defTabSz="457200" rtl="0" eaLnBrk="1" fontAlgn="auto" latinLnBrk="0" hangingPunct="1">
                        <a:lnSpc>
                          <a:spcPct val="100000"/>
                        </a:lnSpc>
                        <a:spcBef>
                          <a:spcPts val="0"/>
                        </a:spcBef>
                        <a:spcAft>
                          <a:spcPts val="0"/>
                        </a:spcAft>
                        <a:buClrTx/>
                        <a:buSzTx/>
                        <a:buFontTx/>
                        <a:buNone/>
                        <a:tabLst/>
                        <a:defRPr/>
                      </a:pPr>
                      <a:r>
                        <a:rPr lang="es-CO" sz="1400" b="1" kern="1200" dirty="0">
                          <a:solidFill>
                            <a:schemeClr val="lt1"/>
                          </a:solidFill>
                          <a:effectLst/>
                          <a:latin typeface="+mn-lt"/>
                          <a:ea typeface="+mn-ea"/>
                          <a:cs typeface="+mn-cs"/>
                        </a:rPr>
                        <a:t>(25 </a:t>
                      </a:r>
                      <a:r>
                        <a:rPr lang="es-CO" sz="1400" b="1" kern="1200" dirty="0" err="1">
                          <a:solidFill>
                            <a:schemeClr val="lt1"/>
                          </a:solidFill>
                          <a:effectLst/>
                          <a:latin typeface="+mn-lt"/>
                          <a:ea typeface="+mn-ea"/>
                          <a:cs typeface="+mn-cs"/>
                        </a:rPr>
                        <a:t>ug</a:t>
                      </a:r>
                      <a:r>
                        <a:rPr lang="es-CO" sz="1400" b="1" kern="1200" dirty="0">
                          <a:solidFill>
                            <a:schemeClr val="lt1"/>
                          </a:solidFill>
                          <a:effectLst/>
                          <a:latin typeface="+mn-lt"/>
                          <a:ea typeface="+mn-ea"/>
                          <a:cs typeface="+mn-cs"/>
                        </a:rPr>
                        <a:t>/m3)</a:t>
                      </a:r>
                    </a:p>
                  </a:txBody>
                  <a:tcPr marL="44450" marR="44450" marT="0" marB="0" anchor="ctr"/>
                </a:tc>
                <a:tc>
                  <a:txBody>
                    <a:bodyPr/>
                    <a:lstStyle/>
                    <a:p>
                      <a:pPr algn="ctr">
                        <a:spcAft>
                          <a:spcPts val="0"/>
                        </a:spcAft>
                      </a:pPr>
                      <a:r>
                        <a:rPr lang="es-CO" sz="1400" dirty="0">
                          <a:effectLst/>
                        </a:rPr>
                        <a:t>Cumplimiento objetivo Intermedio 3</a:t>
                      </a:r>
                    </a:p>
                    <a:p>
                      <a:pPr marL="0" marR="0" indent="0" algn="ctr" defTabSz="457200" rtl="0" eaLnBrk="1" fontAlgn="auto" latinLnBrk="0" hangingPunct="1">
                        <a:lnSpc>
                          <a:spcPct val="100000"/>
                        </a:lnSpc>
                        <a:spcBef>
                          <a:spcPts val="0"/>
                        </a:spcBef>
                        <a:spcAft>
                          <a:spcPts val="0"/>
                        </a:spcAft>
                        <a:buClrTx/>
                        <a:buSzTx/>
                        <a:buFontTx/>
                        <a:buNone/>
                        <a:tabLst/>
                        <a:defRPr/>
                      </a:pPr>
                      <a:r>
                        <a:rPr lang="es-CO" sz="1400" b="1" kern="1200" dirty="0">
                          <a:solidFill>
                            <a:schemeClr val="lt1"/>
                          </a:solidFill>
                          <a:effectLst/>
                          <a:latin typeface="+mn-lt"/>
                          <a:ea typeface="+mn-ea"/>
                          <a:cs typeface="+mn-cs"/>
                        </a:rPr>
                        <a:t>(15 </a:t>
                      </a:r>
                      <a:r>
                        <a:rPr lang="es-CO" sz="1400" b="1" kern="1200" dirty="0" err="1">
                          <a:solidFill>
                            <a:schemeClr val="lt1"/>
                          </a:solidFill>
                          <a:effectLst/>
                          <a:latin typeface="+mn-lt"/>
                          <a:ea typeface="+mn-ea"/>
                          <a:cs typeface="+mn-cs"/>
                        </a:rPr>
                        <a:t>ug</a:t>
                      </a:r>
                      <a:r>
                        <a:rPr lang="es-CO" sz="1400" b="1" kern="1200" dirty="0">
                          <a:solidFill>
                            <a:schemeClr val="lt1"/>
                          </a:solidFill>
                          <a:effectLst/>
                          <a:latin typeface="+mn-lt"/>
                          <a:ea typeface="+mn-ea"/>
                          <a:cs typeface="+mn-cs"/>
                        </a:rPr>
                        <a:t>/m3)</a:t>
                      </a:r>
                    </a:p>
                  </a:txBody>
                  <a:tcPr marL="44450" marR="44450" marT="0" marB="0" anchor="ctr"/>
                </a:tc>
                <a:extLst>
                  <a:ext uri="{0D108BD9-81ED-4DB2-BD59-A6C34878D82A}">
                    <a16:rowId xmlns:a16="http://schemas.microsoft.com/office/drawing/2014/main" val="10000"/>
                  </a:ext>
                </a:extLst>
              </a:tr>
              <a:tr h="213360">
                <a:tc>
                  <a:txBody>
                    <a:bodyPr/>
                    <a:lstStyle/>
                    <a:p>
                      <a:pPr algn="ctr">
                        <a:spcAft>
                          <a:spcPts val="0"/>
                        </a:spcAft>
                      </a:pPr>
                      <a:r>
                        <a:rPr lang="es-CO" sz="1400">
                          <a:effectLst/>
                        </a:rPr>
                        <a:t>2015</a:t>
                      </a:r>
                      <a:endParaRPr lang="es-C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es-CO" sz="1400">
                          <a:effectLst/>
                        </a:rPr>
                        <a:t>100%</a:t>
                      </a:r>
                      <a:endParaRPr lang="es-C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s-CO" sz="1400" dirty="0">
                          <a:effectLst/>
                        </a:rPr>
                        <a:t>80%</a:t>
                      </a:r>
                      <a:endParaRPr lang="es-C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s-CO" sz="1400">
                          <a:effectLst/>
                        </a:rPr>
                        <a:t>40%</a:t>
                      </a:r>
                      <a:endParaRPr lang="es-C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0001"/>
                  </a:ext>
                </a:extLst>
              </a:tr>
              <a:tr h="171450">
                <a:tc>
                  <a:txBody>
                    <a:bodyPr/>
                    <a:lstStyle/>
                    <a:p>
                      <a:pPr algn="ctr">
                        <a:spcAft>
                          <a:spcPts val="0"/>
                        </a:spcAft>
                      </a:pPr>
                      <a:r>
                        <a:rPr lang="es-CO" sz="1400" dirty="0">
                          <a:effectLst/>
                        </a:rPr>
                        <a:t>2016</a:t>
                      </a:r>
                      <a:endParaRPr lang="es-C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es-CO" sz="1400" dirty="0">
                          <a:effectLst/>
                        </a:rPr>
                        <a:t>100%</a:t>
                      </a:r>
                      <a:endParaRPr lang="es-C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s-CO" sz="1400" dirty="0">
                          <a:effectLst/>
                        </a:rPr>
                        <a:t>100%</a:t>
                      </a:r>
                      <a:endParaRPr lang="es-C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s-CO" sz="1400" dirty="0">
                          <a:effectLst/>
                        </a:rPr>
                        <a:t>30%</a:t>
                      </a:r>
                      <a:endParaRPr lang="es-C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0002"/>
                  </a:ext>
                </a:extLst>
              </a:tr>
              <a:tr h="171450">
                <a:tc>
                  <a:txBody>
                    <a:bodyPr/>
                    <a:lstStyle/>
                    <a:p>
                      <a:pPr algn="ctr">
                        <a:spcAft>
                          <a:spcPts val="0"/>
                        </a:spcAft>
                      </a:pPr>
                      <a:r>
                        <a:rPr lang="es-CO" sz="1400" dirty="0">
                          <a:effectLst/>
                          <a:latin typeface="Arial" panose="020B0604020202020204" pitchFamily="34" charset="0"/>
                          <a:ea typeface="Times New Roman" panose="02020603050405020304" pitchFamily="18" charset="0"/>
                          <a:cs typeface="Times New Roman" panose="02020603050405020304" pitchFamily="18" charset="0"/>
                        </a:rPr>
                        <a:t>2017</a:t>
                      </a:r>
                    </a:p>
                  </a:txBody>
                  <a:tcPr marL="44450" marR="44450" marT="0" marB="0"/>
                </a:tc>
                <a:tc>
                  <a:txBody>
                    <a:bodyPr/>
                    <a:lstStyle/>
                    <a:p>
                      <a:pPr algn="ctr">
                        <a:spcAft>
                          <a:spcPts val="0"/>
                        </a:spcAft>
                      </a:pPr>
                      <a:r>
                        <a:rPr lang="es-CO" sz="1400" b="1" dirty="0">
                          <a:effectLst/>
                        </a:rPr>
                        <a:t>100%</a:t>
                      </a:r>
                      <a:endParaRPr lang="es-CO" sz="14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s-CO" sz="1400" b="1" dirty="0">
                          <a:effectLst/>
                        </a:rPr>
                        <a:t>80%</a:t>
                      </a:r>
                      <a:endParaRPr lang="es-CO" sz="14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spcAft>
                          <a:spcPts val="0"/>
                        </a:spcAft>
                      </a:pPr>
                      <a:r>
                        <a:rPr lang="es-CO" sz="1400" b="1" dirty="0">
                          <a:solidFill>
                            <a:schemeClr val="accent2"/>
                          </a:solidFill>
                          <a:effectLst/>
                        </a:rPr>
                        <a:t>50%</a:t>
                      </a:r>
                      <a:endParaRPr lang="es-CO" sz="1400" b="1" dirty="0">
                        <a:solidFill>
                          <a:schemeClr val="accent2"/>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0003"/>
                  </a:ext>
                </a:extLst>
              </a:tr>
            </a:tbl>
          </a:graphicData>
        </a:graphic>
      </p:graphicFrame>
      <p:sp>
        <p:nvSpPr>
          <p:cNvPr id="6" name="CuadroTexto 5"/>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2. CONTEXTO LOCAL</a:t>
            </a:r>
          </a:p>
        </p:txBody>
      </p:sp>
    </p:spTree>
    <p:extLst>
      <p:ext uri="{BB962C8B-B14F-4D97-AF65-F5344CB8AC3E}">
        <p14:creationId xmlns:p14="http://schemas.microsoft.com/office/powerpoint/2010/main" val="924088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0"/>
            <a:ext cx="12192000" cy="584775"/>
          </a:xfrm>
          <a:prstGeom prst="rect">
            <a:avLst/>
          </a:prstGeom>
          <a:solidFill>
            <a:srgbClr val="00B0F0"/>
          </a:solidFill>
        </p:spPr>
        <p:txBody>
          <a:bodyPr wrap="square">
            <a:spAutoFit/>
          </a:bodyPr>
          <a:lstStyle>
            <a:defPPr>
              <a:defRPr lang="en-US"/>
            </a:defPPr>
            <a:lvl1pPr>
              <a:defRPr sz="3200" b="1">
                <a:solidFill>
                  <a:schemeClr val="bg1"/>
                </a:solidFill>
              </a:defRPr>
            </a:lvl1pPr>
          </a:lstStyle>
          <a:p>
            <a:r>
              <a:rPr lang="es-ES_tradnl" dirty="0"/>
              <a:t>3. ACCIONES IMPLEMENTADAS EN EL DISTRITO CAPITAL.. </a:t>
            </a:r>
            <a:r>
              <a:rPr lang="es-ES" dirty="0"/>
              <a:t>Gestión</a:t>
            </a:r>
            <a:endParaRPr lang="es-ES_tradnl" dirty="0"/>
          </a:p>
        </p:txBody>
      </p:sp>
      <p:pic>
        <p:nvPicPr>
          <p:cNvPr id="4" name="Imagen 3"/>
          <p:cNvPicPr>
            <a:picLocks noChangeAspect="1"/>
          </p:cNvPicPr>
          <p:nvPr/>
        </p:nvPicPr>
        <p:blipFill>
          <a:blip r:embed="rId2"/>
          <a:stretch>
            <a:fillRect/>
          </a:stretch>
        </p:blipFill>
        <p:spPr>
          <a:xfrm>
            <a:off x="0" y="584775"/>
            <a:ext cx="9031266" cy="6217817"/>
          </a:xfrm>
          <a:prstGeom prst="rect">
            <a:avLst/>
          </a:prstGeom>
        </p:spPr>
      </p:pic>
      <p:sp>
        <p:nvSpPr>
          <p:cNvPr id="5" name="Rectángulo 4"/>
          <p:cNvSpPr/>
          <p:nvPr/>
        </p:nvSpPr>
        <p:spPr>
          <a:xfrm>
            <a:off x="0" y="989556"/>
            <a:ext cx="1252603" cy="1929008"/>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6" name="CuadroTexto 5"/>
          <p:cNvSpPr txBox="1"/>
          <p:nvPr/>
        </p:nvSpPr>
        <p:spPr>
          <a:xfrm>
            <a:off x="9434186" y="2318399"/>
            <a:ext cx="2354893" cy="1200329"/>
          </a:xfrm>
          <a:prstGeom prst="rect">
            <a:avLst/>
          </a:prstGeom>
          <a:noFill/>
        </p:spPr>
        <p:txBody>
          <a:bodyPr wrap="square" rtlCol="0">
            <a:spAutoFit/>
          </a:bodyPr>
          <a:lstStyle/>
          <a:p>
            <a:pPr algn="ctr"/>
            <a:r>
              <a:rPr lang="es-ES_tradnl" b="1" dirty="0">
                <a:solidFill>
                  <a:schemeClr val="tx2">
                    <a:lumMod val="75000"/>
                  </a:schemeClr>
                </a:solidFill>
              </a:rPr>
              <a:t>DECRETO 596 DE 2011</a:t>
            </a:r>
          </a:p>
          <a:p>
            <a:pPr algn="ctr"/>
            <a:endParaRPr lang="es-ES_tradnl" b="1" dirty="0">
              <a:solidFill>
                <a:schemeClr val="tx2">
                  <a:lumMod val="75000"/>
                </a:schemeClr>
              </a:solidFill>
            </a:endParaRPr>
          </a:p>
          <a:p>
            <a:pPr algn="ctr"/>
            <a:r>
              <a:rPr lang="es-ES_tradnl" b="1" dirty="0">
                <a:solidFill>
                  <a:schemeClr val="tx2">
                    <a:lumMod val="75000"/>
                  </a:schemeClr>
                </a:solidFill>
              </a:rPr>
              <a:t>POLITICA DE SALUD AMBIENTAL</a:t>
            </a:r>
          </a:p>
        </p:txBody>
      </p:sp>
    </p:spTree>
    <p:extLst>
      <p:ext uri="{BB962C8B-B14F-4D97-AF65-F5344CB8AC3E}">
        <p14:creationId xmlns:p14="http://schemas.microsoft.com/office/powerpoint/2010/main" val="5453494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1709</TotalTime>
  <Words>1584</Words>
  <Application>Microsoft Office PowerPoint</Application>
  <PresentationFormat>Panorámica</PresentationFormat>
  <Paragraphs>261</Paragraphs>
  <Slides>35</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35</vt:i4>
      </vt:variant>
    </vt:vector>
  </HeadingPairs>
  <TitlesOfParts>
    <vt:vector size="40" baseType="lpstr">
      <vt:lpstr>Arial</vt:lpstr>
      <vt:lpstr>Arial Rounded MT Bold</vt:lpstr>
      <vt:lpstr>Calibri</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Juan Carlos Vera</dc:creator>
  <cp:lastModifiedBy>alquiler104</cp:lastModifiedBy>
  <cp:revision>307</cp:revision>
  <dcterms:created xsi:type="dcterms:W3CDTF">2013-08-14T17:39:12Z</dcterms:created>
  <dcterms:modified xsi:type="dcterms:W3CDTF">2021-09-07T21:03:35Z</dcterms:modified>
</cp:coreProperties>
</file>