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8" r:id="rId2"/>
    <p:sldId id="328" r:id="rId3"/>
    <p:sldId id="329" r:id="rId4"/>
    <p:sldId id="330" r:id="rId5"/>
    <p:sldId id="331" r:id="rId6"/>
    <p:sldId id="332" r:id="rId7"/>
    <p:sldId id="333" r:id="rId8"/>
    <p:sldId id="334" r:id="rId9"/>
    <p:sldId id="335" r:id="rId10"/>
    <p:sldId id="336" r:id="rId11"/>
    <p:sldId id="337" r:id="rId12"/>
    <p:sldId id="338" r:id="rId13"/>
    <p:sldId id="339" r:id="rId14"/>
    <p:sldId id="340" r:id="rId15"/>
    <p:sldId id="341" r:id="rId16"/>
    <p:sldId id="342"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259" r:id="rId41"/>
    <p:sldId id="300" r:id="rId42"/>
    <p:sldId id="301" r:id="rId43"/>
    <p:sldId id="303" r:id="rId44"/>
    <p:sldId id="298" r:id="rId45"/>
    <p:sldId id="299" r:id="rId46"/>
    <p:sldId id="304" r:id="rId47"/>
    <p:sldId id="297" r:id="rId4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293">
          <p15:clr>
            <a:srgbClr val="A4A3A4"/>
          </p15:clr>
        </p15:guide>
        <p15:guide id="4" pos="76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7DD7FF"/>
    <a:srgbClr val="00264C"/>
    <a:srgbClr val="004080"/>
    <a:srgbClr val="00CCCC"/>
    <a:srgbClr val="1C7ABF"/>
    <a:srgbClr val="196DAA"/>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40" autoAdjust="0"/>
    <p:restoredTop sz="95332" autoAdjust="0"/>
  </p:normalViewPr>
  <p:slideViewPr>
    <p:cSldViewPr snapToGrid="0">
      <p:cViewPr varScale="1">
        <p:scale>
          <a:sx n="114" d="100"/>
          <a:sy n="114" d="100"/>
        </p:scale>
        <p:origin x="210" y="102"/>
      </p:cViewPr>
      <p:guideLst>
        <p:guide orient="horz" pos="2160"/>
        <p:guide pos="3840"/>
        <p:guide orient="horz" pos="1293"/>
        <p:guide pos="76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2.5529150467381643E-3"/>
          <c:w val="0.92521090480047719"/>
          <c:h val="0.94020395049541694"/>
        </c:manualLayout>
      </c:layout>
      <c:pie3DChart>
        <c:varyColors val="1"/>
        <c:ser>
          <c:idx val="0"/>
          <c:order val="0"/>
          <c:dPt>
            <c:idx val="0"/>
            <c:bubble3D val="0"/>
            <c:spPr>
              <a:solidFill>
                <a:srgbClr val="FFFF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4DF2-466C-AEB1-2E36C3F5F8BF}"/>
              </c:ext>
            </c:extLst>
          </c:dPt>
          <c:dPt>
            <c:idx val="1"/>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4DF2-466C-AEB1-2E36C3F5F8BF}"/>
              </c:ext>
            </c:extLst>
          </c:dPt>
          <c:dPt>
            <c:idx val="2"/>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4DF2-466C-AEB1-2E36C3F5F8BF}"/>
              </c:ext>
            </c:extLst>
          </c:dPt>
          <c:dLbls>
            <c:dLbl>
              <c:idx val="0"/>
              <c:layout>
                <c:manualLayout>
                  <c:x val="-3.8580233247643085E-2"/>
                  <c:y val="5.9714181886288825E-2"/>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DF2-466C-AEB1-2E36C3F5F8BF}"/>
                </c:ext>
              </c:extLst>
            </c:dLbl>
            <c:dLbl>
              <c:idx val="1"/>
              <c:layout>
                <c:manualLayout>
                  <c:x val="-6.6713287293644216E-2"/>
                  <c:y val="0.1071417108064643"/>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DF2-466C-AEB1-2E36C3F5F8BF}"/>
                </c:ext>
              </c:extLst>
            </c:dLbl>
            <c:dLbl>
              <c:idx val="2"/>
              <c:layout>
                <c:manualLayout>
                  <c:x val="0.17515121681022172"/>
                  <c:y val="-0.3416742104633884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DF2-466C-AEB1-2E36C3F5F8BF}"/>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Arial" panose="020B0604020202020204" pitchFamily="34" charset="0"/>
                    <a:ea typeface="+mn-ea"/>
                    <a:cs typeface="Arial" panose="020B0604020202020204" pitchFamily="34" charset="0"/>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Hoja1!$C$269:$C$271</c:f>
              <c:strCache>
                <c:ptCount val="3"/>
                <c:pt idx="0">
                  <c:v>≤ 50 %</c:v>
                </c:pt>
                <c:pt idx="1">
                  <c:v>Entre 51 y 80 %</c:v>
                </c:pt>
                <c:pt idx="2">
                  <c:v>≥ 80 %</c:v>
                </c:pt>
              </c:strCache>
            </c:strRef>
          </c:cat>
          <c:val>
            <c:numRef>
              <c:f>Hoja1!$D$269:$D$271</c:f>
              <c:numCache>
                <c:formatCode>General</c:formatCode>
                <c:ptCount val="3"/>
                <c:pt idx="0">
                  <c:v>6</c:v>
                </c:pt>
                <c:pt idx="1">
                  <c:v>7</c:v>
                </c:pt>
                <c:pt idx="2">
                  <c:v>87</c:v>
                </c:pt>
              </c:numCache>
            </c:numRef>
          </c:val>
          <c:extLst>
            <c:ext xmlns:c16="http://schemas.microsoft.com/office/drawing/2014/chart" uri="{C3380CC4-5D6E-409C-BE32-E72D297353CC}">
              <c16:uniqueId val="{00000006-4DF2-466C-AEB1-2E36C3F5F8BF}"/>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12192724055692584"/>
          <c:y val="0.89653493833130238"/>
          <c:w val="0.78498953398221771"/>
          <c:h val="9.3172317712530955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DE9E00-40AE-46AE-B438-BBCFD8C86740}" type="doc">
      <dgm:prSet loTypeId="urn:microsoft.com/office/officeart/2005/8/layout/cycle2" loCatId="cycle" qsTypeId="urn:microsoft.com/office/officeart/2005/8/quickstyle/3d3" qsCatId="3D" csTypeId="urn:microsoft.com/office/officeart/2005/8/colors/accent1_3" csCatId="accent1" phldr="1"/>
      <dgm:spPr/>
      <dgm:t>
        <a:bodyPr/>
        <a:lstStyle/>
        <a:p>
          <a:endParaRPr lang="es-ES"/>
        </a:p>
      </dgm:t>
    </dgm:pt>
    <dgm:pt modelId="{D2C26000-F634-45A2-BC9D-137F5BC80997}">
      <dgm:prSet phldrT="[Texto]" custT="1"/>
      <dgm:spPr/>
      <dgm:t>
        <a:bodyPr/>
        <a:lstStyle/>
        <a:p>
          <a:r>
            <a:rPr lang="es-ES_tradnl" altLang="es-CO" sz="1800" b="1" dirty="0">
              <a:effectLst/>
              <a:latin typeface="Arial Rounded MT Bold" panose="020F0704030504030204" pitchFamily="34" charset="0"/>
              <a:cs typeface="Calibri" pitchFamily="34" charset="0"/>
            </a:rPr>
            <a:t>1.Formulación</a:t>
          </a:r>
          <a:endParaRPr lang="es-ES" sz="1800" dirty="0">
            <a:effectLst/>
          </a:endParaRPr>
        </a:p>
      </dgm:t>
    </dgm:pt>
    <dgm:pt modelId="{368F05C7-58C2-43B7-A3DA-4E4B0F6486D9}" type="parTrans" cxnId="{03794E8E-A2EB-4418-9C78-CEFF7689C702}">
      <dgm:prSet/>
      <dgm:spPr/>
      <dgm:t>
        <a:bodyPr/>
        <a:lstStyle/>
        <a:p>
          <a:endParaRPr lang="es-ES"/>
        </a:p>
      </dgm:t>
    </dgm:pt>
    <dgm:pt modelId="{95CEF79F-3A89-4667-AD47-6103C29610AA}" type="sibTrans" cxnId="{03794E8E-A2EB-4418-9C78-CEFF7689C702}">
      <dgm:prSet/>
      <dgm:spPr/>
      <dgm:t>
        <a:bodyPr/>
        <a:lstStyle/>
        <a:p>
          <a:endParaRPr lang="es-ES"/>
        </a:p>
      </dgm:t>
    </dgm:pt>
    <dgm:pt modelId="{BD9CF704-025B-4F45-9646-CC64EFACD6F1}">
      <dgm:prSet phldrT="[Texto]" custT="1"/>
      <dgm:spPr/>
      <dgm:t>
        <a:bodyPr/>
        <a:lstStyle/>
        <a:p>
          <a:r>
            <a:rPr lang="es-ES" altLang="es-CO" sz="1800" b="1">
              <a:effectLst/>
              <a:latin typeface="Arial Rounded MT Bold" panose="020F0704030504030204" pitchFamily="34" charset="0"/>
              <a:cs typeface="Calibri" pitchFamily="34" charset="0"/>
            </a:rPr>
            <a:t>2. Ejecución</a:t>
          </a:r>
          <a:endParaRPr lang="es-ES" sz="1800" dirty="0">
            <a:effectLst/>
          </a:endParaRPr>
        </a:p>
      </dgm:t>
    </dgm:pt>
    <dgm:pt modelId="{356DA96B-2D42-4C56-9473-FD72A858652D}" type="parTrans" cxnId="{45374E96-C0EE-45BB-87C8-F40F85ECA329}">
      <dgm:prSet/>
      <dgm:spPr/>
      <dgm:t>
        <a:bodyPr/>
        <a:lstStyle/>
        <a:p>
          <a:endParaRPr lang="es-ES"/>
        </a:p>
      </dgm:t>
    </dgm:pt>
    <dgm:pt modelId="{268AFECE-7DEB-47E2-9A17-0DD80547F5CB}" type="sibTrans" cxnId="{45374E96-C0EE-45BB-87C8-F40F85ECA329}">
      <dgm:prSet/>
      <dgm:spPr/>
      <dgm:t>
        <a:bodyPr/>
        <a:lstStyle/>
        <a:p>
          <a:endParaRPr lang="es-ES"/>
        </a:p>
      </dgm:t>
    </dgm:pt>
    <dgm:pt modelId="{24E3578E-B7C7-4FD4-A7C6-1A3F9D4B715A}">
      <dgm:prSet phldrT="[Texto]" custT="1"/>
      <dgm:spPr/>
      <dgm:t>
        <a:bodyPr/>
        <a:lstStyle/>
        <a:p>
          <a:r>
            <a:rPr lang="es-ES_tradnl" altLang="es-CO" sz="1800" b="1">
              <a:effectLst/>
              <a:latin typeface="Arial Rounded MT Bold" panose="020F0704030504030204" pitchFamily="34" charset="0"/>
              <a:cs typeface="Calibri" pitchFamily="34" charset="0"/>
            </a:rPr>
            <a:t>3.Seguimiento</a:t>
          </a:r>
          <a:endParaRPr lang="es-ES" sz="1800" dirty="0">
            <a:effectLst/>
          </a:endParaRPr>
        </a:p>
      </dgm:t>
    </dgm:pt>
    <dgm:pt modelId="{AB796FF0-893A-4668-8400-81F4F8E509AE}" type="parTrans" cxnId="{0A98D062-4A5E-4C49-B3A1-849D57F4CB81}">
      <dgm:prSet/>
      <dgm:spPr/>
      <dgm:t>
        <a:bodyPr/>
        <a:lstStyle/>
        <a:p>
          <a:endParaRPr lang="es-ES"/>
        </a:p>
      </dgm:t>
    </dgm:pt>
    <dgm:pt modelId="{65ECFE71-F566-4D03-8C02-4F0FF589E4B4}" type="sibTrans" cxnId="{0A98D062-4A5E-4C49-B3A1-849D57F4CB81}">
      <dgm:prSet/>
      <dgm:spPr/>
      <dgm:t>
        <a:bodyPr/>
        <a:lstStyle/>
        <a:p>
          <a:endParaRPr lang="es-ES"/>
        </a:p>
      </dgm:t>
    </dgm:pt>
    <dgm:pt modelId="{DA62DAD3-1D21-4286-9924-C78303659ABD}">
      <dgm:prSet phldrT="[Texto]" custT="1"/>
      <dgm:spPr/>
      <dgm:t>
        <a:bodyPr/>
        <a:lstStyle/>
        <a:p>
          <a:r>
            <a:rPr lang="es-ES" sz="3100"/>
            <a:t> </a:t>
          </a:r>
          <a:r>
            <a:rPr lang="es-ES" sz="1800" b="1">
              <a:effectLst/>
              <a:latin typeface="Arial Rounded MT Bold" panose="020F0704030504030204" pitchFamily="34" charset="0"/>
            </a:rPr>
            <a:t>4. Ajustes</a:t>
          </a:r>
          <a:endParaRPr lang="es-ES" sz="1800" b="1" dirty="0">
            <a:effectLst/>
            <a:latin typeface="Arial Rounded MT Bold" panose="020F0704030504030204" pitchFamily="34" charset="0"/>
          </a:endParaRPr>
        </a:p>
      </dgm:t>
    </dgm:pt>
    <dgm:pt modelId="{EE03E9B1-7C81-4470-AFF6-CB408DDF29DE}" type="parTrans" cxnId="{53A9D492-AA9C-4331-B87F-B8341F9A990A}">
      <dgm:prSet/>
      <dgm:spPr/>
      <dgm:t>
        <a:bodyPr/>
        <a:lstStyle/>
        <a:p>
          <a:endParaRPr lang="es-ES"/>
        </a:p>
      </dgm:t>
    </dgm:pt>
    <dgm:pt modelId="{72112093-0FB6-4BE7-AD8D-06A5827A998F}" type="sibTrans" cxnId="{53A9D492-AA9C-4331-B87F-B8341F9A990A}">
      <dgm:prSet/>
      <dgm:spPr/>
      <dgm:t>
        <a:bodyPr/>
        <a:lstStyle/>
        <a:p>
          <a:endParaRPr lang="es-ES"/>
        </a:p>
      </dgm:t>
    </dgm:pt>
    <dgm:pt modelId="{C556A8F9-E93B-4BBC-B849-B919A89DB45B}">
      <dgm:prSet phldrT="[Texto]" custT="1"/>
      <dgm:spPr/>
      <dgm:t>
        <a:bodyPr/>
        <a:lstStyle/>
        <a:p>
          <a:r>
            <a:rPr lang="es-ES" sz="1800" b="1" dirty="0">
              <a:effectLst>
                <a:outerShdw blurRad="38100" dist="38100" dir="2700000" algn="tl">
                  <a:srgbClr val="000000">
                    <a:alpha val="43137"/>
                  </a:srgbClr>
                </a:outerShdw>
              </a:effectLst>
              <a:latin typeface="Arial Rounded MT Bold" panose="020F0704030504030204" pitchFamily="34" charset="0"/>
            </a:rPr>
            <a:t>5. Evaluación</a:t>
          </a:r>
        </a:p>
      </dgm:t>
    </dgm:pt>
    <dgm:pt modelId="{61A121BF-CD64-4922-B9E5-955FF0080462}" type="parTrans" cxnId="{EDC05C3F-D57B-4F95-9BCF-03ECBFCC892F}">
      <dgm:prSet/>
      <dgm:spPr/>
      <dgm:t>
        <a:bodyPr/>
        <a:lstStyle/>
        <a:p>
          <a:endParaRPr lang="es-ES"/>
        </a:p>
      </dgm:t>
    </dgm:pt>
    <dgm:pt modelId="{BC6DB852-796B-4D5B-A682-C65043C8E540}" type="sibTrans" cxnId="{EDC05C3F-D57B-4F95-9BCF-03ECBFCC892F}">
      <dgm:prSet/>
      <dgm:spPr/>
      <dgm:t>
        <a:bodyPr/>
        <a:lstStyle/>
        <a:p>
          <a:endParaRPr lang="es-ES"/>
        </a:p>
      </dgm:t>
    </dgm:pt>
    <dgm:pt modelId="{4BC0C1C6-39F9-4F7E-B7AB-6F7B56A7EE27}" type="pres">
      <dgm:prSet presAssocID="{38DE9E00-40AE-46AE-B438-BBCFD8C86740}" presName="cycle" presStyleCnt="0">
        <dgm:presLayoutVars>
          <dgm:dir/>
          <dgm:resizeHandles val="exact"/>
        </dgm:presLayoutVars>
      </dgm:prSet>
      <dgm:spPr/>
    </dgm:pt>
    <dgm:pt modelId="{80466308-1BED-4BA7-AEF0-81ED2BCE85E0}" type="pres">
      <dgm:prSet presAssocID="{D2C26000-F634-45A2-BC9D-137F5BC80997}" presName="node" presStyleLbl="node1" presStyleIdx="0" presStyleCnt="5" custScaleX="157344">
        <dgm:presLayoutVars>
          <dgm:bulletEnabled val="1"/>
        </dgm:presLayoutVars>
      </dgm:prSet>
      <dgm:spPr/>
    </dgm:pt>
    <dgm:pt modelId="{58E1DC8F-A4C6-41C3-A5EB-0CAE5C51A5A7}" type="pres">
      <dgm:prSet presAssocID="{95CEF79F-3A89-4667-AD47-6103C29610AA}" presName="sibTrans" presStyleLbl="sibTrans2D1" presStyleIdx="0" presStyleCnt="5"/>
      <dgm:spPr/>
    </dgm:pt>
    <dgm:pt modelId="{EA5E3682-B1CB-498D-AED4-97D951106031}" type="pres">
      <dgm:prSet presAssocID="{95CEF79F-3A89-4667-AD47-6103C29610AA}" presName="connectorText" presStyleLbl="sibTrans2D1" presStyleIdx="0" presStyleCnt="5"/>
      <dgm:spPr/>
    </dgm:pt>
    <dgm:pt modelId="{32AF0B18-747C-4F9A-A791-2FFED70A3A9A}" type="pres">
      <dgm:prSet presAssocID="{BD9CF704-025B-4F45-9646-CC64EFACD6F1}" presName="node" presStyleLbl="node1" presStyleIdx="1" presStyleCnt="5" custScaleX="156396" custRadScaleRad="85984" custRadScaleInc="16594">
        <dgm:presLayoutVars>
          <dgm:bulletEnabled val="1"/>
        </dgm:presLayoutVars>
      </dgm:prSet>
      <dgm:spPr/>
    </dgm:pt>
    <dgm:pt modelId="{40E31C2F-145F-4C8B-A501-16977C190200}" type="pres">
      <dgm:prSet presAssocID="{268AFECE-7DEB-47E2-9A17-0DD80547F5CB}" presName="sibTrans" presStyleLbl="sibTrans2D1" presStyleIdx="1" presStyleCnt="5" custScaleX="96340" custLinFactNeighborX="-4999" custLinFactNeighborY="9388"/>
      <dgm:spPr/>
    </dgm:pt>
    <dgm:pt modelId="{E0F5815E-3509-49CE-8644-F1B9E1231989}" type="pres">
      <dgm:prSet presAssocID="{268AFECE-7DEB-47E2-9A17-0DD80547F5CB}" presName="connectorText" presStyleLbl="sibTrans2D1" presStyleIdx="1" presStyleCnt="5"/>
      <dgm:spPr/>
    </dgm:pt>
    <dgm:pt modelId="{7379B8FA-F2F5-4976-A0AC-4E9FFF9A736D}" type="pres">
      <dgm:prSet presAssocID="{24E3578E-B7C7-4FD4-A7C6-1A3F9D4B715A}" presName="node" presStyleLbl="node1" presStyleIdx="2" presStyleCnt="5" custScaleX="155918">
        <dgm:presLayoutVars>
          <dgm:bulletEnabled val="1"/>
        </dgm:presLayoutVars>
      </dgm:prSet>
      <dgm:spPr/>
    </dgm:pt>
    <dgm:pt modelId="{D7B23996-933E-47AF-A030-2D9814456C6E}" type="pres">
      <dgm:prSet presAssocID="{65ECFE71-F566-4D03-8C02-4F0FF589E4B4}" presName="sibTrans" presStyleLbl="sibTrans2D1" presStyleIdx="2" presStyleCnt="5"/>
      <dgm:spPr/>
    </dgm:pt>
    <dgm:pt modelId="{F51D35C8-057E-4F6F-8310-4363159771AB}" type="pres">
      <dgm:prSet presAssocID="{65ECFE71-F566-4D03-8C02-4F0FF589E4B4}" presName="connectorText" presStyleLbl="sibTrans2D1" presStyleIdx="2" presStyleCnt="5"/>
      <dgm:spPr/>
    </dgm:pt>
    <dgm:pt modelId="{69C7B21F-67F1-4FF1-BD2B-BD3853CD3146}" type="pres">
      <dgm:prSet presAssocID="{DA62DAD3-1D21-4286-9924-C78303659ABD}" presName="node" presStyleLbl="node1" presStyleIdx="3" presStyleCnt="5" custScaleX="164404" custRadScaleRad="122582" custRadScaleInc="28397">
        <dgm:presLayoutVars>
          <dgm:bulletEnabled val="1"/>
        </dgm:presLayoutVars>
      </dgm:prSet>
      <dgm:spPr/>
    </dgm:pt>
    <dgm:pt modelId="{F70B9C64-0F72-491E-9361-C0C1F7349229}" type="pres">
      <dgm:prSet presAssocID="{72112093-0FB6-4BE7-AD8D-06A5827A998F}" presName="sibTrans" presStyleLbl="sibTrans2D1" presStyleIdx="3" presStyleCnt="5"/>
      <dgm:spPr/>
    </dgm:pt>
    <dgm:pt modelId="{BA976896-D9D4-4670-BAAE-9CDDAD3D4A56}" type="pres">
      <dgm:prSet presAssocID="{72112093-0FB6-4BE7-AD8D-06A5827A998F}" presName="connectorText" presStyleLbl="sibTrans2D1" presStyleIdx="3" presStyleCnt="5"/>
      <dgm:spPr/>
    </dgm:pt>
    <dgm:pt modelId="{4D946DFE-DA4F-4DF8-8AE3-1C4C0BEE0FA5}" type="pres">
      <dgm:prSet presAssocID="{C556A8F9-E93B-4BBC-B849-B919A89DB45B}" presName="node" presStyleLbl="node1" presStyleIdx="4" presStyleCnt="5" custScaleX="143573">
        <dgm:presLayoutVars>
          <dgm:bulletEnabled val="1"/>
        </dgm:presLayoutVars>
      </dgm:prSet>
      <dgm:spPr/>
    </dgm:pt>
    <dgm:pt modelId="{23802B82-B1FD-4A98-8CCD-19941D24F90E}" type="pres">
      <dgm:prSet presAssocID="{BC6DB852-796B-4D5B-A682-C65043C8E540}" presName="sibTrans" presStyleLbl="sibTrans2D1" presStyleIdx="4" presStyleCnt="5"/>
      <dgm:spPr/>
    </dgm:pt>
    <dgm:pt modelId="{E032A38F-7EE7-4BB0-B5ED-D16D24D75049}" type="pres">
      <dgm:prSet presAssocID="{BC6DB852-796B-4D5B-A682-C65043C8E540}" presName="connectorText" presStyleLbl="sibTrans2D1" presStyleIdx="4" presStyleCnt="5"/>
      <dgm:spPr/>
    </dgm:pt>
  </dgm:ptLst>
  <dgm:cxnLst>
    <dgm:cxn modelId="{754DBA04-EFC6-4FAB-A031-7BE32BAE64B3}" type="presOf" srcId="{72112093-0FB6-4BE7-AD8D-06A5827A998F}" destId="{F70B9C64-0F72-491E-9361-C0C1F7349229}" srcOrd="0" destOrd="0" presId="urn:microsoft.com/office/officeart/2005/8/layout/cycle2"/>
    <dgm:cxn modelId="{EDC05C3F-D57B-4F95-9BCF-03ECBFCC892F}" srcId="{38DE9E00-40AE-46AE-B438-BBCFD8C86740}" destId="{C556A8F9-E93B-4BBC-B849-B919A89DB45B}" srcOrd="4" destOrd="0" parTransId="{61A121BF-CD64-4922-B9E5-955FF0080462}" sibTransId="{BC6DB852-796B-4D5B-A682-C65043C8E540}"/>
    <dgm:cxn modelId="{88A0CD40-2835-4A8F-995A-99770E79085A}" type="presOf" srcId="{65ECFE71-F566-4D03-8C02-4F0FF589E4B4}" destId="{D7B23996-933E-47AF-A030-2D9814456C6E}" srcOrd="0" destOrd="0" presId="urn:microsoft.com/office/officeart/2005/8/layout/cycle2"/>
    <dgm:cxn modelId="{6F94F15E-65D3-47C2-BFF7-F04D5BA31C1C}" type="presOf" srcId="{BC6DB852-796B-4D5B-A682-C65043C8E540}" destId="{E032A38F-7EE7-4BB0-B5ED-D16D24D75049}" srcOrd="1" destOrd="0" presId="urn:microsoft.com/office/officeart/2005/8/layout/cycle2"/>
    <dgm:cxn modelId="{0A98D062-4A5E-4C49-B3A1-849D57F4CB81}" srcId="{38DE9E00-40AE-46AE-B438-BBCFD8C86740}" destId="{24E3578E-B7C7-4FD4-A7C6-1A3F9D4B715A}" srcOrd="2" destOrd="0" parTransId="{AB796FF0-893A-4668-8400-81F4F8E509AE}" sibTransId="{65ECFE71-F566-4D03-8C02-4F0FF589E4B4}"/>
    <dgm:cxn modelId="{61A70967-9462-4582-8A9F-46EF70F2D8B5}" type="presOf" srcId="{65ECFE71-F566-4D03-8C02-4F0FF589E4B4}" destId="{F51D35C8-057E-4F6F-8310-4363159771AB}" srcOrd="1" destOrd="0" presId="urn:microsoft.com/office/officeart/2005/8/layout/cycle2"/>
    <dgm:cxn modelId="{FA3CB568-25B5-4D63-A58D-4FDBBBF270E0}" type="presOf" srcId="{38DE9E00-40AE-46AE-B438-BBCFD8C86740}" destId="{4BC0C1C6-39F9-4F7E-B7AB-6F7B56A7EE27}" srcOrd="0" destOrd="0" presId="urn:microsoft.com/office/officeart/2005/8/layout/cycle2"/>
    <dgm:cxn modelId="{BF43F949-502E-45BA-859F-18B17824EA82}" type="presOf" srcId="{24E3578E-B7C7-4FD4-A7C6-1A3F9D4B715A}" destId="{7379B8FA-F2F5-4976-A0AC-4E9FFF9A736D}" srcOrd="0" destOrd="0" presId="urn:microsoft.com/office/officeart/2005/8/layout/cycle2"/>
    <dgm:cxn modelId="{8CDBAF4C-20F3-49DB-8801-A75F73F0110D}" type="presOf" srcId="{95CEF79F-3A89-4667-AD47-6103C29610AA}" destId="{58E1DC8F-A4C6-41C3-A5EB-0CAE5C51A5A7}" srcOrd="0" destOrd="0" presId="urn:microsoft.com/office/officeart/2005/8/layout/cycle2"/>
    <dgm:cxn modelId="{132E3989-7770-4590-9DD9-B1A8FC204A93}" type="presOf" srcId="{C556A8F9-E93B-4BBC-B849-B919A89DB45B}" destId="{4D946DFE-DA4F-4DF8-8AE3-1C4C0BEE0FA5}" srcOrd="0" destOrd="0" presId="urn:microsoft.com/office/officeart/2005/8/layout/cycle2"/>
    <dgm:cxn modelId="{9F077B8A-5FDD-4E4B-B804-A648088FE1D3}" type="presOf" srcId="{72112093-0FB6-4BE7-AD8D-06A5827A998F}" destId="{BA976896-D9D4-4670-BAAE-9CDDAD3D4A56}" srcOrd="1" destOrd="0" presId="urn:microsoft.com/office/officeart/2005/8/layout/cycle2"/>
    <dgm:cxn modelId="{03794E8E-A2EB-4418-9C78-CEFF7689C702}" srcId="{38DE9E00-40AE-46AE-B438-BBCFD8C86740}" destId="{D2C26000-F634-45A2-BC9D-137F5BC80997}" srcOrd="0" destOrd="0" parTransId="{368F05C7-58C2-43B7-A3DA-4E4B0F6486D9}" sibTransId="{95CEF79F-3A89-4667-AD47-6103C29610AA}"/>
    <dgm:cxn modelId="{53A9D492-AA9C-4331-B87F-B8341F9A990A}" srcId="{38DE9E00-40AE-46AE-B438-BBCFD8C86740}" destId="{DA62DAD3-1D21-4286-9924-C78303659ABD}" srcOrd="3" destOrd="0" parTransId="{EE03E9B1-7C81-4470-AFF6-CB408DDF29DE}" sibTransId="{72112093-0FB6-4BE7-AD8D-06A5827A998F}"/>
    <dgm:cxn modelId="{45374E96-C0EE-45BB-87C8-F40F85ECA329}" srcId="{38DE9E00-40AE-46AE-B438-BBCFD8C86740}" destId="{BD9CF704-025B-4F45-9646-CC64EFACD6F1}" srcOrd="1" destOrd="0" parTransId="{356DA96B-2D42-4C56-9473-FD72A858652D}" sibTransId="{268AFECE-7DEB-47E2-9A17-0DD80547F5CB}"/>
    <dgm:cxn modelId="{ADE57F97-7076-4C26-87F6-1DB3D069B841}" type="presOf" srcId="{95CEF79F-3A89-4667-AD47-6103C29610AA}" destId="{EA5E3682-B1CB-498D-AED4-97D951106031}" srcOrd="1" destOrd="0" presId="urn:microsoft.com/office/officeart/2005/8/layout/cycle2"/>
    <dgm:cxn modelId="{86CB779F-BC64-4111-B332-208C298BFDCC}" type="presOf" srcId="{D2C26000-F634-45A2-BC9D-137F5BC80997}" destId="{80466308-1BED-4BA7-AEF0-81ED2BCE85E0}" srcOrd="0" destOrd="0" presId="urn:microsoft.com/office/officeart/2005/8/layout/cycle2"/>
    <dgm:cxn modelId="{CB52A4A3-D04D-49A1-893C-BBDEC345877B}" type="presOf" srcId="{268AFECE-7DEB-47E2-9A17-0DD80547F5CB}" destId="{40E31C2F-145F-4C8B-A501-16977C190200}" srcOrd="0" destOrd="0" presId="urn:microsoft.com/office/officeart/2005/8/layout/cycle2"/>
    <dgm:cxn modelId="{E47865A6-B43E-4C7F-86E8-B401FFB93BC0}" type="presOf" srcId="{268AFECE-7DEB-47E2-9A17-0DD80547F5CB}" destId="{E0F5815E-3509-49CE-8644-F1B9E1231989}" srcOrd="1" destOrd="0" presId="urn:microsoft.com/office/officeart/2005/8/layout/cycle2"/>
    <dgm:cxn modelId="{8EFE46B8-A069-4ECB-AE57-1700D6EAC07E}" type="presOf" srcId="{BD9CF704-025B-4F45-9646-CC64EFACD6F1}" destId="{32AF0B18-747C-4F9A-A791-2FFED70A3A9A}" srcOrd="0" destOrd="0" presId="urn:microsoft.com/office/officeart/2005/8/layout/cycle2"/>
    <dgm:cxn modelId="{937B45C4-EA47-4C0F-9433-C086D42ABDB4}" type="presOf" srcId="{BC6DB852-796B-4D5B-A682-C65043C8E540}" destId="{23802B82-B1FD-4A98-8CCD-19941D24F90E}" srcOrd="0" destOrd="0" presId="urn:microsoft.com/office/officeart/2005/8/layout/cycle2"/>
    <dgm:cxn modelId="{878CC0F3-97D5-4B1B-9D84-40E0743CC7DA}" type="presOf" srcId="{DA62DAD3-1D21-4286-9924-C78303659ABD}" destId="{69C7B21F-67F1-4FF1-BD2B-BD3853CD3146}" srcOrd="0" destOrd="0" presId="urn:microsoft.com/office/officeart/2005/8/layout/cycle2"/>
    <dgm:cxn modelId="{83B8A7B1-8F3D-4990-8FA7-D7391673A4B3}" type="presParOf" srcId="{4BC0C1C6-39F9-4F7E-B7AB-6F7B56A7EE27}" destId="{80466308-1BED-4BA7-AEF0-81ED2BCE85E0}" srcOrd="0" destOrd="0" presId="urn:microsoft.com/office/officeart/2005/8/layout/cycle2"/>
    <dgm:cxn modelId="{0EF823F9-94D9-466B-9B3F-63BE54701E2B}" type="presParOf" srcId="{4BC0C1C6-39F9-4F7E-B7AB-6F7B56A7EE27}" destId="{58E1DC8F-A4C6-41C3-A5EB-0CAE5C51A5A7}" srcOrd="1" destOrd="0" presId="urn:microsoft.com/office/officeart/2005/8/layout/cycle2"/>
    <dgm:cxn modelId="{C6098273-A8D1-4F7B-840B-899177DB78EE}" type="presParOf" srcId="{58E1DC8F-A4C6-41C3-A5EB-0CAE5C51A5A7}" destId="{EA5E3682-B1CB-498D-AED4-97D951106031}" srcOrd="0" destOrd="0" presId="urn:microsoft.com/office/officeart/2005/8/layout/cycle2"/>
    <dgm:cxn modelId="{DE336B95-B7A9-45AF-8455-EE237D610DF9}" type="presParOf" srcId="{4BC0C1C6-39F9-4F7E-B7AB-6F7B56A7EE27}" destId="{32AF0B18-747C-4F9A-A791-2FFED70A3A9A}" srcOrd="2" destOrd="0" presId="urn:microsoft.com/office/officeart/2005/8/layout/cycle2"/>
    <dgm:cxn modelId="{50152CA7-BADF-4B9B-BEAF-F151E5DAF49C}" type="presParOf" srcId="{4BC0C1C6-39F9-4F7E-B7AB-6F7B56A7EE27}" destId="{40E31C2F-145F-4C8B-A501-16977C190200}" srcOrd="3" destOrd="0" presId="urn:microsoft.com/office/officeart/2005/8/layout/cycle2"/>
    <dgm:cxn modelId="{223E052F-57D5-409E-951E-EDE7CBF10560}" type="presParOf" srcId="{40E31C2F-145F-4C8B-A501-16977C190200}" destId="{E0F5815E-3509-49CE-8644-F1B9E1231989}" srcOrd="0" destOrd="0" presId="urn:microsoft.com/office/officeart/2005/8/layout/cycle2"/>
    <dgm:cxn modelId="{054CCC88-ACDD-4A40-9F87-3BDC8B7F4E2D}" type="presParOf" srcId="{4BC0C1C6-39F9-4F7E-B7AB-6F7B56A7EE27}" destId="{7379B8FA-F2F5-4976-A0AC-4E9FFF9A736D}" srcOrd="4" destOrd="0" presId="urn:microsoft.com/office/officeart/2005/8/layout/cycle2"/>
    <dgm:cxn modelId="{C4E6914B-3EA8-460A-9570-F58AEE3BABBB}" type="presParOf" srcId="{4BC0C1C6-39F9-4F7E-B7AB-6F7B56A7EE27}" destId="{D7B23996-933E-47AF-A030-2D9814456C6E}" srcOrd="5" destOrd="0" presId="urn:microsoft.com/office/officeart/2005/8/layout/cycle2"/>
    <dgm:cxn modelId="{3625CB96-94C1-4844-ABBD-1D3B33DEB447}" type="presParOf" srcId="{D7B23996-933E-47AF-A030-2D9814456C6E}" destId="{F51D35C8-057E-4F6F-8310-4363159771AB}" srcOrd="0" destOrd="0" presId="urn:microsoft.com/office/officeart/2005/8/layout/cycle2"/>
    <dgm:cxn modelId="{FE6DEA37-0A6E-4529-9B2C-5882469BB62B}" type="presParOf" srcId="{4BC0C1C6-39F9-4F7E-B7AB-6F7B56A7EE27}" destId="{69C7B21F-67F1-4FF1-BD2B-BD3853CD3146}" srcOrd="6" destOrd="0" presId="urn:microsoft.com/office/officeart/2005/8/layout/cycle2"/>
    <dgm:cxn modelId="{977561A4-2348-4940-966C-8BA680B1D7B8}" type="presParOf" srcId="{4BC0C1C6-39F9-4F7E-B7AB-6F7B56A7EE27}" destId="{F70B9C64-0F72-491E-9361-C0C1F7349229}" srcOrd="7" destOrd="0" presId="urn:microsoft.com/office/officeart/2005/8/layout/cycle2"/>
    <dgm:cxn modelId="{5ED75286-76C2-4C51-99B8-EABD7E92DE34}" type="presParOf" srcId="{F70B9C64-0F72-491E-9361-C0C1F7349229}" destId="{BA976896-D9D4-4670-BAAE-9CDDAD3D4A56}" srcOrd="0" destOrd="0" presId="urn:microsoft.com/office/officeart/2005/8/layout/cycle2"/>
    <dgm:cxn modelId="{5CC451D3-71A0-4399-80A4-0447CF435F68}" type="presParOf" srcId="{4BC0C1C6-39F9-4F7E-B7AB-6F7B56A7EE27}" destId="{4D946DFE-DA4F-4DF8-8AE3-1C4C0BEE0FA5}" srcOrd="8" destOrd="0" presId="urn:microsoft.com/office/officeart/2005/8/layout/cycle2"/>
    <dgm:cxn modelId="{B87DB1E5-15E9-4048-896A-4EABF04256E0}" type="presParOf" srcId="{4BC0C1C6-39F9-4F7E-B7AB-6F7B56A7EE27}" destId="{23802B82-B1FD-4A98-8CCD-19941D24F90E}" srcOrd="9" destOrd="0" presId="urn:microsoft.com/office/officeart/2005/8/layout/cycle2"/>
    <dgm:cxn modelId="{22B1A34D-67FA-46A1-A81F-7CC81C3FC0CB}" type="presParOf" srcId="{23802B82-B1FD-4A98-8CCD-19941D24F90E}" destId="{E032A38F-7EE7-4BB0-B5ED-D16D24D7504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5DD419-867E-47CD-8284-A4A37E6CC77D}" type="doc">
      <dgm:prSet loTypeId="urn:microsoft.com/office/officeart/2005/8/layout/bProcess4" loCatId="process" qsTypeId="urn:microsoft.com/office/officeart/2005/8/quickstyle/3d5" qsCatId="3D" csTypeId="urn:microsoft.com/office/officeart/2005/8/colors/accent1_2" csCatId="accent1" phldr="1"/>
      <dgm:spPr/>
      <dgm:t>
        <a:bodyPr/>
        <a:lstStyle/>
        <a:p>
          <a:endParaRPr lang="es-ES"/>
        </a:p>
      </dgm:t>
    </dgm:pt>
    <dgm:pt modelId="{CF26B975-CB43-41EF-8E61-C5DE66C8A8D4}">
      <dgm:prSet phldrT="[Texto]" custT="1"/>
      <dgm:spPr>
        <a:gradFill rotWithShape="0">
          <a:gsLst>
            <a:gs pos="20000">
              <a:srgbClr val="00CCCC"/>
            </a:gs>
            <a:gs pos="100000">
              <a:schemeClr val="accent2">
                <a:lumMod val="50000"/>
              </a:schemeClr>
            </a:gs>
          </a:gsLst>
          <a:path path="circle">
            <a:fillToRect l="50000" t="130000" r="50000" b="-30000"/>
          </a:path>
        </a:gradFill>
      </dgm:spPr>
      <dgm:t>
        <a:bodyPr/>
        <a:lstStyle/>
        <a:p>
          <a:pPr algn="ctr"/>
          <a:r>
            <a:rPr lang="es-ES" sz="1800" b="1" dirty="0">
              <a:effectLst/>
              <a:latin typeface="Arial Rounded MT Bold" panose="020F0704030504030204" pitchFamily="34" charset="0"/>
            </a:rPr>
            <a:t>Ambiente</a:t>
          </a:r>
        </a:p>
        <a:p>
          <a:pPr algn="l"/>
          <a:r>
            <a:rPr lang="es-ES" sz="1400" dirty="0">
              <a:latin typeface="Arial Rounded MT Bold" panose="020F0704030504030204" pitchFamily="34" charset="0"/>
            </a:rPr>
            <a:t>* SDA</a:t>
          </a:r>
        </a:p>
        <a:p>
          <a:pPr algn="l"/>
          <a:r>
            <a:rPr lang="es-ES" sz="1400" dirty="0">
              <a:latin typeface="Arial Rounded MT Bold" panose="020F0704030504030204" pitchFamily="34" charset="0"/>
            </a:rPr>
            <a:t>* JBB</a:t>
          </a:r>
        </a:p>
        <a:p>
          <a:pPr algn="l"/>
          <a:r>
            <a:rPr lang="es-ES" sz="1400" dirty="0">
              <a:latin typeface="Arial Rounded MT Bold" panose="020F0704030504030204" pitchFamily="34" charset="0"/>
            </a:rPr>
            <a:t>* IDIGER</a:t>
          </a:r>
        </a:p>
        <a:p>
          <a:pPr algn="l"/>
          <a:r>
            <a:rPr lang="es-ES" sz="1400" dirty="0">
              <a:latin typeface="Arial Rounded MT Bold" panose="020F0704030504030204" pitchFamily="34" charset="0"/>
            </a:rPr>
            <a:t>* IDPYBA</a:t>
          </a:r>
        </a:p>
      </dgm:t>
    </dgm:pt>
    <dgm:pt modelId="{001696F1-B4FD-4310-86F3-69AA8939BE42}" type="parTrans" cxnId="{042A2CC8-C322-40E6-BFE0-9A9FF1E1CCA4}">
      <dgm:prSet/>
      <dgm:spPr/>
      <dgm:t>
        <a:bodyPr/>
        <a:lstStyle/>
        <a:p>
          <a:endParaRPr lang="es-ES" sz="1600">
            <a:solidFill>
              <a:schemeClr val="tx1"/>
            </a:solidFill>
            <a:latin typeface="Arial Rounded MT Bold" panose="020F0704030504030204" pitchFamily="34" charset="0"/>
          </a:endParaRPr>
        </a:p>
      </dgm:t>
    </dgm:pt>
    <dgm:pt modelId="{E8507CF0-82A3-4E08-8167-512107611050}" type="sibTrans" cxnId="{042A2CC8-C322-40E6-BFE0-9A9FF1E1CCA4}">
      <dgm:prSet/>
      <dgm:spPr/>
      <dgm:t>
        <a:bodyPr/>
        <a:lstStyle/>
        <a:p>
          <a:endParaRPr lang="es-ES" sz="1600">
            <a:solidFill>
              <a:schemeClr val="tx1"/>
            </a:solidFill>
            <a:latin typeface="Arial Rounded MT Bold" panose="020F0704030504030204" pitchFamily="34" charset="0"/>
          </a:endParaRPr>
        </a:p>
      </dgm:t>
    </dgm:pt>
    <dgm:pt modelId="{4772A2C1-8A0A-4E68-94D6-BBE0FB5C6F60}">
      <dgm:prSet phldrT="[Texto]" custT="1"/>
      <dgm:spPr>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dgm:spPr>
      <dgm:t>
        <a:bodyPr/>
        <a:lstStyle/>
        <a:p>
          <a:pPr algn="ctr"/>
          <a:r>
            <a:rPr lang="es-ES" sz="1800" b="1" dirty="0">
              <a:latin typeface="Arial Rounded MT Bold" panose="020F0704030504030204" pitchFamily="34" charset="0"/>
            </a:rPr>
            <a:t>Educación</a:t>
          </a:r>
        </a:p>
        <a:p>
          <a:pPr algn="l"/>
          <a:r>
            <a:rPr lang="es-ES" sz="1400" dirty="0">
              <a:latin typeface="Arial Rounded MT Bold" panose="020F0704030504030204" pitchFamily="34" charset="0"/>
            </a:rPr>
            <a:t>*SED</a:t>
          </a:r>
        </a:p>
        <a:p>
          <a:pPr algn="l"/>
          <a:r>
            <a:rPr lang="es-ES" sz="1400" dirty="0">
              <a:latin typeface="Arial Rounded MT Bold" panose="020F0704030504030204" pitchFamily="34" charset="0"/>
            </a:rPr>
            <a:t>*UDFJC</a:t>
          </a:r>
          <a:endParaRPr lang="es-ES" sz="1400" dirty="0">
            <a:solidFill>
              <a:schemeClr val="tx1"/>
            </a:solidFill>
            <a:latin typeface="Arial Rounded MT Bold" panose="020F0704030504030204" pitchFamily="34" charset="0"/>
          </a:endParaRPr>
        </a:p>
      </dgm:t>
    </dgm:pt>
    <dgm:pt modelId="{5170B926-570B-4365-902C-0C05CC9FFAC6}" type="parTrans" cxnId="{54F5EDC8-9ED6-4EAE-91AA-3D6C74EB709D}">
      <dgm:prSet/>
      <dgm:spPr/>
      <dgm:t>
        <a:bodyPr/>
        <a:lstStyle/>
        <a:p>
          <a:endParaRPr lang="es-ES" sz="1600">
            <a:solidFill>
              <a:schemeClr val="tx1"/>
            </a:solidFill>
            <a:latin typeface="Arial Rounded MT Bold" panose="020F0704030504030204" pitchFamily="34" charset="0"/>
          </a:endParaRPr>
        </a:p>
      </dgm:t>
    </dgm:pt>
    <dgm:pt modelId="{01DE4A63-357A-4838-BCEA-85A7ACBE5990}" type="sibTrans" cxnId="{54F5EDC8-9ED6-4EAE-91AA-3D6C74EB709D}">
      <dgm:prSet/>
      <dgm:spPr/>
      <dgm:t>
        <a:bodyPr/>
        <a:lstStyle/>
        <a:p>
          <a:endParaRPr lang="es-ES" sz="1600">
            <a:solidFill>
              <a:schemeClr val="tx1"/>
            </a:solidFill>
            <a:latin typeface="Arial Rounded MT Bold" panose="020F0704030504030204" pitchFamily="34" charset="0"/>
          </a:endParaRPr>
        </a:p>
      </dgm:t>
    </dgm:pt>
    <dgm:pt modelId="{A1351E48-7329-46B7-AEB6-19874BADB5C1}">
      <dgm:prSet phldrT="[Texto]" custT="1"/>
      <dgm:spPr>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dgm:spPr>
      <dgm:t>
        <a:bodyPr/>
        <a:lstStyle/>
        <a:p>
          <a:pPr algn="ctr"/>
          <a:r>
            <a:rPr lang="es-ES" sz="1800" b="1" dirty="0">
              <a:latin typeface="Arial Rounded MT Bold" panose="020F0704030504030204" pitchFamily="34" charset="0"/>
            </a:rPr>
            <a:t>Desarrollo Económico</a:t>
          </a:r>
        </a:p>
        <a:p>
          <a:pPr algn="l"/>
          <a:r>
            <a:rPr lang="es-ES" sz="1400" b="0" dirty="0">
              <a:solidFill>
                <a:schemeClr val="bg1"/>
              </a:solidFill>
              <a:latin typeface="Arial Rounded MT Bold" panose="020F0704030504030204" pitchFamily="34" charset="0"/>
            </a:rPr>
            <a:t>*SDDE</a:t>
          </a:r>
        </a:p>
      </dgm:t>
    </dgm:pt>
    <dgm:pt modelId="{705F3B07-CFE3-46A8-AD11-CD6B108A4F99}" type="parTrans" cxnId="{B6D75E4C-00E9-4B1F-AB6A-E68E3299A6F4}">
      <dgm:prSet/>
      <dgm:spPr/>
      <dgm:t>
        <a:bodyPr/>
        <a:lstStyle/>
        <a:p>
          <a:endParaRPr lang="es-ES" sz="1600">
            <a:solidFill>
              <a:schemeClr val="tx1"/>
            </a:solidFill>
            <a:latin typeface="Arial Rounded MT Bold" panose="020F0704030504030204" pitchFamily="34" charset="0"/>
          </a:endParaRPr>
        </a:p>
      </dgm:t>
    </dgm:pt>
    <dgm:pt modelId="{EAEF11CF-DE60-4878-A841-C9E9EB31324C}" type="sibTrans" cxnId="{B6D75E4C-00E9-4B1F-AB6A-E68E3299A6F4}">
      <dgm:prSet/>
      <dgm:spPr/>
      <dgm:t>
        <a:bodyPr/>
        <a:lstStyle/>
        <a:p>
          <a:endParaRPr lang="es-ES" sz="1600">
            <a:solidFill>
              <a:schemeClr val="tx1"/>
            </a:solidFill>
            <a:latin typeface="Arial Rounded MT Bold" panose="020F0704030504030204" pitchFamily="34" charset="0"/>
          </a:endParaRPr>
        </a:p>
      </dgm:t>
    </dgm:pt>
    <dgm:pt modelId="{1E50AF14-0D7C-4811-B024-0E6B6CACBA1D}">
      <dgm:prSet phldrT="[Texto]" custT="1"/>
      <dgm:spPr>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dgm:spPr>
      <dgm:t>
        <a:bodyPr/>
        <a:lstStyle/>
        <a:p>
          <a:pPr algn="ctr"/>
          <a:r>
            <a:rPr lang="es-ES" sz="1800" dirty="0">
              <a:latin typeface="Arial Rounded MT Bold" panose="020F0704030504030204" pitchFamily="34" charset="0"/>
            </a:rPr>
            <a:t>Cultura Recreación y Deporte</a:t>
          </a:r>
        </a:p>
        <a:p>
          <a:pPr algn="l"/>
          <a:r>
            <a:rPr lang="es-ES" sz="1400" dirty="0">
              <a:solidFill>
                <a:schemeClr val="bg1"/>
              </a:solidFill>
              <a:latin typeface="Arial Rounded MT Bold" panose="020F0704030504030204" pitchFamily="34" charset="0"/>
            </a:rPr>
            <a:t>*IDRD</a:t>
          </a:r>
        </a:p>
      </dgm:t>
    </dgm:pt>
    <dgm:pt modelId="{18BEC25E-104E-44F0-A3AA-34698FD5896C}" type="parTrans" cxnId="{503E7CDE-BE77-4468-B621-07EC6DE42712}">
      <dgm:prSet/>
      <dgm:spPr/>
      <dgm:t>
        <a:bodyPr/>
        <a:lstStyle/>
        <a:p>
          <a:endParaRPr lang="es-ES" sz="1600">
            <a:solidFill>
              <a:schemeClr val="tx1"/>
            </a:solidFill>
            <a:latin typeface="Arial Rounded MT Bold" panose="020F0704030504030204" pitchFamily="34" charset="0"/>
          </a:endParaRPr>
        </a:p>
      </dgm:t>
    </dgm:pt>
    <dgm:pt modelId="{34B527BD-EE72-42B3-8E93-B82DBA9FDC41}" type="sibTrans" cxnId="{503E7CDE-BE77-4468-B621-07EC6DE42712}">
      <dgm:prSet/>
      <dgm:spPr/>
      <dgm:t>
        <a:bodyPr/>
        <a:lstStyle/>
        <a:p>
          <a:endParaRPr lang="es-ES" sz="1600">
            <a:solidFill>
              <a:schemeClr val="tx1"/>
            </a:solidFill>
            <a:latin typeface="Arial Rounded MT Bold" panose="020F0704030504030204" pitchFamily="34" charset="0"/>
          </a:endParaRPr>
        </a:p>
      </dgm:t>
    </dgm:pt>
    <dgm:pt modelId="{25F6E541-F08E-42DA-8C10-D9F43CFBDA78}">
      <dgm:prSet phldrT="[Texto]" custT="1"/>
      <dgm:spPr>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dgm:spPr>
      <dgm:t>
        <a:bodyPr/>
        <a:lstStyle/>
        <a:p>
          <a:pPr algn="ctr"/>
          <a:r>
            <a:rPr lang="es-ES" sz="1800" b="1" dirty="0">
              <a:solidFill>
                <a:schemeClr val="bg1"/>
              </a:solidFill>
              <a:latin typeface="Arial Rounded MT Bold" panose="020F0704030504030204" pitchFamily="34" charset="0"/>
            </a:rPr>
            <a:t>Gobierno, Seguridad y Convivencia</a:t>
          </a:r>
        </a:p>
        <a:p>
          <a:pPr algn="l"/>
          <a:r>
            <a:rPr lang="es-ES" sz="1400" dirty="0">
              <a:latin typeface="Arial Rounded MT Bold" panose="020F0704030504030204" pitchFamily="34" charset="0"/>
            </a:rPr>
            <a:t>*SDG</a:t>
          </a:r>
        </a:p>
        <a:p>
          <a:pPr algn="l"/>
          <a:r>
            <a:rPr lang="es-ES" sz="1400" dirty="0">
              <a:latin typeface="Arial Rounded MT Bold" panose="020F0704030504030204" pitchFamily="34" charset="0"/>
            </a:rPr>
            <a:t>*IDPAC</a:t>
          </a:r>
          <a:endParaRPr lang="es-ES" sz="1400" dirty="0">
            <a:solidFill>
              <a:schemeClr val="tx1"/>
            </a:solidFill>
            <a:latin typeface="Arial Rounded MT Bold" panose="020F0704030504030204" pitchFamily="34" charset="0"/>
          </a:endParaRPr>
        </a:p>
      </dgm:t>
    </dgm:pt>
    <dgm:pt modelId="{375B0DB0-1F40-4569-B25F-FF2A63F170ED}" type="parTrans" cxnId="{5C9CD56E-DD8A-4A77-B5F2-CF1D80565E55}">
      <dgm:prSet/>
      <dgm:spPr/>
      <dgm:t>
        <a:bodyPr/>
        <a:lstStyle/>
        <a:p>
          <a:endParaRPr lang="es-ES" sz="1600">
            <a:solidFill>
              <a:schemeClr val="tx1"/>
            </a:solidFill>
            <a:latin typeface="Arial Rounded MT Bold" panose="020F0704030504030204" pitchFamily="34" charset="0"/>
          </a:endParaRPr>
        </a:p>
      </dgm:t>
    </dgm:pt>
    <dgm:pt modelId="{CAD13EBE-598C-4348-B0CD-04B04A55E81D}" type="sibTrans" cxnId="{5C9CD56E-DD8A-4A77-B5F2-CF1D80565E55}">
      <dgm:prSet/>
      <dgm:spPr/>
      <dgm:t>
        <a:bodyPr/>
        <a:lstStyle/>
        <a:p>
          <a:endParaRPr lang="es-ES" sz="1600">
            <a:solidFill>
              <a:schemeClr val="tx1"/>
            </a:solidFill>
            <a:latin typeface="Arial Rounded MT Bold" panose="020F0704030504030204" pitchFamily="34" charset="0"/>
          </a:endParaRPr>
        </a:p>
      </dgm:t>
    </dgm:pt>
    <dgm:pt modelId="{B0CD51B4-455A-4D09-9938-8A4EDD0CDE13}">
      <dgm:prSet phldrT="[Texto]" custT="1"/>
      <dgm:spPr>
        <a:gradFill flip="none" rotWithShape="1">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tileRect l="-100000" b="-100000"/>
        </a:gradFill>
      </dgm:spPr>
      <dgm:t>
        <a:bodyPr/>
        <a:lstStyle/>
        <a:p>
          <a:pPr algn="ctr"/>
          <a:r>
            <a:rPr lang="es-ES" sz="1800" b="1" i="0" u="none" dirty="0">
              <a:effectLst/>
              <a:latin typeface="Arial Rounded MT Bold" panose="020F0704030504030204" pitchFamily="34" charset="0"/>
            </a:rPr>
            <a:t>Hábitat</a:t>
          </a:r>
        </a:p>
        <a:p>
          <a:pPr algn="l"/>
          <a:r>
            <a:rPr lang="es-ES" sz="1400" dirty="0">
              <a:latin typeface="Arial Rounded MT Bold" panose="020F0704030504030204" pitchFamily="34" charset="0"/>
            </a:rPr>
            <a:t>*SDTH</a:t>
          </a:r>
        </a:p>
        <a:p>
          <a:pPr algn="l"/>
          <a:r>
            <a:rPr lang="es-ES" sz="1400" dirty="0">
              <a:latin typeface="Arial Rounded MT Bold" panose="020F0704030504030204" pitchFamily="34" charset="0"/>
            </a:rPr>
            <a:t>*EAB  </a:t>
          </a:r>
        </a:p>
        <a:p>
          <a:pPr algn="l"/>
          <a:r>
            <a:rPr lang="es-ES" sz="1400" dirty="0">
              <a:latin typeface="Arial Rounded MT Bold" panose="020F0704030504030204" pitchFamily="34" charset="0"/>
            </a:rPr>
            <a:t>*UAESP</a:t>
          </a:r>
        </a:p>
        <a:p>
          <a:pPr algn="l"/>
          <a:r>
            <a:rPr lang="es-ES" sz="1400" dirty="0">
              <a:latin typeface="Arial Rounded MT Bold" panose="020F0704030504030204" pitchFamily="34" charset="0"/>
            </a:rPr>
            <a:t>*EEB</a:t>
          </a:r>
        </a:p>
      </dgm:t>
    </dgm:pt>
    <dgm:pt modelId="{7958E23E-1CFA-4F74-888E-432E67B56158}" type="parTrans" cxnId="{56C93CE9-125F-4BEB-9A83-47D1387FD8B2}">
      <dgm:prSet/>
      <dgm:spPr/>
      <dgm:t>
        <a:bodyPr/>
        <a:lstStyle/>
        <a:p>
          <a:endParaRPr lang="es-ES" sz="1600">
            <a:solidFill>
              <a:schemeClr val="tx1"/>
            </a:solidFill>
            <a:latin typeface="Arial Rounded MT Bold" panose="020F0704030504030204" pitchFamily="34" charset="0"/>
          </a:endParaRPr>
        </a:p>
      </dgm:t>
    </dgm:pt>
    <dgm:pt modelId="{DD0CB9AE-346B-4C7B-8B7D-C28BE95F2DF1}" type="sibTrans" cxnId="{56C93CE9-125F-4BEB-9A83-47D1387FD8B2}">
      <dgm:prSet/>
      <dgm:spPr/>
      <dgm:t>
        <a:bodyPr/>
        <a:lstStyle/>
        <a:p>
          <a:endParaRPr lang="es-ES" sz="1600">
            <a:solidFill>
              <a:schemeClr val="tx1"/>
            </a:solidFill>
            <a:latin typeface="Arial Rounded MT Bold" panose="020F0704030504030204" pitchFamily="34" charset="0"/>
          </a:endParaRPr>
        </a:p>
      </dgm:t>
    </dgm:pt>
    <dgm:pt modelId="{6FACBFF6-78BF-4F48-90B9-EECCEE55CFA7}">
      <dgm:prSet phldrT="[Texto]" custT="1"/>
      <dgm:spPr>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dgm:spPr>
      <dgm:t>
        <a:bodyPr/>
        <a:lstStyle/>
        <a:p>
          <a:pPr algn="ctr"/>
          <a:r>
            <a:rPr lang="es-ES" sz="1800" b="1" i="0" u="none" dirty="0">
              <a:effectLst/>
              <a:latin typeface="Arial Rounded MT Bold" panose="020F0704030504030204" pitchFamily="34" charset="0"/>
            </a:rPr>
            <a:t>Movilidad</a:t>
          </a:r>
        </a:p>
        <a:p>
          <a:pPr algn="l"/>
          <a:r>
            <a:rPr lang="es-ES" sz="1400" b="0" dirty="0">
              <a:latin typeface="Arial Rounded MT Bold" panose="020F0704030504030204" pitchFamily="34" charset="0"/>
            </a:rPr>
            <a:t>*SDM</a:t>
          </a:r>
        </a:p>
        <a:p>
          <a:pPr algn="l"/>
          <a:r>
            <a:rPr lang="es-ES" sz="1400" b="0" dirty="0">
              <a:latin typeface="Arial Rounded MT Bold" panose="020F0704030504030204" pitchFamily="34" charset="0"/>
            </a:rPr>
            <a:t>*IDU</a:t>
          </a:r>
        </a:p>
        <a:p>
          <a:pPr algn="l"/>
          <a:r>
            <a:rPr lang="es-ES" sz="1400" b="0" dirty="0">
              <a:latin typeface="Arial Rounded MT Bold" panose="020F0704030504030204" pitchFamily="34" charset="0"/>
            </a:rPr>
            <a:t>*Transmilenio</a:t>
          </a:r>
        </a:p>
        <a:p>
          <a:pPr algn="l"/>
          <a:r>
            <a:rPr lang="es-ES" sz="1400" b="0" dirty="0">
              <a:latin typeface="Arial Rounded MT Bold" panose="020F0704030504030204" pitchFamily="34" charset="0"/>
            </a:rPr>
            <a:t>*UMV</a:t>
          </a:r>
          <a:endParaRPr lang="es-ES" sz="1400" b="0" i="0" u="none" dirty="0">
            <a:solidFill>
              <a:schemeClr val="tx1"/>
            </a:solidFill>
            <a:effectLst/>
            <a:latin typeface="Arial Rounded MT Bold" panose="020F0704030504030204" pitchFamily="34" charset="0"/>
          </a:endParaRPr>
        </a:p>
      </dgm:t>
    </dgm:pt>
    <dgm:pt modelId="{311D1D80-ADFC-4636-AEDD-94B4FFF2DFE9}" type="parTrans" cxnId="{43373AA0-B7AF-4B9A-8410-E0849B75E8E1}">
      <dgm:prSet/>
      <dgm:spPr/>
      <dgm:t>
        <a:bodyPr/>
        <a:lstStyle/>
        <a:p>
          <a:endParaRPr lang="es-ES" sz="1600">
            <a:solidFill>
              <a:schemeClr val="tx1"/>
            </a:solidFill>
            <a:latin typeface="Arial Rounded MT Bold" panose="020F0704030504030204" pitchFamily="34" charset="0"/>
          </a:endParaRPr>
        </a:p>
      </dgm:t>
    </dgm:pt>
    <dgm:pt modelId="{36BF732D-D95D-4F66-B12B-AC3DD5658B76}" type="sibTrans" cxnId="{43373AA0-B7AF-4B9A-8410-E0849B75E8E1}">
      <dgm:prSet/>
      <dgm:spPr/>
      <dgm:t>
        <a:bodyPr/>
        <a:lstStyle/>
        <a:p>
          <a:endParaRPr lang="es-ES" sz="1600">
            <a:solidFill>
              <a:schemeClr val="tx1"/>
            </a:solidFill>
            <a:latin typeface="Arial Rounded MT Bold" panose="020F0704030504030204" pitchFamily="34" charset="0"/>
          </a:endParaRPr>
        </a:p>
      </dgm:t>
    </dgm:pt>
    <dgm:pt modelId="{9BE119F4-B2ED-4CA4-BAFE-2C0CBA8E6AEC}">
      <dgm:prSet phldrT="[Texto]" custT="1"/>
      <dgm:spPr>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dgm:spPr>
      <dgm:t>
        <a:bodyPr/>
        <a:lstStyle/>
        <a:p>
          <a:pPr algn="ctr"/>
          <a:r>
            <a:rPr lang="es-ES" sz="1800" b="1" dirty="0">
              <a:solidFill>
                <a:schemeClr val="bg1"/>
              </a:solidFill>
              <a:latin typeface="Arial Rounded MT Bold" panose="020F0704030504030204" pitchFamily="34" charset="0"/>
            </a:rPr>
            <a:t>Salud</a:t>
          </a:r>
        </a:p>
        <a:p>
          <a:pPr algn="l"/>
          <a:r>
            <a:rPr lang="es-ES" sz="1400" b="1" dirty="0">
              <a:solidFill>
                <a:schemeClr val="bg1"/>
              </a:solidFill>
              <a:latin typeface="Arial Rounded MT Bold" panose="020F0704030504030204" pitchFamily="34" charset="0"/>
            </a:rPr>
            <a:t>*</a:t>
          </a:r>
          <a:r>
            <a:rPr lang="es-ES" sz="1400" dirty="0">
              <a:solidFill>
                <a:schemeClr val="bg1"/>
              </a:solidFill>
              <a:latin typeface="Arial Rounded MT Bold" panose="020F0704030504030204" pitchFamily="34" charset="0"/>
            </a:rPr>
            <a:t>SDS</a:t>
          </a:r>
        </a:p>
      </dgm:t>
    </dgm:pt>
    <dgm:pt modelId="{800367C8-6D57-4733-9356-8C9C585F6D69}" type="parTrans" cxnId="{C17D4B41-2870-41C6-A568-7BBED1CCD22C}">
      <dgm:prSet/>
      <dgm:spPr/>
      <dgm:t>
        <a:bodyPr/>
        <a:lstStyle/>
        <a:p>
          <a:endParaRPr lang="es-ES" sz="1600">
            <a:solidFill>
              <a:schemeClr val="tx1"/>
            </a:solidFill>
            <a:latin typeface="Arial Rounded MT Bold" panose="020F0704030504030204" pitchFamily="34" charset="0"/>
          </a:endParaRPr>
        </a:p>
      </dgm:t>
    </dgm:pt>
    <dgm:pt modelId="{43BC836D-9C4A-48E0-903D-DFABEE4BB4C8}" type="sibTrans" cxnId="{C17D4B41-2870-41C6-A568-7BBED1CCD22C}">
      <dgm:prSet/>
      <dgm:spPr/>
      <dgm:t>
        <a:bodyPr/>
        <a:lstStyle/>
        <a:p>
          <a:endParaRPr lang="es-ES" sz="1600">
            <a:solidFill>
              <a:schemeClr val="tx1"/>
            </a:solidFill>
            <a:latin typeface="Arial Rounded MT Bold" panose="020F0704030504030204" pitchFamily="34" charset="0"/>
          </a:endParaRPr>
        </a:p>
      </dgm:t>
    </dgm:pt>
    <dgm:pt modelId="{D7B2334F-CFC9-4ED0-8E15-4BF38537464E}">
      <dgm:prSet phldrT="[Texto]" custT="1"/>
      <dgm:spPr>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dgm:spPr>
      <dgm:t>
        <a:bodyPr/>
        <a:lstStyle/>
        <a:p>
          <a:pPr algn="ctr"/>
          <a:r>
            <a:rPr lang="es-ES" sz="1800" b="1" dirty="0">
              <a:solidFill>
                <a:schemeClr val="bg1"/>
              </a:solidFill>
              <a:latin typeface="Arial Rounded MT Bold" panose="020F0704030504030204" pitchFamily="34" charset="0"/>
            </a:rPr>
            <a:t>Planeación</a:t>
          </a:r>
        </a:p>
        <a:p>
          <a:pPr algn="l"/>
          <a:r>
            <a:rPr lang="es-ES" sz="1400" dirty="0">
              <a:solidFill>
                <a:schemeClr val="bg1"/>
              </a:solidFill>
              <a:latin typeface="Arial Rounded MT Bold" panose="020F0704030504030204" pitchFamily="34" charset="0"/>
            </a:rPr>
            <a:t>*SDP</a:t>
          </a:r>
        </a:p>
      </dgm:t>
    </dgm:pt>
    <dgm:pt modelId="{BC981349-C8E7-4646-A78C-2ED5DC2C659C}" type="parTrans" cxnId="{536E7B77-DAD5-41C8-84A3-28083DB79DA2}">
      <dgm:prSet/>
      <dgm:spPr/>
      <dgm:t>
        <a:bodyPr/>
        <a:lstStyle/>
        <a:p>
          <a:endParaRPr lang="es-ES" sz="1600">
            <a:solidFill>
              <a:schemeClr val="tx1"/>
            </a:solidFill>
            <a:latin typeface="Arial Rounded MT Bold" panose="020F0704030504030204" pitchFamily="34" charset="0"/>
          </a:endParaRPr>
        </a:p>
      </dgm:t>
    </dgm:pt>
    <dgm:pt modelId="{011548D2-F92D-4DD9-A04A-C861E69DA608}" type="sibTrans" cxnId="{536E7B77-DAD5-41C8-84A3-28083DB79DA2}">
      <dgm:prSet/>
      <dgm:spPr/>
      <dgm:t>
        <a:bodyPr/>
        <a:lstStyle/>
        <a:p>
          <a:endParaRPr lang="es-ES" sz="1600">
            <a:solidFill>
              <a:schemeClr val="tx1"/>
            </a:solidFill>
            <a:latin typeface="Arial Rounded MT Bold" panose="020F0704030504030204" pitchFamily="34" charset="0"/>
          </a:endParaRPr>
        </a:p>
      </dgm:t>
    </dgm:pt>
    <dgm:pt modelId="{46319592-ED57-4AAC-A7F0-A26D70D0C14F}" type="pres">
      <dgm:prSet presAssocID="{995DD419-867E-47CD-8284-A4A37E6CC77D}" presName="Name0" presStyleCnt="0">
        <dgm:presLayoutVars>
          <dgm:dir/>
          <dgm:resizeHandles/>
        </dgm:presLayoutVars>
      </dgm:prSet>
      <dgm:spPr/>
    </dgm:pt>
    <dgm:pt modelId="{30AAC1D8-196D-4AAA-B692-6133528D19C1}" type="pres">
      <dgm:prSet presAssocID="{CF26B975-CB43-41EF-8E61-C5DE66C8A8D4}" presName="compNode" presStyleCnt="0"/>
      <dgm:spPr/>
    </dgm:pt>
    <dgm:pt modelId="{0E8E87D5-5E39-4303-8339-1AD1AA2EBDD5}" type="pres">
      <dgm:prSet presAssocID="{CF26B975-CB43-41EF-8E61-C5DE66C8A8D4}" presName="dummyConnPt" presStyleCnt="0"/>
      <dgm:spPr/>
    </dgm:pt>
    <dgm:pt modelId="{93743E66-CA60-4F39-ADE5-10A9AE96E26B}" type="pres">
      <dgm:prSet presAssocID="{CF26B975-CB43-41EF-8E61-C5DE66C8A8D4}" presName="node" presStyleLbl="node1" presStyleIdx="0" presStyleCnt="9">
        <dgm:presLayoutVars>
          <dgm:bulletEnabled val="1"/>
        </dgm:presLayoutVars>
      </dgm:prSet>
      <dgm:spPr/>
    </dgm:pt>
    <dgm:pt modelId="{737574EA-4BA6-4EB1-B297-1ADFF3CC7C4D}" type="pres">
      <dgm:prSet presAssocID="{E8507CF0-82A3-4E08-8167-512107611050}" presName="sibTrans" presStyleLbl="bgSibTrans2D1" presStyleIdx="0" presStyleCnt="8"/>
      <dgm:spPr/>
    </dgm:pt>
    <dgm:pt modelId="{40A686C9-50DE-4EBA-905A-5A6BC1B5F8E0}" type="pres">
      <dgm:prSet presAssocID="{4772A2C1-8A0A-4E68-94D6-BBE0FB5C6F60}" presName="compNode" presStyleCnt="0"/>
      <dgm:spPr/>
    </dgm:pt>
    <dgm:pt modelId="{4615EED2-EFD1-4383-9B7B-B250AB1CAD16}" type="pres">
      <dgm:prSet presAssocID="{4772A2C1-8A0A-4E68-94D6-BBE0FB5C6F60}" presName="dummyConnPt" presStyleCnt="0"/>
      <dgm:spPr/>
    </dgm:pt>
    <dgm:pt modelId="{86CD0278-94BD-4DBC-B0E0-E02EF919B816}" type="pres">
      <dgm:prSet presAssocID="{4772A2C1-8A0A-4E68-94D6-BBE0FB5C6F60}" presName="node" presStyleLbl="node1" presStyleIdx="1" presStyleCnt="9">
        <dgm:presLayoutVars>
          <dgm:bulletEnabled val="1"/>
        </dgm:presLayoutVars>
      </dgm:prSet>
      <dgm:spPr/>
    </dgm:pt>
    <dgm:pt modelId="{C0D3834D-108C-4391-B859-CA83DD65FF5D}" type="pres">
      <dgm:prSet presAssocID="{01DE4A63-357A-4838-BCEA-85A7ACBE5990}" presName="sibTrans" presStyleLbl="bgSibTrans2D1" presStyleIdx="1" presStyleCnt="8"/>
      <dgm:spPr/>
    </dgm:pt>
    <dgm:pt modelId="{6F9DD26C-B8F1-453A-96AC-E4913AB21890}" type="pres">
      <dgm:prSet presAssocID="{A1351E48-7329-46B7-AEB6-19874BADB5C1}" presName="compNode" presStyleCnt="0"/>
      <dgm:spPr/>
    </dgm:pt>
    <dgm:pt modelId="{4ECEE766-4EEC-4AAC-9706-38C5A31EA8F9}" type="pres">
      <dgm:prSet presAssocID="{A1351E48-7329-46B7-AEB6-19874BADB5C1}" presName="dummyConnPt" presStyleCnt="0"/>
      <dgm:spPr/>
    </dgm:pt>
    <dgm:pt modelId="{D8C834DB-B239-4FAD-A5DB-C6C73E79A0B8}" type="pres">
      <dgm:prSet presAssocID="{A1351E48-7329-46B7-AEB6-19874BADB5C1}" presName="node" presStyleLbl="node1" presStyleIdx="2" presStyleCnt="9" custLinFactNeighborX="1596">
        <dgm:presLayoutVars>
          <dgm:bulletEnabled val="1"/>
        </dgm:presLayoutVars>
      </dgm:prSet>
      <dgm:spPr/>
    </dgm:pt>
    <dgm:pt modelId="{D0B51ED6-3A73-48EE-9154-7200721EBDEE}" type="pres">
      <dgm:prSet presAssocID="{EAEF11CF-DE60-4878-A841-C9E9EB31324C}" presName="sibTrans" presStyleLbl="bgSibTrans2D1" presStyleIdx="2" presStyleCnt="8"/>
      <dgm:spPr/>
    </dgm:pt>
    <dgm:pt modelId="{17D7394A-6449-4B70-AC4B-010876050274}" type="pres">
      <dgm:prSet presAssocID="{1E50AF14-0D7C-4811-B024-0E6B6CACBA1D}" presName="compNode" presStyleCnt="0"/>
      <dgm:spPr/>
    </dgm:pt>
    <dgm:pt modelId="{F6E7030E-51B9-46F1-A064-C1CAF3350351}" type="pres">
      <dgm:prSet presAssocID="{1E50AF14-0D7C-4811-B024-0E6B6CACBA1D}" presName="dummyConnPt" presStyleCnt="0"/>
      <dgm:spPr/>
    </dgm:pt>
    <dgm:pt modelId="{B848F9C2-5973-4B4B-BA85-B1DF461E8A51}" type="pres">
      <dgm:prSet presAssocID="{1E50AF14-0D7C-4811-B024-0E6B6CACBA1D}" presName="node" presStyleLbl="node1" presStyleIdx="3" presStyleCnt="9">
        <dgm:presLayoutVars>
          <dgm:bulletEnabled val="1"/>
        </dgm:presLayoutVars>
      </dgm:prSet>
      <dgm:spPr/>
    </dgm:pt>
    <dgm:pt modelId="{AB328960-D468-48F4-8400-C89031C38BA9}" type="pres">
      <dgm:prSet presAssocID="{34B527BD-EE72-42B3-8E93-B82DBA9FDC41}" presName="sibTrans" presStyleLbl="bgSibTrans2D1" presStyleIdx="3" presStyleCnt="8"/>
      <dgm:spPr/>
    </dgm:pt>
    <dgm:pt modelId="{9532F2E0-3074-47BC-8263-90CA2FF16699}" type="pres">
      <dgm:prSet presAssocID="{25F6E541-F08E-42DA-8C10-D9F43CFBDA78}" presName="compNode" presStyleCnt="0"/>
      <dgm:spPr/>
    </dgm:pt>
    <dgm:pt modelId="{345B3238-6C4F-48BF-A1D3-39899079A104}" type="pres">
      <dgm:prSet presAssocID="{25F6E541-F08E-42DA-8C10-D9F43CFBDA78}" presName="dummyConnPt" presStyleCnt="0"/>
      <dgm:spPr/>
    </dgm:pt>
    <dgm:pt modelId="{59172082-7B5D-4D7D-AEA1-6D241BBE5331}" type="pres">
      <dgm:prSet presAssocID="{25F6E541-F08E-42DA-8C10-D9F43CFBDA78}" presName="node" presStyleLbl="node1" presStyleIdx="4" presStyleCnt="9">
        <dgm:presLayoutVars>
          <dgm:bulletEnabled val="1"/>
        </dgm:presLayoutVars>
      </dgm:prSet>
      <dgm:spPr/>
    </dgm:pt>
    <dgm:pt modelId="{988BD399-0F0D-4E27-AFCD-29B2A9A0124B}" type="pres">
      <dgm:prSet presAssocID="{CAD13EBE-598C-4348-B0CD-04B04A55E81D}" presName="sibTrans" presStyleLbl="bgSibTrans2D1" presStyleIdx="4" presStyleCnt="8"/>
      <dgm:spPr/>
    </dgm:pt>
    <dgm:pt modelId="{1D55E1B1-22D5-49B2-860F-DDA1380F84A7}" type="pres">
      <dgm:prSet presAssocID="{B0CD51B4-455A-4D09-9938-8A4EDD0CDE13}" presName="compNode" presStyleCnt="0"/>
      <dgm:spPr/>
    </dgm:pt>
    <dgm:pt modelId="{B6FB984F-5BB7-4543-AA1B-3F60B4D7EA0C}" type="pres">
      <dgm:prSet presAssocID="{B0CD51B4-455A-4D09-9938-8A4EDD0CDE13}" presName="dummyConnPt" presStyleCnt="0"/>
      <dgm:spPr/>
    </dgm:pt>
    <dgm:pt modelId="{51153934-3144-4117-86BE-438551BCE961}" type="pres">
      <dgm:prSet presAssocID="{B0CD51B4-455A-4D09-9938-8A4EDD0CDE13}" presName="node" presStyleLbl="node1" presStyleIdx="5" presStyleCnt="9">
        <dgm:presLayoutVars>
          <dgm:bulletEnabled val="1"/>
        </dgm:presLayoutVars>
      </dgm:prSet>
      <dgm:spPr/>
    </dgm:pt>
    <dgm:pt modelId="{388B3E43-A2B6-42B5-B773-D182EA70214B}" type="pres">
      <dgm:prSet presAssocID="{DD0CB9AE-346B-4C7B-8B7D-C28BE95F2DF1}" presName="sibTrans" presStyleLbl="bgSibTrans2D1" presStyleIdx="5" presStyleCnt="8"/>
      <dgm:spPr/>
    </dgm:pt>
    <dgm:pt modelId="{1AF91CEF-410D-4595-9480-EACEBD67F079}" type="pres">
      <dgm:prSet presAssocID="{6FACBFF6-78BF-4F48-90B9-EECCEE55CFA7}" presName="compNode" presStyleCnt="0"/>
      <dgm:spPr/>
    </dgm:pt>
    <dgm:pt modelId="{F3ED73E3-2D87-4809-AFF1-E804795D792F}" type="pres">
      <dgm:prSet presAssocID="{6FACBFF6-78BF-4F48-90B9-EECCEE55CFA7}" presName="dummyConnPt" presStyleCnt="0"/>
      <dgm:spPr/>
    </dgm:pt>
    <dgm:pt modelId="{D1A2D2D6-BA55-4087-9F48-90D0422B34BC}" type="pres">
      <dgm:prSet presAssocID="{6FACBFF6-78BF-4F48-90B9-EECCEE55CFA7}" presName="node" presStyleLbl="node1" presStyleIdx="6" presStyleCnt="9">
        <dgm:presLayoutVars>
          <dgm:bulletEnabled val="1"/>
        </dgm:presLayoutVars>
      </dgm:prSet>
      <dgm:spPr/>
    </dgm:pt>
    <dgm:pt modelId="{DCB745DA-020F-400C-A443-50181DF45D0B}" type="pres">
      <dgm:prSet presAssocID="{36BF732D-D95D-4F66-B12B-AC3DD5658B76}" presName="sibTrans" presStyleLbl="bgSibTrans2D1" presStyleIdx="6" presStyleCnt="8"/>
      <dgm:spPr/>
    </dgm:pt>
    <dgm:pt modelId="{BD5CB0EE-DDB7-4D89-B0E2-058815AE7179}" type="pres">
      <dgm:prSet presAssocID="{9BE119F4-B2ED-4CA4-BAFE-2C0CBA8E6AEC}" presName="compNode" presStyleCnt="0"/>
      <dgm:spPr/>
    </dgm:pt>
    <dgm:pt modelId="{471BE6FF-EFE6-4163-B0E5-F0285F05D751}" type="pres">
      <dgm:prSet presAssocID="{9BE119F4-B2ED-4CA4-BAFE-2C0CBA8E6AEC}" presName="dummyConnPt" presStyleCnt="0"/>
      <dgm:spPr/>
    </dgm:pt>
    <dgm:pt modelId="{6D42931A-F40E-4B7D-B15E-B189FBBAA887}" type="pres">
      <dgm:prSet presAssocID="{9BE119F4-B2ED-4CA4-BAFE-2C0CBA8E6AEC}" presName="node" presStyleLbl="node1" presStyleIdx="7" presStyleCnt="9" custLinFactNeighborX="-1505">
        <dgm:presLayoutVars>
          <dgm:bulletEnabled val="1"/>
        </dgm:presLayoutVars>
      </dgm:prSet>
      <dgm:spPr/>
    </dgm:pt>
    <dgm:pt modelId="{57F85DA2-A886-48F6-AB97-71A9F0D89DCD}" type="pres">
      <dgm:prSet presAssocID="{43BC836D-9C4A-48E0-903D-DFABEE4BB4C8}" presName="sibTrans" presStyleLbl="bgSibTrans2D1" presStyleIdx="7" presStyleCnt="8"/>
      <dgm:spPr/>
    </dgm:pt>
    <dgm:pt modelId="{406C196F-62B8-48B8-86CC-1A20D0440D03}" type="pres">
      <dgm:prSet presAssocID="{D7B2334F-CFC9-4ED0-8E15-4BF38537464E}" presName="compNode" presStyleCnt="0"/>
      <dgm:spPr/>
    </dgm:pt>
    <dgm:pt modelId="{BB8560DD-A364-411A-A9BB-48FE597EF505}" type="pres">
      <dgm:prSet presAssocID="{D7B2334F-CFC9-4ED0-8E15-4BF38537464E}" presName="dummyConnPt" presStyleCnt="0"/>
      <dgm:spPr/>
    </dgm:pt>
    <dgm:pt modelId="{91A97CC7-4B64-4C81-8D9A-1E1205FF5275}" type="pres">
      <dgm:prSet presAssocID="{D7B2334F-CFC9-4ED0-8E15-4BF38537464E}" presName="node" presStyleLbl="node1" presStyleIdx="8" presStyleCnt="9">
        <dgm:presLayoutVars>
          <dgm:bulletEnabled val="1"/>
        </dgm:presLayoutVars>
      </dgm:prSet>
      <dgm:spPr/>
    </dgm:pt>
  </dgm:ptLst>
  <dgm:cxnLst>
    <dgm:cxn modelId="{7FA73C05-79B7-46D5-ACAA-8267F635370A}" type="presOf" srcId="{6FACBFF6-78BF-4F48-90B9-EECCEE55CFA7}" destId="{D1A2D2D6-BA55-4087-9F48-90D0422B34BC}" srcOrd="0" destOrd="0" presId="urn:microsoft.com/office/officeart/2005/8/layout/bProcess4"/>
    <dgm:cxn modelId="{6F42981A-7004-4F8C-A269-63527438EF25}" type="presOf" srcId="{CF26B975-CB43-41EF-8E61-C5DE66C8A8D4}" destId="{93743E66-CA60-4F39-ADE5-10A9AE96E26B}" srcOrd="0" destOrd="0" presId="urn:microsoft.com/office/officeart/2005/8/layout/bProcess4"/>
    <dgm:cxn modelId="{F90F2E1B-D33E-401A-8A25-6A41433D6F6E}" type="presOf" srcId="{A1351E48-7329-46B7-AEB6-19874BADB5C1}" destId="{D8C834DB-B239-4FAD-A5DB-C6C73E79A0B8}" srcOrd="0" destOrd="0" presId="urn:microsoft.com/office/officeart/2005/8/layout/bProcess4"/>
    <dgm:cxn modelId="{8930625F-0380-481E-ADF0-0E66A465721E}" type="presOf" srcId="{9BE119F4-B2ED-4CA4-BAFE-2C0CBA8E6AEC}" destId="{6D42931A-F40E-4B7D-B15E-B189FBBAA887}" srcOrd="0" destOrd="0" presId="urn:microsoft.com/office/officeart/2005/8/layout/bProcess4"/>
    <dgm:cxn modelId="{C17D4B41-2870-41C6-A568-7BBED1CCD22C}" srcId="{995DD419-867E-47CD-8284-A4A37E6CC77D}" destId="{9BE119F4-B2ED-4CA4-BAFE-2C0CBA8E6AEC}" srcOrd="7" destOrd="0" parTransId="{800367C8-6D57-4733-9356-8C9C585F6D69}" sibTransId="{43BC836D-9C4A-48E0-903D-DFABEE4BB4C8}"/>
    <dgm:cxn modelId="{B6D75E4C-00E9-4B1F-AB6A-E68E3299A6F4}" srcId="{995DD419-867E-47CD-8284-A4A37E6CC77D}" destId="{A1351E48-7329-46B7-AEB6-19874BADB5C1}" srcOrd="2" destOrd="0" parTransId="{705F3B07-CFE3-46A8-AD11-CD6B108A4F99}" sibTransId="{EAEF11CF-DE60-4878-A841-C9E9EB31324C}"/>
    <dgm:cxn modelId="{5C9CD56E-DD8A-4A77-B5F2-CF1D80565E55}" srcId="{995DD419-867E-47CD-8284-A4A37E6CC77D}" destId="{25F6E541-F08E-42DA-8C10-D9F43CFBDA78}" srcOrd="4" destOrd="0" parTransId="{375B0DB0-1F40-4569-B25F-FF2A63F170ED}" sibTransId="{CAD13EBE-598C-4348-B0CD-04B04A55E81D}"/>
    <dgm:cxn modelId="{64E0DF72-8B77-4D03-96B0-0076054C9EFE}" type="presOf" srcId="{EAEF11CF-DE60-4878-A841-C9E9EB31324C}" destId="{D0B51ED6-3A73-48EE-9154-7200721EBDEE}" srcOrd="0" destOrd="0" presId="urn:microsoft.com/office/officeart/2005/8/layout/bProcess4"/>
    <dgm:cxn modelId="{536E7B77-DAD5-41C8-84A3-28083DB79DA2}" srcId="{995DD419-867E-47CD-8284-A4A37E6CC77D}" destId="{D7B2334F-CFC9-4ED0-8E15-4BF38537464E}" srcOrd="8" destOrd="0" parTransId="{BC981349-C8E7-4646-A78C-2ED5DC2C659C}" sibTransId="{011548D2-F92D-4DD9-A04A-C861E69DA608}"/>
    <dgm:cxn modelId="{902ACB7C-8DD1-48DC-95F4-D4A35F059176}" type="presOf" srcId="{DD0CB9AE-346B-4C7B-8B7D-C28BE95F2DF1}" destId="{388B3E43-A2B6-42B5-B773-D182EA70214B}" srcOrd="0" destOrd="0" presId="urn:microsoft.com/office/officeart/2005/8/layout/bProcess4"/>
    <dgm:cxn modelId="{E3948789-AB26-4863-A1CE-2BD96ABFAD67}" type="presOf" srcId="{4772A2C1-8A0A-4E68-94D6-BBE0FB5C6F60}" destId="{86CD0278-94BD-4DBC-B0E0-E02EF919B816}" srcOrd="0" destOrd="0" presId="urn:microsoft.com/office/officeart/2005/8/layout/bProcess4"/>
    <dgm:cxn modelId="{61FEB58B-B78D-402C-AB26-72328940B1B8}" type="presOf" srcId="{995DD419-867E-47CD-8284-A4A37E6CC77D}" destId="{46319592-ED57-4AAC-A7F0-A26D70D0C14F}" srcOrd="0" destOrd="0" presId="urn:microsoft.com/office/officeart/2005/8/layout/bProcess4"/>
    <dgm:cxn modelId="{BF490193-11E8-4451-B076-C776D882E577}" type="presOf" srcId="{CAD13EBE-598C-4348-B0CD-04B04A55E81D}" destId="{988BD399-0F0D-4E27-AFCD-29B2A9A0124B}" srcOrd="0" destOrd="0" presId="urn:microsoft.com/office/officeart/2005/8/layout/bProcess4"/>
    <dgm:cxn modelId="{43373AA0-B7AF-4B9A-8410-E0849B75E8E1}" srcId="{995DD419-867E-47CD-8284-A4A37E6CC77D}" destId="{6FACBFF6-78BF-4F48-90B9-EECCEE55CFA7}" srcOrd="6" destOrd="0" parTransId="{311D1D80-ADFC-4636-AEDD-94B4FFF2DFE9}" sibTransId="{36BF732D-D95D-4F66-B12B-AC3DD5658B76}"/>
    <dgm:cxn modelId="{974FC4A6-7619-4AA8-AEBB-4D620204540A}" type="presOf" srcId="{1E50AF14-0D7C-4811-B024-0E6B6CACBA1D}" destId="{B848F9C2-5973-4B4B-BA85-B1DF461E8A51}" srcOrd="0" destOrd="0" presId="urn:microsoft.com/office/officeart/2005/8/layout/bProcess4"/>
    <dgm:cxn modelId="{052889B0-2610-472A-8DF7-B57774B63DCB}" type="presOf" srcId="{E8507CF0-82A3-4E08-8167-512107611050}" destId="{737574EA-4BA6-4EB1-B297-1ADFF3CC7C4D}" srcOrd="0" destOrd="0" presId="urn:microsoft.com/office/officeart/2005/8/layout/bProcess4"/>
    <dgm:cxn modelId="{1581FBC5-06D2-4D43-98F2-648E673481B7}" type="presOf" srcId="{B0CD51B4-455A-4D09-9938-8A4EDD0CDE13}" destId="{51153934-3144-4117-86BE-438551BCE961}" srcOrd="0" destOrd="0" presId="urn:microsoft.com/office/officeart/2005/8/layout/bProcess4"/>
    <dgm:cxn modelId="{042A2CC8-C322-40E6-BFE0-9A9FF1E1CCA4}" srcId="{995DD419-867E-47CD-8284-A4A37E6CC77D}" destId="{CF26B975-CB43-41EF-8E61-C5DE66C8A8D4}" srcOrd="0" destOrd="0" parTransId="{001696F1-B4FD-4310-86F3-69AA8939BE42}" sibTransId="{E8507CF0-82A3-4E08-8167-512107611050}"/>
    <dgm:cxn modelId="{B23493C8-8272-42DD-AF95-285B16F8A422}" type="presOf" srcId="{25F6E541-F08E-42DA-8C10-D9F43CFBDA78}" destId="{59172082-7B5D-4D7D-AEA1-6D241BBE5331}" srcOrd="0" destOrd="0" presId="urn:microsoft.com/office/officeart/2005/8/layout/bProcess4"/>
    <dgm:cxn modelId="{54F5EDC8-9ED6-4EAE-91AA-3D6C74EB709D}" srcId="{995DD419-867E-47CD-8284-A4A37E6CC77D}" destId="{4772A2C1-8A0A-4E68-94D6-BBE0FB5C6F60}" srcOrd="1" destOrd="0" parTransId="{5170B926-570B-4365-902C-0C05CC9FFAC6}" sibTransId="{01DE4A63-357A-4838-BCEA-85A7ACBE5990}"/>
    <dgm:cxn modelId="{503E7CDE-BE77-4468-B621-07EC6DE42712}" srcId="{995DD419-867E-47CD-8284-A4A37E6CC77D}" destId="{1E50AF14-0D7C-4811-B024-0E6B6CACBA1D}" srcOrd="3" destOrd="0" parTransId="{18BEC25E-104E-44F0-A3AA-34698FD5896C}" sibTransId="{34B527BD-EE72-42B3-8E93-B82DBA9FDC41}"/>
    <dgm:cxn modelId="{8F370CE5-BC75-48B9-95E9-B9D40223979F}" type="presOf" srcId="{34B527BD-EE72-42B3-8E93-B82DBA9FDC41}" destId="{AB328960-D468-48F4-8400-C89031C38BA9}" srcOrd="0" destOrd="0" presId="urn:microsoft.com/office/officeart/2005/8/layout/bProcess4"/>
    <dgm:cxn modelId="{CCC16DE6-9134-463F-AC17-8D0ACDCFEAAD}" type="presOf" srcId="{36BF732D-D95D-4F66-B12B-AC3DD5658B76}" destId="{DCB745DA-020F-400C-A443-50181DF45D0B}" srcOrd="0" destOrd="0" presId="urn:microsoft.com/office/officeart/2005/8/layout/bProcess4"/>
    <dgm:cxn modelId="{56C93CE9-125F-4BEB-9A83-47D1387FD8B2}" srcId="{995DD419-867E-47CD-8284-A4A37E6CC77D}" destId="{B0CD51B4-455A-4D09-9938-8A4EDD0CDE13}" srcOrd="5" destOrd="0" parTransId="{7958E23E-1CFA-4F74-888E-432E67B56158}" sibTransId="{DD0CB9AE-346B-4C7B-8B7D-C28BE95F2DF1}"/>
    <dgm:cxn modelId="{BC4F0DEE-4B76-4BDC-860A-FA68F05B0CA0}" type="presOf" srcId="{01DE4A63-357A-4838-BCEA-85A7ACBE5990}" destId="{C0D3834D-108C-4391-B859-CA83DD65FF5D}" srcOrd="0" destOrd="0" presId="urn:microsoft.com/office/officeart/2005/8/layout/bProcess4"/>
    <dgm:cxn modelId="{FBF4E8F7-DB43-4756-B113-AFC289DDE40B}" type="presOf" srcId="{43BC836D-9C4A-48E0-903D-DFABEE4BB4C8}" destId="{57F85DA2-A886-48F6-AB97-71A9F0D89DCD}" srcOrd="0" destOrd="0" presId="urn:microsoft.com/office/officeart/2005/8/layout/bProcess4"/>
    <dgm:cxn modelId="{EF9209F8-F539-4F01-B8B0-F66531F1382D}" type="presOf" srcId="{D7B2334F-CFC9-4ED0-8E15-4BF38537464E}" destId="{91A97CC7-4B64-4C81-8D9A-1E1205FF5275}" srcOrd="0" destOrd="0" presId="urn:microsoft.com/office/officeart/2005/8/layout/bProcess4"/>
    <dgm:cxn modelId="{BE156371-8B90-4CA4-83DB-483C98DDCFA1}" type="presParOf" srcId="{46319592-ED57-4AAC-A7F0-A26D70D0C14F}" destId="{30AAC1D8-196D-4AAA-B692-6133528D19C1}" srcOrd="0" destOrd="0" presId="urn:microsoft.com/office/officeart/2005/8/layout/bProcess4"/>
    <dgm:cxn modelId="{6C78502B-593F-42A2-AE4B-BF3D95E8ED14}" type="presParOf" srcId="{30AAC1D8-196D-4AAA-B692-6133528D19C1}" destId="{0E8E87D5-5E39-4303-8339-1AD1AA2EBDD5}" srcOrd="0" destOrd="0" presId="urn:microsoft.com/office/officeart/2005/8/layout/bProcess4"/>
    <dgm:cxn modelId="{C6F26711-7B43-4441-8FC5-6F78D6C8927A}" type="presParOf" srcId="{30AAC1D8-196D-4AAA-B692-6133528D19C1}" destId="{93743E66-CA60-4F39-ADE5-10A9AE96E26B}" srcOrd="1" destOrd="0" presId="urn:microsoft.com/office/officeart/2005/8/layout/bProcess4"/>
    <dgm:cxn modelId="{0AECAF23-6E44-446F-92BB-2BF0ADCE02D9}" type="presParOf" srcId="{46319592-ED57-4AAC-A7F0-A26D70D0C14F}" destId="{737574EA-4BA6-4EB1-B297-1ADFF3CC7C4D}" srcOrd="1" destOrd="0" presId="urn:microsoft.com/office/officeart/2005/8/layout/bProcess4"/>
    <dgm:cxn modelId="{E5A39468-2203-4805-8241-E8E3EA2C479B}" type="presParOf" srcId="{46319592-ED57-4AAC-A7F0-A26D70D0C14F}" destId="{40A686C9-50DE-4EBA-905A-5A6BC1B5F8E0}" srcOrd="2" destOrd="0" presId="urn:microsoft.com/office/officeart/2005/8/layout/bProcess4"/>
    <dgm:cxn modelId="{BF802A01-7620-43F2-8BC8-6A2B70280F6A}" type="presParOf" srcId="{40A686C9-50DE-4EBA-905A-5A6BC1B5F8E0}" destId="{4615EED2-EFD1-4383-9B7B-B250AB1CAD16}" srcOrd="0" destOrd="0" presId="urn:microsoft.com/office/officeart/2005/8/layout/bProcess4"/>
    <dgm:cxn modelId="{57A33163-5C99-4BD1-B170-8E1AC2202F62}" type="presParOf" srcId="{40A686C9-50DE-4EBA-905A-5A6BC1B5F8E0}" destId="{86CD0278-94BD-4DBC-B0E0-E02EF919B816}" srcOrd="1" destOrd="0" presId="urn:microsoft.com/office/officeart/2005/8/layout/bProcess4"/>
    <dgm:cxn modelId="{5ABA093D-F7AF-459B-815A-1FC259652873}" type="presParOf" srcId="{46319592-ED57-4AAC-A7F0-A26D70D0C14F}" destId="{C0D3834D-108C-4391-B859-CA83DD65FF5D}" srcOrd="3" destOrd="0" presId="urn:microsoft.com/office/officeart/2005/8/layout/bProcess4"/>
    <dgm:cxn modelId="{31FD7422-3E72-442C-A644-5327E22B52DF}" type="presParOf" srcId="{46319592-ED57-4AAC-A7F0-A26D70D0C14F}" destId="{6F9DD26C-B8F1-453A-96AC-E4913AB21890}" srcOrd="4" destOrd="0" presId="urn:microsoft.com/office/officeart/2005/8/layout/bProcess4"/>
    <dgm:cxn modelId="{143CFDF6-6FE6-4A02-AC66-7F34DC8C45CB}" type="presParOf" srcId="{6F9DD26C-B8F1-453A-96AC-E4913AB21890}" destId="{4ECEE766-4EEC-4AAC-9706-38C5A31EA8F9}" srcOrd="0" destOrd="0" presId="urn:microsoft.com/office/officeart/2005/8/layout/bProcess4"/>
    <dgm:cxn modelId="{AB1456AC-B6F0-4A04-85C1-FC6528BDC0E9}" type="presParOf" srcId="{6F9DD26C-B8F1-453A-96AC-E4913AB21890}" destId="{D8C834DB-B239-4FAD-A5DB-C6C73E79A0B8}" srcOrd="1" destOrd="0" presId="urn:microsoft.com/office/officeart/2005/8/layout/bProcess4"/>
    <dgm:cxn modelId="{F262FADA-0755-4555-B6AB-C098848583A3}" type="presParOf" srcId="{46319592-ED57-4AAC-A7F0-A26D70D0C14F}" destId="{D0B51ED6-3A73-48EE-9154-7200721EBDEE}" srcOrd="5" destOrd="0" presId="urn:microsoft.com/office/officeart/2005/8/layout/bProcess4"/>
    <dgm:cxn modelId="{21F31947-FD28-43DB-A646-81DFE3F4C9E8}" type="presParOf" srcId="{46319592-ED57-4AAC-A7F0-A26D70D0C14F}" destId="{17D7394A-6449-4B70-AC4B-010876050274}" srcOrd="6" destOrd="0" presId="urn:microsoft.com/office/officeart/2005/8/layout/bProcess4"/>
    <dgm:cxn modelId="{A50F765B-CF98-47DA-A6E6-55C5C7D01D94}" type="presParOf" srcId="{17D7394A-6449-4B70-AC4B-010876050274}" destId="{F6E7030E-51B9-46F1-A064-C1CAF3350351}" srcOrd="0" destOrd="0" presId="urn:microsoft.com/office/officeart/2005/8/layout/bProcess4"/>
    <dgm:cxn modelId="{030F7A2F-6DCB-44BA-9CFE-A2A9B81B7393}" type="presParOf" srcId="{17D7394A-6449-4B70-AC4B-010876050274}" destId="{B848F9C2-5973-4B4B-BA85-B1DF461E8A51}" srcOrd="1" destOrd="0" presId="urn:microsoft.com/office/officeart/2005/8/layout/bProcess4"/>
    <dgm:cxn modelId="{17A1F6F4-90DE-4C4B-8328-BC3535689E80}" type="presParOf" srcId="{46319592-ED57-4AAC-A7F0-A26D70D0C14F}" destId="{AB328960-D468-48F4-8400-C89031C38BA9}" srcOrd="7" destOrd="0" presId="urn:microsoft.com/office/officeart/2005/8/layout/bProcess4"/>
    <dgm:cxn modelId="{65CC15B7-2384-489E-A6CB-FA204FE38063}" type="presParOf" srcId="{46319592-ED57-4AAC-A7F0-A26D70D0C14F}" destId="{9532F2E0-3074-47BC-8263-90CA2FF16699}" srcOrd="8" destOrd="0" presId="urn:microsoft.com/office/officeart/2005/8/layout/bProcess4"/>
    <dgm:cxn modelId="{21AD8BFF-DADF-4DBD-BF6D-A8C19E6C1726}" type="presParOf" srcId="{9532F2E0-3074-47BC-8263-90CA2FF16699}" destId="{345B3238-6C4F-48BF-A1D3-39899079A104}" srcOrd="0" destOrd="0" presId="urn:microsoft.com/office/officeart/2005/8/layout/bProcess4"/>
    <dgm:cxn modelId="{79933714-4511-41D4-9AB9-2F37361C3718}" type="presParOf" srcId="{9532F2E0-3074-47BC-8263-90CA2FF16699}" destId="{59172082-7B5D-4D7D-AEA1-6D241BBE5331}" srcOrd="1" destOrd="0" presId="urn:microsoft.com/office/officeart/2005/8/layout/bProcess4"/>
    <dgm:cxn modelId="{63ACCDAC-CA2B-4D08-9B01-B21D3108DAB2}" type="presParOf" srcId="{46319592-ED57-4AAC-A7F0-A26D70D0C14F}" destId="{988BD399-0F0D-4E27-AFCD-29B2A9A0124B}" srcOrd="9" destOrd="0" presId="urn:microsoft.com/office/officeart/2005/8/layout/bProcess4"/>
    <dgm:cxn modelId="{001BD4AE-680F-44F3-AA9A-C1AEFAF3DD00}" type="presParOf" srcId="{46319592-ED57-4AAC-A7F0-A26D70D0C14F}" destId="{1D55E1B1-22D5-49B2-860F-DDA1380F84A7}" srcOrd="10" destOrd="0" presId="urn:microsoft.com/office/officeart/2005/8/layout/bProcess4"/>
    <dgm:cxn modelId="{3A960802-970A-4320-9F19-F85B989BDEB2}" type="presParOf" srcId="{1D55E1B1-22D5-49B2-860F-DDA1380F84A7}" destId="{B6FB984F-5BB7-4543-AA1B-3F60B4D7EA0C}" srcOrd="0" destOrd="0" presId="urn:microsoft.com/office/officeart/2005/8/layout/bProcess4"/>
    <dgm:cxn modelId="{DBD991DE-DB54-424E-A0FA-2FB5D6AAC4C8}" type="presParOf" srcId="{1D55E1B1-22D5-49B2-860F-DDA1380F84A7}" destId="{51153934-3144-4117-86BE-438551BCE961}" srcOrd="1" destOrd="0" presId="urn:microsoft.com/office/officeart/2005/8/layout/bProcess4"/>
    <dgm:cxn modelId="{7D231934-CB9D-4F28-92C1-7292FC5209F5}" type="presParOf" srcId="{46319592-ED57-4AAC-A7F0-A26D70D0C14F}" destId="{388B3E43-A2B6-42B5-B773-D182EA70214B}" srcOrd="11" destOrd="0" presId="urn:microsoft.com/office/officeart/2005/8/layout/bProcess4"/>
    <dgm:cxn modelId="{7732A99A-A2F0-418B-BD90-1216B0114022}" type="presParOf" srcId="{46319592-ED57-4AAC-A7F0-A26D70D0C14F}" destId="{1AF91CEF-410D-4595-9480-EACEBD67F079}" srcOrd="12" destOrd="0" presId="urn:microsoft.com/office/officeart/2005/8/layout/bProcess4"/>
    <dgm:cxn modelId="{A6ED8E92-BA87-46A0-9858-57B7D2AFD316}" type="presParOf" srcId="{1AF91CEF-410D-4595-9480-EACEBD67F079}" destId="{F3ED73E3-2D87-4809-AFF1-E804795D792F}" srcOrd="0" destOrd="0" presId="urn:microsoft.com/office/officeart/2005/8/layout/bProcess4"/>
    <dgm:cxn modelId="{28476EBF-2058-4895-9C5C-AB3FA14A6512}" type="presParOf" srcId="{1AF91CEF-410D-4595-9480-EACEBD67F079}" destId="{D1A2D2D6-BA55-4087-9F48-90D0422B34BC}" srcOrd="1" destOrd="0" presId="urn:microsoft.com/office/officeart/2005/8/layout/bProcess4"/>
    <dgm:cxn modelId="{9CF8D236-04AB-416D-95EE-0208AE68F39C}" type="presParOf" srcId="{46319592-ED57-4AAC-A7F0-A26D70D0C14F}" destId="{DCB745DA-020F-400C-A443-50181DF45D0B}" srcOrd="13" destOrd="0" presId="urn:microsoft.com/office/officeart/2005/8/layout/bProcess4"/>
    <dgm:cxn modelId="{8AA84957-5F73-43F9-911C-112DF7E69D99}" type="presParOf" srcId="{46319592-ED57-4AAC-A7F0-A26D70D0C14F}" destId="{BD5CB0EE-DDB7-4D89-B0E2-058815AE7179}" srcOrd="14" destOrd="0" presId="urn:microsoft.com/office/officeart/2005/8/layout/bProcess4"/>
    <dgm:cxn modelId="{DE3FB71F-53F1-404B-AC52-9704E2F52173}" type="presParOf" srcId="{BD5CB0EE-DDB7-4D89-B0E2-058815AE7179}" destId="{471BE6FF-EFE6-4163-B0E5-F0285F05D751}" srcOrd="0" destOrd="0" presId="urn:microsoft.com/office/officeart/2005/8/layout/bProcess4"/>
    <dgm:cxn modelId="{8D11403B-CC41-4919-A144-95F055F510F8}" type="presParOf" srcId="{BD5CB0EE-DDB7-4D89-B0E2-058815AE7179}" destId="{6D42931A-F40E-4B7D-B15E-B189FBBAA887}" srcOrd="1" destOrd="0" presId="urn:microsoft.com/office/officeart/2005/8/layout/bProcess4"/>
    <dgm:cxn modelId="{BAE42B9A-FA28-4CA3-8DFB-F0B4B014128C}" type="presParOf" srcId="{46319592-ED57-4AAC-A7F0-A26D70D0C14F}" destId="{57F85DA2-A886-48F6-AB97-71A9F0D89DCD}" srcOrd="15" destOrd="0" presId="urn:microsoft.com/office/officeart/2005/8/layout/bProcess4"/>
    <dgm:cxn modelId="{A8082A77-E8D3-4DA7-AC86-C58C0BFF5B7D}" type="presParOf" srcId="{46319592-ED57-4AAC-A7F0-A26D70D0C14F}" destId="{406C196F-62B8-48B8-86CC-1A20D0440D03}" srcOrd="16" destOrd="0" presId="urn:microsoft.com/office/officeart/2005/8/layout/bProcess4"/>
    <dgm:cxn modelId="{578E1C47-F82A-46E7-A83E-CAE0AE241300}" type="presParOf" srcId="{406C196F-62B8-48B8-86CC-1A20D0440D03}" destId="{BB8560DD-A364-411A-A9BB-48FE597EF505}" srcOrd="0" destOrd="0" presId="urn:microsoft.com/office/officeart/2005/8/layout/bProcess4"/>
    <dgm:cxn modelId="{17379808-242A-4109-9C53-38D24B4C2845}" type="presParOf" srcId="{406C196F-62B8-48B8-86CC-1A20D0440D03}" destId="{91A97CC7-4B64-4C81-8D9A-1E1205FF5275}" srcOrd="1" destOrd="0" presId="urn:microsoft.com/office/officeart/2005/8/layout/b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42F5D9-1FEA-4F73-9992-BFD41E8CEADC}" type="doc">
      <dgm:prSet loTypeId="urn:microsoft.com/office/officeart/2008/layout/HorizontalMultiLevelHierarchy" loCatId="hierarchy" qsTypeId="urn:microsoft.com/office/officeart/2005/8/quickstyle/3d3" qsCatId="3D" csTypeId="urn:microsoft.com/office/officeart/2005/8/colors/accent1_2" csCatId="accent1" phldr="1"/>
      <dgm:spPr/>
      <dgm:t>
        <a:bodyPr/>
        <a:lstStyle/>
        <a:p>
          <a:endParaRPr lang="es-ES"/>
        </a:p>
      </dgm:t>
    </dgm:pt>
    <dgm:pt modelId="{980A5138-865C-4150-A88A-FC2A7898E511}">
      <dgm:prSet phldrT="[Texto]"/>
      <dgm:spPr>
        <a:solidFill>
          <a:srgbClr val="1C7ABF"/>
        </a:solidFill>
      </dgm:spPr>
      <dgm:t>
        <a:bodyPr/>
        <a:lstStyle/>
        <a:p>
          <a:r>
            <a:rPr lang="es-ES" dirty="0"/>
            <a:t>PACA Distrital BMPT</a:t>
          </a:r>
        </a:p>
      </dgm:t>
    </dgm:pt>
    <dgm:pt modelId="{FA5C36A4-6391-4E55-834E-753A5ABA3635}" type="parTrans" cxnId="{5BFE2573-2DA3-42C6-ADC4-1C506A7CB213}">
      <dgm:prSet/>
      <dgm:spPr/>
      <dgm:t>
        <a:bodyPr/>
        <a:lstStyle/>
        <a:p>
          <a:endParaRPr lang="es-ES"/>
        </a:p>
      </dgm:t>
    </dgm:pt>
    <dgm:pt modelId="{353C17C0-E9F7-4EDF-9113-5EF283063BAC}" type="sibTrans" cxnId="{5BFE2573-2DA3-42C6-ADC4-1C506A7CB213}">
      <dgm:prSet/>
      <dgm:spPr/>
      <dgm:t>
        <a:bodyPr/>
        <a:lstStyle/>
        <a:p>
          <a:endParaRPr lang="es-ES"/>
        </a:p>
      </dgm:t>
    </dgm:pt>
    <dgm:pt modelId="{79C09267-4443-4583-A69C-F869E70987B0}">
      <dgm:prSet phldrT="[Texto]"/>
      <dgm:spPr/>
      <dgm:t>
        <a:bodyPr/>
        <a:lstStyle/>
        <a:p>
          <a:pPr algn="l"/>
          <a:r>
            <a:rPr lang="es-ES" dirty="0"/>
            <a:t>Seguimiento PACA Distrital primer semestre de 2018 .</a:t>
          </a:r>
        </a:p>
      </dgm:t>
    </dgm:pt>
    <dgm:pt modelId="{187CBA2B-5B90-48DB-84AC-AC81E801B5FD}" type="parTrans" cxnId="{8C8AEFA8-B104-46E6-9E49-9AD375911CA1}">
      <dgm:prSet/>
      <dgm:spPr/>
      <dgm:t>
        <a:bodyPr/>
        <a:lstStyle/>
        <a:p>
          <a:endParaRPr lang="es-ES"/>
        </a:p>
      </dgm:t>
    </dgm:pt>
    <dgm:pt modelId="{403E8AF3-A801-4D9F-A470-2A5B494DD1A2}" type="sibTrans" cxnId="{8C8AEFA8-B104-46E6-9E49-9AD375911CA1}">
      <dgm:prSet/>
      <dgm:spPr/>
      <dgm:t>
        <a:bodyPr/>
        <a:lstStyle/>
        <a:p>
          <a:endParaRPr lang="es-ES"/>
        </a:p>
      </dgm:t>
    </dgm:pt>
    <dgm:pt modelId="{DCEF933C-F50D-4B8C-866E-531B0736F919}">
      <dgm:prSet phldrT="[Texto]"/>
      <dgm:spPr/>
      <dgm:t>
        <a:bodyPr/>
        <a:lstStyle/>
        <a:p>
          <a:pPr algn="l"/>
          <a:r>
            <a:rPr lang="es-ES" dirty="0"/>
            <a:t>Desarrollo mesa de Instrumentos de Planeación Ambiental PACA Distrital (27 de agosto de 2018).</a:t>
          </a:r>
        </a:p>
      </dgm:t>
    </dgm:pt>
    <dgm:pt modelId="{B2F69D85-0E37-4D40-82D3-4DEEB4B48A2E}" type="parTrans" cxnId="{0BF76C53-1BFD-43E1-BC34-630D506312B8}">
      <dgm:prSet/>
      <dgm:spPr/>
      <dgm:t>
        <a:bodyPr/>
        <a:lstStyle/>
        <a:p>
          <a:endParaRPr lang="es-ES"/>
        </a:p>
      </dgm:t>
    </dgm:pt>
    <dgm:pt modelId="{7C5685DD-BA1D-4416-A775-52BF005902B9}" type="sibTrans" cxnId="{0BF76C53-1BFD-43E1-BC34-630D506312B8}">
      <dgm:prSet/>
      <dgm:spPr/>
      <dgm:t>
        <a:bodyPr/>
        <a:lstStyle/>
        <a:p>
          <a:endParaRPr lang="es-ES"/>
        </a:p>
      </dgm:t>
    </dgm:pt>
    <dgm:pt modelId="{7AA3C18C-C73E-4F5D-8C30-9FB5B4A27FE1}">
      <dgm:prSet phldrT="[Texto]"/>
      <dgm:spPr/>
      <dgm:t>
        <a:bodyPr/>
        <a:lstStyle/>
        <a:p>
          <a:pPr algn="l"/>
          <a:r>
            <a:rPr lang="es-ES" dirty="0"/>
            <a:t>Elaborar documento de alertas sobre los avances del PACA Distrital.</a:t>
          </a:r>
        </a:p>
      </dgm:t>
    </dgm:pt>
    <dgm:pt modelId="{900575E8-518F-44C1-995D-94CCDA961532}" type="parTrans" cxnId="{3972A6B1-C838-44D5-9B77-AE58E909CEAD}">
      <dgm:prSet/>
      <dgm:spPr/>
      <dgm:t>
        <a:bodyPr/>
        <a:lstStyle/>
        <a:p>
          <a:endParaRPr lang="es-ES"/>
        </a:p>
      </dgm:t>
    </dgm:pt>
    <dgm:pt modelId="{7FA33908-25F6-48C1-AF97-ACAC8395C1D0}" type="sibTrans" cxnId="{3972A6B1-C838-44D5-9B77-AE58E909CEAD}">
      <dgm:prSet/>
      <dgm:spPr/>
      <dgm:t>
        <a:bodyPr/>
        <a:lstStyle/>
        <a:p>
          <a:endParaRPr lang="es-ES"/>
        </a:p>
      </dgm:t>
    </dgm:pt>
    <dgm:pt modelId="{24F20BE8-D451-48E8-87BF-A5A8F98EFBB4}" type="pres">
      <dgm:prSet presAssocID="{6D42F5D9-1FEA-4F73-9992-BFD41E8CEADC}" presName="Name0" presStyleCnt="0">
        <dgm:presLayoutVars>
          <dgm:chPref val="1"/>
          <dgm:dir/>
          <dgm:animOne val="branch"/>
          <dgm:animLvl val="lvl"/>
          <dgm:resizeHandles val="exact"/>
        </dgm:presLayoutVars>
      </dgm:prSet>
      <dgm:spPr/>
    </dgm:pt>
    <dgm:pt modelId="{1A1A776A-6132-4769-A406-BB9F9C8F2E03}" type="pres">
      <dgm:prSet presAssocID="{980A5138-865C-4150-A88A-FC2A7898E511}" presName="root1" presStyleCnt="0"/>
      <dgm:spPr/>
    </dgm:pt>
    <dgm:pt modelId="{9E40FECF-651C-4F82-8580-EED5276539DF}" type="pres">
      <dgm:prSet presAssocID="{980A5138-865C-4150-A88A-FC2A7898E511}" presName="LevelOneTextNode" presStyleLbl="node0" presStyleIdx="0" presStyleCnt="1" custLinFactNeighborX="-398" custLinFactNeighborY="654">
        <dgm:presLayoutVars>
          <dgm:chPref val="3"/>
        </dgm:presLayoutVars>
      </dgm:prSet>
      <dgm:spPr/>
    </dgm:pt>
    <dgm:pt modelId="{4C017FAB-76C6-408F-9E94-EF1254EBEB82}" type="pres">
      <dgm:prSet presAssocID="{980A5138-865C-4150-A88A-FC2A7898E511}" presName="level2hierChild" presStyleCnt="0"/>
      <dgm:spPr/>
    </dgm:pt>
    <dgm:pt modelId="{5F6A5D71-0926-4073-8B03-12625EF4D930}" type="pres">
      <dgm:prSet presAssocID="{187CBA2B-5B90-48DB-84AC-AC81E801B5FD}" presName="conn2-1" presStyleLbl="parChTrans1D2" presStyleIdx="0" presStyleCnt="3"/>
      <dgm:spPr/>
    </dgm:pt>
    <dgm:pt modelId="{FCE1CDC1-995A-43D8-8FB3-40E5AFACC0C8}" type="pres">
      <dgm:prSet presAssocID="{187CBA2B-5B90-48DB-84AC-AC81E801B5FD}" presName="connTx" presStyleLbl="parChTrans1D2" presStyleIdx="0" presStyleCnt="3"/>
      <dgm:spPr/>
    </dgm:pt>
    <dgm:pt modelId="{6C0FA4B5-4B89-4E39-AC27-9D28D54F32E8}" type="pres">
      <dgm:prSet presAssocID="{79C09267-4443-4583-A69C-F869E70987B0}" presName="root2" presStyleCnt="0"/>
      <dgm:spPr/>
    </dgm:pt>
    <dgm:pt modelId="{030871BB-5B2A-48DE-A7A7-7787FD3008B1}" type="pres">
      <dgm:prSet presAssocID="{79C09267-4443-4583-A69C-F869E70987B0}" presName="LevelTwoTextNode" presStyleLbl="node2" presStyleIdx="0" presStyleCnt="3" custScaleX="265117">
        <dgm:presLayoutVars>
          <dgm:chPref val="3"/>
        </dgm:presLayoutVars>
      </dgm:prSet>
      <dgm:spPr/>
    </dgm:pt>
    <dgm:pt modelId="{F33717BF-BD17-4B4E-B6FC-25F637E48635}" type="pres">
      <dgm:prSet presAssocID="{79C09267-4443-4583-A69C-F869E70987B0}" presName="level3hierChild" presStyleCnt="0"/>
      <dgm:spPr/>
    </dgm:pt>
    <dgm:pt modelId="{2747D938-2572-4F8A-969C-3C320CC8D858}" type="pres">
      <dgm:prSet presAssocID="{B2F69D85-0E37-4D40-82D3-4DEEB4B48A2E}" presName="conn2-1" presStyleLbl="parChTrans1D2" presStyleIdx="1" presStyleCnt="3"/>
      <dgm:spPr/>
    </dgm:pt>
    <dgm:pt modelId="{11DA8CBA-AE30-4D6F-B5BF-E4F21A1C8372}" type="pres">
      <dgm:prSet presAssocID="{B2F69D85-0E37-4D40-82D3-4DEEB4B48A2E}" presName="connTx" presStyleLbl="parChTrans1D2" presStyleIdx="1" presStyleCnt="3"/>
      <dgm:spPr/>
    </dgm:pt>
    <dgm:pt modelId="{23C84403-3297-422C-8AF8-DAD507268CC7}" type="pres">
      <dgm:prSet presAssocID="{DCEF933C-F50D-4B8C-866E-531B0736F919}" presName="root2" presStyleCnt="0"/>
      <dgm:spPr/>
    </dgm:pt>
    <dgm:pt modelId="{8B4CF0D3-B9DB-4397-B42C-25877DD4050A}" type="pres">
      <dgm:prSet presAssocID="{DCEF933C-F50D-4B8C-866E-531B0736F919}" presName="LevelTwoTextNode" presStyleLbl="node2" presStyleIdx="1" presStyleCnt="3" custScaleX="266259">
        <dgm:presLayoutVars>
          <dgm:chPref val="3"/>
        </dgm:presLayoutVars>
      </dgm:prSet>
      <dgm:spPr/>
    </dgm:pt>
    <dgm:pt modelId="{B2B5801B-E6BF-4A88-B7C7-7E232E2F84A0}" type="pres">
      <dgm:prSet presAssocID="{DCEF933C-F50D-4B8C-866E-531B0736F919}" presName="level3hierChild" presStyleCnt="0"/>
      <dgm:spPr/>
    </dgm:pt>
    <dgm:pt modelId="{6C136A9A-231A-45E8-BEDC-D97EB26D628A}" type="pres">
      <dgm:prSet presAssocID="{900575E8-518F-44C1-995D-94CCDA961532}" presName="conn2-1" presStyleLbl="parChTrans1D2" presStyleIdx="2" presStyleCnt="3"/>
      <dgm:spPr/>
    </dgm:pt>
    <dgm:pt modelId="{CBBE562E-CF1F-4E29-83B0-3003A89F75F8}" type="pres">
      <dgm:prSet presAssocID="{900575E8-518F-44C1-995D-94CCDA961532}" presName="connTx" presStyleLbl="parChTrans1D2" presStyleIdx="2" presStyleCnt="3"/>
      <dgm:spPr/>
    </dgm:pt>
    <dgm:pt modelId="{19C4EEF7-D467-4B8B-94FF-94737FB01289}" type="pres">
      <dgm:prSet presAssocID="{7AA3C18C-C73E-4F5D-8C30-9FB5B4A27FE1}" presName="root2" presStyleCnt="0"/>
      <dgm:spPr/>
    </dgm:pt>
    <dgm:pt modelId="{A0F72455-773A-4DC7-A2A5-E03EF9A6226B}" type="pres">
      <dgm:prSet presAssocID="{7AA3C18C-C73E-4F5D-8C30-9FB5B4A27FE1}" presName="LevelTwoTextNode" presStyleLbl="node2" presStyleIdx="2" presStyleCnt="3" custScaleX="267400">
        <dgm:presLayoutVars>
          <dgm:chPref val="3"/>
        </dgm:presLayoutVars>
      </dgm:prSet>
      <dgm:spPr/>
    </dgm:pt>
    <dgm:pt modelId="{B6458AF1-886A-4B14-BE90-078273964119}" type="pres">
      <dgm:prSet presAssocID="{7AA3C18C-C73E-4F5D-8C30-9FB5B4A27FE1}" presName="level3hierChild" presStyleCnt="0"/>
      <dgm:spPr/>
    </dgm:pt>
  </dgm:ptLst>
  <dgm:cxnLst>
    <dgm:cxn modelId="{C9A96110-7355-4BB9-B6B7-2E9A3C353629}" type="presOf" srcId="{79C09267-4443-4583-A69C-F869E70987B0}" destId="{030871BB-5B2A-48DE-A7A7-7787FD3008B1}" srcOrd="0" destOrd="0" presId="urn:microsoft.com/office/officeart/2008/layout/HorizontalMultiLevelHierarchy"/>
    <dgm:cxn modelId="{1BDE3F3E-80BF-4E89-B977-1AA6928EC6AF}" type="presOf" srcId="{900575E8-518F-44C1-995D-94CCDA961532}" destId="{6C136A9A-231A-45E8-BEDC-D97EB26D628A}" srcOrd="0" destOrd="0" presId="urn:microsoft.com/office/officeart/2008/layout/HorizontalMultiLevelHierarchy"/>
    <dgm:cxn modelId="{B9582D67-7740-4BA0-A090-A5AD5DE7C31A}" type="presOf" srcId="{B2F69D85-0E37-4D40-82D3-4DEEB4B48A2E}" destId="{11DA8CBA-AE30-4D6F-B5BF-E4F21A1C8372}" srcOrd="1" destOrd="0" presId="urn:microsoft.com/office/officeart/2008/layout/HorizontalMultiLevelHierarchy"/>
    <dgm:cxn modelId="{F8401150-DBA8-4098-9658-CA9D705F9E28}" type="presOf" srcId="{B2F69D85-0E37-4D40-82D3-4DEEB4B48A2E}" destId="{2747D938-2572-4F8A-969C-3C320CC8D858}" srcOrd="0" destOrd="0" presId="urn:microsoft.com/office/officeart/2008/layout/HorizontalMultiLevelHierarchy"/>
    <dgm:cxn modelId="{5BFE2573-2DA3-42C6-ADC4-1C506A7CB213}" srcId="{6D42F5D9-1FEA-4F73-9992-BFD41E8CEADC}" destId="{980A5138-865C-4150-A88A-FC2A7898E511}" srcOrd="0" destOrd="0" parTransId="{FA5C36A4-6391-4E55-834E-753A5ABA3635}" sibTransId="{353C17C0-E9F7-4EDF-9113-5EF283063BAC}"/>
    <dgm:cxn modelId="{0BF76C53-1BFD-43E1-BC34-630D506312B8}" srcId="{980A5138-865C-4150-A88A-FC2A7898E511}" destId="{DCEF933C-F50D-4B8C-866E-531B0736F919}" srcOrd="1" destOrd="0" parTransId="{B2F69D85-0E37-4D40-82D3-4DEEB4B48A2E}" sibTransId="{7C5685DD-BA1D-4416-A775-52BF005902B9}"/>
    <dgm:cxn modelId="{C1CC147C-A728-49A5-96DA-D5DD4FFD1E14}" type="presOf" srcId="{980A5138-865C-4150-A88A-FC2A7898E511}" destId="{9E40FECF-651C-4F82-8580-EED5276539DF}" srcOrd="0" destOrd="0" presId="urn:microsoft.com/office/officeart/2008/layout/HorizontalMultiLevelHierarchy"/>
    <dgm:cxn modelId="{CD565A99-D0C9-4A3D-84F3-E3BD3F4FEB41}" type="presOf" srcId="{7AA3C18C-C73E-4F5D-8C30-9FB5B4A27FE1}" destId="{A0F72455-773A-4DC7-A2A5-E03EF9A6226B}" srcOrd="0" destOrd="0" presId="urn:microsoft.com/office/officeart/2008/layout/HorizontalMultiLevelHierarchy"/>
    <dgm:cxn modelId="{8C8AEFA8-B104-46E6-9E49-9AD375911CA1}" srcId="{980A5138-865C-4150-A88A-FC2A7898E511}" destId="{79C09267-4443-4583-A69C-F869E70987B0}" srcOrd="0" destOrd="0" parTransId="{187CBA2B-5B90-48DB-84AC-AC81E801B5FD}" sibTransId="{403E8AF3-A801-4D9F-A470-2A5B494DD1A2}"/>
    <dgm:cxn modelId="{1BD34CAD-8FEF-462D-8925-404423D85F0C}" type="presOf" srcId="{900575E8-518F-44C1-995D-94CCDA961532}" destId="{CBBE562E-CF1F-4E29-83B0-3003A89F75F8}" srcOrd="1" destOrd="0" presId="urn:microsoft.com/office/officeart/2008/layout/HorizontalMultiLevelHierarchy"/>
    <dgm:cxn modelId="{3972A6B1-C838-44D5-9B77-AE58E909CEAD}" srcId="{980A5138-865C-4150-A88A-FC2A7898E511}" destId="{7AA3C18C-C73E-4F5D-8C30-9FB5B4A27FE1}" srcOrd="2" destOrd="0" parTransId="{900575E8-518F-44C1-995D-94CCDA961532}" sibTransId="{7FA33908-25F6-48C1-AF97-ACAC8395C1D0}"/>
    <dgm:cxn modelId="{86CF38BE-E867-461B-9895-E9E4D7EF60C8}" type="presOf" srcId="{187CBA2B-5B90-48DB-84AC-AC81E801B5FD}" destId="{5F6A5D71-0926-4073-8B03-12625EF4D930}" srcOrd="0" destOrd="0" presId="urn:microsoft.com/office/officeart/2008/layout/HorizontalMultiLevelHierarchy"/>
    <dgm:cxn modelId="{3461D9C5-5561-4414-A05D-5B5925CEC5C4}" type="presOf" srcId="{6D42F5D9-1FEA-4F73-9992-BFD41E8CEADC}" destId="{24F20BE8-D451-48E8-87BF-A5A8F98EFBB4}" srcOrd="0" destOrd="0" presId="urn:microsoft.com/office/officeart/2008/layout/HorizontalMultiLevelHierarchy"/>
    <dgm:cxn modelId="{4A3FF5C5-E5B3-4D53-87B1-40524749ABE8}" type="presOf" srcId="{187CBA2B-5B90-48DB-84AC-AC81E801B5FD}" destId="{FCE1CDC1-995A-43D8-8FB3-40E5AFACC0C8}" srcOrd="1" destOrd="0" presId="urn:microsoft.com/office/officeart/2008/layout/HorizontalMultiLevelHierarchy"/>
    <dgm:cxn modelId="{DBF87BDD-2776-4604-BCA1-0B43E514056A}" type="presOf" srcId="{DCEF933C-F50D-4B8C-866E-531B0736F919}" destId="{8B4CF0D3-B9DB-4397-B42C-25877DD4050A}" srcOrd="0" destOrd="0" presId="urn:microsoft.com/office/officeart/2008/layout/HorizontalMultiLevelHierarchy"/>
    <dgm:cxn modelId="{1AEBE0E1-CC53-443F-AA89-03AECF11E2CE}" type="presParOf" srcId="{24F20BE8-D451-48E8-87BF-A5A8F98EFBB4}" destId="{1A1A776A-6132-4769-A406-BB9F9C8F2E03}" srcOrd="0" destOrd="0" presId="urn:microsoft.com/office/officeart/2008/layout/HorizontalMultiLevelHierarchy"/>
    <dgm:cxn modelId="{974A3264-440F-48A0-9CCB-1503209A4594}" type="presParOf" srcId="{1A1A776A-6132-4769-A406-BB9F9C8F2E03}" destId="{9E40FECF-651C-4F82-8580-EED5276539DF}" srcOrd="0" destOrd="0" presId="urn:microsoft.com/office/officeart/2008/layout/HorizontalMultiLevelHierarchy"/>
    <dgm:cxn modelId="{DACC0791-4D77-4600-98BB-5687F4FC2903}" type="presParOf" srcId="{1A1A776A-6132-4769-A406-BB9F9C8F2E03}" destId="{4C017FAB-76C6-408F-9E94-EF1254EBEB82}" srcOrd="1" destOrd="0" presId="urn:microsoft.com/office/officeart/2008/layout/HorizontalMultiLevelHierarchy"/>
    <dgm:cxn modelId="{40CC4F3E-6951-441F-ACF0-959EA90AAD5F}" type="presParOf" srcId="{4C017FAB-76C6-408F-9E94-EF1254EBEB82}" destId="{5F6A5D71-0926-4073-8B03-12625EF4D930}" srcOrd="0" destOrd="0" presId="urn:microsoft.com/office/officeart/2008/layout/HorizontalMultiLevelHierarchy"/>
    <dgm:cxn modelId="{214546A1-366D-4AB0-A54C-A4B74B1D3BF3}" type="presParOf" srcId="{5F6A5D71-0926-4073-8B03-12625EF4D930}" destId="{FCE1CDC1-995A-43D8-8FB3-40E5AFACC0C8}" srcOrd="0" destOrd="0" presId="urn:microsoft.com/office/officeart/2008/layout/HorizontalMultiLevelHierarchy"/>
    <dgm:cxn modelId="{BE27390F-2493-4CAC-836F-5673A71DCF26}" type="presParOf" srcId="{4C017FAB-76C6-408F-9E94-EF1254EBEB82}" destId="{6C0FA4B5-4B89-4E39-AC27-9D28D54F32E8}" srcOrd="1" destOrd="0" presId="urn:microsoft.com/office/officeart/2008/layout/HorizontalMultiLevelHierarchy"/>
    <dgm:cxn modelId="{7F0514CA-A8D2-45B5-BCEB-9B053E8AC280}" type="presParOf" srcId="{6C0FA4B5-4B89-4E39-AC27-9D28D54F32E8}" destId="{030871BB-5B2A-48DE-A7A7-7787FD3008B1}" srcOrd="0" destOrd="0" presId="urn:microsoft.com/office/officeart/2008/layout/HorizontalMultiLevelHierarchy"/>
    <dgm:cxn modelId="{07121335-F561-4CC7-8CFB-47131CCAFEA0}" type="presParOf" srcId="{6C0FA4B5-4B89-4E39-AC27-9D28D54F32E8}" destId="{F33717BF-BD17-4B4E-B6FC-25F637E48635}" srcOrd="1" destOrd="0" presId="urn:microsoft.com/office/officeart/2008/layout/HorizontalMultiLevelHierarchy"/>
    <dgm:cxn modelId="{71618442-0912-4429-9021-116135900629}" type="presParOf" srcId="{4C017FAB-76C6-408F-9E94-EF1254EBEB82}" destId="{2747D938-2572-4F8A-969C-3C320CC8D858}" srcOrd="2" destOrd="0" presId="urn:microsoft.com/office/officeart/2008/layout/HorizontalMultiLevelHierarchy"/>
    <dgm:cxn modelId="{39228626-C3F8-40B3-80FB-84CF1CCF4AA1}" type="presParOf" srcId="{2747D938-2572-4F8A-969C-3C320CC8D858}" destId="{11DA8CBA-AE30-4D6F-B5BF-E4F21A1C8372}" srcOrd="0" destOrd="0" presId="urn:microsoft.com/office/officeart/2008/layout/HorizontalMultiLevelHierarchy"/>
    <dgm:cxn modelId="{F566EC1C-6349-4B94-83F3-18479FCE74BD}" type="presParOf" srcId="{4C017FAB-76C6-408F-9E94-EF1254EBEB82}" destId="{23C84403-3297-422C-8AF8-DAD507268CC7}" srcOrd="3" destOrd="0" presId="urn:microsoft.com/office/officeart/2008/layout/HorizontalMultiLevelHierarchy"/>
    <dgm:cxn modelId="{5AC773B4-FFBB-473B-B9FE-55FF241CFACC}" type="presParOf" srcId="{23C84403-3297-422C-8AF8-DAD507268CC7}" destId="{8B4CF0D3-B9DB-4397-B42C-25877DD4050A}" srcOrd="0" destOrd="0" presId="urn:microsoft.com/office/officeart/2008/layout/HorizontalMultiLevelHierarchy"/>
    <dgm:cxn modelId="{17452EDD-EA3F-42BF-B5EC-4550A2ED965B}" type="presParOf" srcId="{23C84403-3297-422C-8AF8-DAD507268CC7}" destId="{B2B5801B-E6BF-4A88-B7C7-7E232E2F84A0}" srcOrd="1" destOrd="0" presId="urn:microsoft.com/office/officeart/2008/layout/HorizontalMultiLevelHierarchy"/>
    <dgm:cxn modelId="{7D3DC3EF-0756-48D5-B594-A398FABFB165}" type="presParOf" srcId="{4C017FAB-76C6-408F-9E94-EF1254EBEB82}" destId="{6C136A9A-231A-45E8-BEDC-D97EB26D628A}" srcOrd="4" destOrd="0" presId="urn:microsoft.com/office/officeart/2008/layout/HorizontalMultiLevelHierarchy"/>
    <dgm:cxn modelId="{3E420793-CCCC-4D40-8B46-B06EB99295DD}" type="presParOf" srcId="{6C136A9A-231A-45E8-BEDC-D97EB26D628A}" destId="{CBBE562E-CF1F-4E29-83B0-3003A89F75F8}" srcOrd="0" destOrd="0" presId="urn:microsoft.com/office/officeart/2008/layout/HorizontalMultiLevelHierarchy"/>
    <dgm:cxn modelId="{27146FB0-B2AE-4734-89D4-6494105801A7}" type="presParOf" srcId="{4C017FAB-76C6-408F-9E94-EF1254EBEB82}" destId="{19C4EEF7-D467-4B8B-94FF-94737FB01289}" srcOrd="5" destOrd="0" presId="urn:microsoft.com/office/officeart/2008/layout/HorizontalMultiLevelHierarchy"/>
    <dgm:cxn modelId="{009BBCFD-4812-4480-B631-870A03F0CE10}" type="presParOf" srcId="{19C4EEF7-D467-4B8B-94FF-94737FB01289}" destId="{A0F72455-773A-4DC7-A2A5-E03EF9A6226B}" srcOrd="0" destOrd="0" presId="urn:microsoft.com/office/officeart/2008/layout/HorizontalMultiLevelHierarchy"/>
    <dgm:cxn modelId="{0F760E52-08C6-43F0-A1B6-BCB369E20480}" type="presParOf" srcId="{19C4EEF7-D467-4B8B-94FF-94737FB01289}" destId="{B6458AF1-886A-4B14-BE90-07827396411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EAD5F2-62E5-4A90-BCF8-3B1B41E3F064}"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s-ES"/>
        </a:p>
      </dgm:t>
    </dgm:pt>
    <dgm:pt modelId="{C11D254E-1784-4317-B71E-017564CB6E09}">
      <dgm:prSet phldrT="[Texto]" custT="1"/>
      <dgm:spPr/>
      <dgm:t>
        <a:bodyPr/>
        <a:lstStyle/>
        <a:p>
          <a:pPr algn="just" rtl="0"/>
          <a:r>
            <a:rPr lang="es-MX" sz="2000" b="0" i="0" u="none" strike="noStrike" cap="none" spc="0" baseline="0" dirty="0">
              <a:uFillTx/>
              <a:latin typeface="Traditional Arabic" panose="02020603050405020304" pitchFamily="18" charset="-78"/>
              <a:cs typeface="Traditional Arabic" panose="02020603050405020304" pitchFamily="18" charset="-78"/>
            </a:rPr>
            <a:t>Los sectores y las entidades responsables de formular políticas públicas distritales deberán seguir las orientaciones definidas por el </a:t>
          </a:r>
          <a:r>
            <a:rPr lang="es-MX" sz="2000" b="1" i="0" u="none" strike="noStrike" cap="none" spc="0" baseline="0" dirty="0">
              <a:uFillTx/>
              <a:latin typeface="Traditional Arabic" panose="02020603050405020304" pitchFamily="18" charset="-78"/>
              <a:cs typeface="Traditional Arabic" panose="02020603050405020304" pitchFamily="18" charset="-78"/>
            </a:rPr>
            <a:t>CONPES D.C. </a:t>
          </a:r>
          <a:r>
            <a:rPr lang="es-MX" sz="2000" b="0" i="0" u="none" strike="noStrike" cap="none" spc="0" baseline="0" dirty="0">
              <a:uFillTx/>
              <a:latin typeface="Traditional Arabic" panose="02020603050405020304" pitchFamily="18" charset="-78"/>
              <a:cs typeface="Traditional Arabic" panose="02020603050405020304" pitchFamily="18" charset="-78"/>
            </a:rPr>
            <a:t>para su aprobación</a:t>
          </a:r>
          <a:endParaRPr lang="es-ES" sz="2000" dirty="0">
            <a:latin typeface="Traditional Arabic" panose="02020603050405020304" pitchFamily="18" charset="-78"/>
            <a:cs typeface="Traditional Arabic" panose="02020603050405020304" pitchFamily="18" charset="-78"/>
          </a:endParaRPr>
        </a:p>
      </dgm:t>
    </dgm:pt>
    <dgm:pt modelId="{B59C218A-D1BB-4E78-9626-4048C294A6AE}" type="parTrans" cxnId="{28A70A93-1742-40CE-B85A-3C55FB58DDD2}">
      <dgm:prSet/>
      <dgm:spPr/>
      <dgm:t>
        <a:bodyPr/>
        <a:lstStyle/>
        <a:p>
          <a:endParaRPr lang="es-ES"/>
        </a:p>
      </dgm:t>
    </dgm:pt>
    <dgm:pt modelId="{FAE49D37-C642-4FB8-8C7F-3D611A334777}" type="sibTrans" cxnId="{28A70A93-1742-40CE-B85A-3C55FB58DDD2}">
      <dgm:prSet/>
      <dgm:spPr/>
      <dgm:t>
        <a:bodyPr/>
        <a:lstStyle/>
        <a:p>
          <a:endParaRPr lang="es-ES"/>
        </a:p>
      </dgm:t>
    </dgm:pt>
    <dgm:pt modelId="{1F32B769-E990-4A4A-9CE1-3F6BC9884E08}">
      <dgm:prSet phldrT="[Texto]" custT="1"/>
      <dgm:spPr/>
      <dgm:t>
        <a:bodyPr/>
        <a:lstStyle/>
        <a:p>
          <a:pPr algn="just"/>
          <a:r>
            <a:rPr lang="es-MX" sz="2000" b="0" i="0" u="none" strike="noStrike" cap="none" spc="0" baseline="0" dirty="0">
              <a:uFillTx/>
              <a:latin typeface="Traditional Arabic" panose="02020603050405020304" pitchFamily="18" charset="-78"/>
              <a:cs typeface="Traditional Arabic" panose="02020603050405020304" pitchFamily="18" charset="-78"/>
            </a:rPr>
            <a:t>La Secretaría Distrital de Planeación brindará asistencia para la orientación y coordinación metodológica de todas las fases que componen el Ciclo de Política Pública</a:t>
          </a:r>
          <a:endParaRPr lang="es-ES" sz="2000" dirty="0">
            <a:latin typeface="Traditional Arabic" panose="02020603050405020304" pitchFamily="18" charset="-78"/>
            <a:cs typeface="Traditional Arabic" panose="02020603050405020304" pitchFamily="18" charset="-78"/>
          </a:endParaRPr>
        </a:p>
      </dgm:t>
    </dgm:pt>
    <dgm:pt modelId="{2933DCB8-A712-4BEC-9D60-3C6C5039A49B}" type="parTrans" cxnId="{6A47E8B0-CF31-4A01-B9C2-CAC3B6689A53}">
      <dgm:prSet/>
      <dgm:spPr/>
      <dgm:t>
        <a:bodyPr/>
        <a:lstStyle/>
        <a:p>
          <a:endParaRPr lang="es-ES"/>
        </a:p>
      </dgm:t>
    </dgm:pt>
    <dgm:pt modelId="{FA6CD10E-6603-4ADF-A661-1E4C754E2B93}" type="sibTrans" cxnId="{6A47E8B0-CF31-4A01-B9C2-CAC3B6689A53}">
      <dgm:prSet/>
      <dgm:spPr/>
      <dgm:t>
        <a:bodyPr/>
        <a:lstStyle/>
        <a:p>
          <a:endParaRPr lang="es-ES"/>
        </a:p>
      </dgm:t>
    </dgm:pt>
    <dgm:pt modelId="{B41AB64F-1C4D-41DD-9AC7-CEFBD44FA381}">
      <dgm:prSet phldrT="[Texto]" custT="1"/>
      <dgm:spPr/>
      <dgm:t>
        <a:bodyPr/>
        <a:lstStyle/>
        <a:p>
          <a:pPr algn="just" rtl="0"/>
          <a:r>
            <a:rPr lang="es-MX" sz="2000" b="0" i="0" u="none" strike="noStrike" cap="none" spc="0" baseline="0" dirty="0">
              <a:uFillTx/>
              <a:latin typeface="Traditional Arabic" panose="02020603050405020304" pitchFamily="18" charset="-78"/>
              <a:cs typeface="Traditional Arabic" panose="02020603050405020304" pitchFamily="18" charset="-78"/>
            </a:rPr>
            <a:t>Las políticas públicas distritales serán adoptadas mediante documento </a:t>
          </a:r>
          <a:r>
            <a:rPr lang="es-MX" sz="2000" b="1" i="0" u="none" strike="noStrike" cap="none" spc="0" baseline="0" dirty="0">
              <a:uFillTx/>
              <a:latin typeface="Traditional Arabic" panose="02020603050405020304" pitchFamily="18" charset="-78"/>
              <a:cs typeface="Traditional Arabic" panose="02020603050405020304" pitchFamily="18" charset="-78"/>
            </a:rPr>
            <a:t>CONPES D.C</a:t>
          </a:r>
          <a:r>
            <a:rPr lang="es-MX" sz="2000" b="0" i="0" u="none" strike="noStrike" cap="none" spc="0" baseline="0" dirty="0">
              <a:uFillTx/>
              <a:latin typeface="Traditional Arabic" panose="02020603050405020304" pitchFamily="18" charset="-78"/>
              <a:cs typeface="Traditional Arabic" panose="02020603050405020304" pitchFamily="18" charset="-78"/>
            </a:rPr>
            <a:t>, al igual que sus modificaciones y actualizaciones.</a:t>
          </a:r>
          <a:endParaRPr lang="es-ES" sz="2000" dirty="0">
            <a:latin typeface="Traditional Arabic" panose="02020603050405020304" pitchFamily="18" charset="-78"/>
            <a:cs typeface="Traditional Arabic" panose="02020603050405020304" pitchFamily="18" charset="-78"/>
          </a:endParaRPr>
        </a:p>
      </dgm:t>
    </dgm:pt>
    <dgm:pt modelId="{A0B6BE73-71C1-4F3B-9D80-5510A79A379F}" type="parTrans" cxnId="{C458B18E-668A-4AC4-8641-3B3165DF532B}">
      <dgm:prSet/>
      <dgm:spPr/>
      <dgm:t>
        <a:bodyPr/>
        <a:lstStyle/>
        <a:p>
          <a:endParaRPr lang="es-ES"/>
        </a:p>
      </dgm:t>
    </dgm:pt>
    <dgm:pt modelId="{18910120-863B-4819-AECA-1EE4E202C07D}" type="sibTrans" cxnId="{C458B18E-668A-4AC4-8641-3B3165DF532B}">
      <dgm:prSet/>
      <dgm:spPr/>
      <dgm:t>
        <a:bodyPr/>
        <a:lstStyle/>
        <a:p>
          <a:endParaRPr lang="es-ES"/>
        </a:p>
      </dgm:t>
    </dgm:pt>
    <dgm:pt modelId="{00BB0902-DEB6-4F2F-8612-75F7EB6FECD6}">
      <dgm:prSet phldrT="[Texto]" custT="1"/>
      <dgm:spPr/>
      <dgm:t>
        <a:bodyPr/>
        <a:lstStyle/>
        <a:p>
          <a:pPr algn="just" rtl="0"/>
          <a:r>
            <a:rPr lang="es-MX" sz="2000" b="0" i="0" u="none" strike="noStrike" cap="none" spc="0" baseline="0" dirty="0">
              <a:uFillTx/>
              <a:latin typeface="Traditional Arabic" panose="02020603050405020304" pitchFamily="18" charset="-78"/>
              <a:cs typeface="Traditional Arabic" panose="02020603050405020304" pitchFamily="18" charset="-78"/>
            </a:rPr>
            <a:t>Las entidades deberán </a:t>
          </a:r>
          <a:r>
            <a:rPr lang="es-MX" sz="2000" b="1" i="0" u="sng" strike="noStrike" cap="none" spc="0" baseline="0" dirty="0">
              <a:uFillTx/>
              <a:latin typeface="Traditional Arabic" panose="02020603050405020304" pitchFamily="18" charset="-78"/>
              <a:cs typeface="Traditional Arabic" panose="02020603050405020304" pitchFamily="18" charset="-78"/>
            </a:rPr>
            <a:t>elaborar o actualizar su plan de acción dentro del año siguiente </a:t>
          </a:r>
          <a:r>
            <a:rPr lang="es-MX" sz="2000" b="0" i="0" u="none" strike="noStrike" cap="none" spc="0" baseline="0" dirty="0">
              <a:uFillTx/>
              <a:latin typeface="Traditional Arabic" panose="02020603050405020304" pitchFamily="18" charset="-78"/>
              <a:cs typeface="Traditional Arabic" panose="02020603050405020304" pitchFamily="18" charset="-78"/>
            </a:rPr>
            <a:t>a la adopción del presente Acto Administrativo</a:t>
          </a:r>
          <a:endParaRPr lang="es-ES" sz="2000" dirty="0">
            <a:latin typeface="Traditional Arabic" panose="02020603050405020304" pitchFamily="18" charset="-78"/>
            <a:cs typeface="Traditional Arabic" panose="02020603050405020304" pitchFamily="18" charset="-78"/>
          </a:endParaRPr>
        </a:p>
      </dgm:t>
    </dgm:pt>
    <dgm:pt modelId="{1661C43D-C276-43D4-A167-B2960D989C9D}" type="parTrans" cxnId="{B8D88F6A-0C69-444C-A574-6C9AFEA8F8EC}">
      <dgm:prSet/>
      <dgm:spPr/>
      <dgm:t>
        <a:bodyPr/>
        <a:lstStyle/>
        <a:p>
          <a:endParaRPr lang="es-ES"/>
        </a:p>
      </dgm:t>
    </dgm:pt>
    <dgm:pt modelId="{3FFAFD9E-CDD8-4DC1-85BB-842CA8972BDA}" type="sibTrans" cxnId="{B8D88F6A-0C69-444C-A574-6C9AFEA8F8EC}">
      <dgm:prSet/>
      <dgm:spPr/>
      <dgm:t>
        <a:bodyPr/>
        <a:lstStyle/>
        <a:p>
          <a:endParaRPr lang="es-ES"/>
        </a:p>
      </dgm:t>
    </dgm:pt>
    <dgm:pt modelId="{CE74896E-2463-4B7E-B3D4-F1780E9A4BBF}" type="pres">
      <dgm:prSet presAssocID="{65EAD5F2-62E5-4A90-BCF8-3B1B41E3F064}" presName="diagram" presStyleCnt="0">
        <dgm:presLayoutVars>
          <dgm:dir/>
          <dgm:resizeHandles val="exact"/>
        </dgm:presLayoutVars>
      </dgm:prSet>
      <dgm:spPr/>
    </dgm:pt>
    <dgm:pt modelId="{61E79220-C45A-44FC-9C0B-0DEFBD3A0F67}" type="pres">
      <dgm:prSet presAssocID="{C11D254E-1784-4317-B71E-017564CB6E09}" presName="node" presStyleLbl="node1" presStyleIdx="0" presStyleCnt="4">
        <dgm:presLayoutVars>
          <dgm:bulletEnabled val="1"/>
        </dgm:presLayoutVars>
      </dgm:prSet>
      <dgm:spPr/>
    </dgm:pt>
    <dgm:pt modelId="{883C466C-5C7C-4854-9357-03DA453FB0B3}" type="pres">
      <dgm:prSet presAssocID="{FAE49D37-C642-4FB8-8C7F-3D611A334777}" presName="sibTrans" presStyleCnt="0"/>
      <dgm:spPr/>
    </dgm:pt>
    <dgm:pt modelId="{04F86CE3-49DC-49BF-831F-DB15C70E3AE4}" type="pres">
      <dgm:prSet presAssocID="{1F32B769-E990-4A4A-9CE1-3F6BC9884E08}" presName="node" presStyleLbl="node1" presStyleIdx="1" presStyleCnt="4">
        <dgm:presLayoutVars>
          <dgm:bulletEnabled val="1"/>
        </dgm:presLayoutVars>
      </dgm:prSet>
      <dgm:spPr/>
    </dgm:pt>
    <dgm:pt modelId="{6FEA7DC4-9310-4C56-B8F5-CA9DBDE82648}" type="pres">
      <dgm:prSet presAssocID="{FA6CD10E-6603-4ADF-A661-1E4C754E2B93}" presName="sibTrans" presStyleCnt="0"/>
      <dgm:spPr/>
    </dgm:pt>
    <dgm:pt modelId="{FB460199-E418-4D1B-B124-F06C645E4FB7}" type="pres">
      <dgm:prSet presAssocID="{B41AB64F-1C4D-41DD-9AC7-CEFBD44FA381}" presName="node" presStyleLbl="node1" presStyleIdx="2" presStyleCnt="4">
        <dgm:presLayoutVars>
          <dgm:bulletEnabled val="1"/>
        </dgm:presLayoutVars>
      </dgm:prSet>
      <dgm:spPr/>
    </dgm:pt>
    <dgm:pt modelId="{F177753D-D9D1-4877-8138-7DC3C639B204}" type="pres">
      <dgm:prSet presAssocID="{18910120-863B-4819-AECA-1EE4E202C07D}" presName="sibTrans" presStyleCnt="0"/>
      <dgm:spPr/>
    </dgm:pt>
    <dgm:pt modelId="{DB40BCF6-FA55-42DA-AEBB-7EAF6E4B1285}" type="pres">
      <dgm:prSet presAssocID="{00BB0902-DEB6-4F2F-8612-75F7EB6FECD6}" presName="node" presStyleLbl="node1" presStyleIdx="3" presStyleCnt="4">
        <dgm:presLayoutVars>
          <dgm:bulletEnabled val="1"/>
        </dgm:presLayoutVars>
      </dgm:prSet>
      <dgm:spPr/>
    </dgm:pt>
  </dgm:ptLst>
  <dgm:cxnLst>
    <dgm:cxn modelId="{48D29709-4537-4A00-9BFE-9101BE222EE8}" type="presOf" srcId="{00BB0902-DEB6-4F2F-8612-75F7EB6FECD6}" destId="{DB40BCF6-FA55-42DA-AEBB-7EAF6E4B1285}" srcOrd="0" destOrd="0" presId="urn:microsoft.com/office/officeart/2005/8/layout/default"/>
    <dgm:cxn modelId="{1E9BE430-D408-4C9D-AA36-42875CA23631}" type="presOf" srcId="{65EAD5F2-62E5-4A90-BCF8-3B1B41E3F064}" destId="{CE74896E-2463-4B7E-B3D4-F1780E9A4BBF}" srcOrd="0" destOrd="0" presId="urn:microsoft.com/office/officeart/2005/8/layout/default"/>
    <dgm:cxn modelId="{98B42B5E-6F4D-4BF2-A4BA-4110780B4932}" type="presOf" srcId="{1F32B769-E990-4A4A-9CE1-3F6BC9884E08}" destId="{04F86CE3-49DC-49BF-831F-DB15C70E3AE4}" srcOrd="0" destOrd="0" presId="urn:microsoft.com/office/officeart/2005/8/layout/default"/>
    <dgm:cxn modelId="{B8D88F6A-0C69-444C-A574-6C9AFEA8F8EC}" srcId="{65EAD5F2-62E5-4A90-BCF8-3B1B41E3F064}" destId="{00BB0902-DEB6-4F2F-8612-75F7EB6FECD6}" srcOrd="3" destOrd="0" parTransId="{1661C43D-C276-43D4-A167-B2960D989C9D}" sibTransId="{3FFAFD9E-CDD8-4DC1-85BB-842CA8972BDA}"/>
    <dgm:cxn modelId="{0812C984-7498-46C8-91AA-24B314003DE5}" type="presOf" srcId="{C11D254E-1784-4317-B71E-017564CB6E09}" destId="{61E79220-C45A-44FC-9C0B-0DEFBD3A0F67}" srcOrd="0" destOrd="0" presId="urn:microsoft.com/office/officeart/2005/8/layout/default"/>
    <dgm:cxn modelId="{C458B18E-668A-4AC4-8641-3B3165DF532B}" srcId="{65EAD5F2-62E5-4A90-BCF8-3B1B41E3F064}" destId="{B41AB64F-1C4D-41DD-9AC7-CEFBD44FA381}" srcOrd="2" destOrd="0" parTransId="{A0B6BE73-71C1-4F3B-9D80-5510A79A379F}" sibTransId="{18910120-863B-4819-AECA-1EE4E202C07D}"/>
    <dgm:cxn modelId="{28A70A93-1742-40CE-B85A-3C55FB58DDD2}" srcId="{65EAD5F2-62E5-4A90-BCF8-3B1B41E3F064}" destId="{C11D254E-1784-4317-B71E-017564CB6E09}" srcOrd="0" destOrd="0" parTransId="{B59C218A-D1BB-4E78-9626-4048C294A6AE}" sibTransId="{FAE49D37-C642-4FB8-8C7F-3D611A334777}"/>
    <dgm:cxn modelId="{6A47E8B0-CF31-4A01-B9C2-CAC3B6689A53}" srcId="{65EAD5F2-62E5-4A90-BCF8-3B1B41E3F064}" destId="{1F32B769-E990-4A4A-9CE1-3F6BC9884E08}" srcOrd="1" destOrd="0" parTransId="{2933DCB8-A712-4BEC-9D60-3C6C5039A49B}" sibTransId="{FA6CD10E-6603-4ADF-A661-1E4C754E2B93}"/>
    <dgm:cxn modelId="{1A85E9C6-CD96-426D-AAAD-C02622B87E31}" type="presOf" srcId="{B41AB64F-1C4D-41DD-9AC7-CEFBD44FA381}" destId="{FB460199-E418-4D1B-B124-F06C645E4FB7}" srcOrd="0" destOrd="0" presId="urn:microsoft.com/office/officeart/2005/8/layout/default"/>
    <dgm:cxn modelId="{B72A1000-1FC2-4DE0-B822-4A669F852E2F}" type="presParOf" srcId="{CE74896E-2463-4B7E-B3D4-F1780E9A4BBF}" destId="{61E79220-C45A-44FC-9C0B-0DEFBD3A0F67}" srcOrd="0" destOrd="0" presId="urn:microsoft.com/office/officeart/2005/8/layout/default"/>
    <dgm:cxn modelId="{BE23EE27-5C95-4CCD-8304-68AD02D8B37E}" type="presParOf" srcId="{CE74896E-2463-4B7E-B3D4-F1780E9A4BBF}" destId="{883C466C-5C7C-4854-9357-03DA453FB0B3}" srcOrd="1" destOrd="0" presId="urn:microsoft.com/office/officeart/2005/8/layout/default"/>
    <dgm:cxn modelId="{6F06AA09-D3EE-440C-A8B2-057BB8C2CE8F}" type="presParOf" srcId="{CE74896E-2463-4B7E-B3D4-F1780E9A4BBF}" destId="{04F86CE3-49DC-49BF-831F-DB15C70E3AE4}" srcOrd="2" destOrd="0" presId="urn:microsoft.com/office/officeart/2005/8/layout/default"/>
    <dgm:cxn modelId="{198AFD2A-8436-4987-B051-E2C38AD57401}" type="presParOf" srcId="{CE74896E-2463-4B7E-B3D4-F1780E9A4BBF}" destId="{6FEA7DC4-9310-4C56-B8F5-CA9DBDE82648}" srcOrd="3" destOrd="0" presId="urn:microsoft.com/office/officeart/2005/8/layout/default"/>
    <dgm:cxn modelId="{44DE23B6-3210-4815-BF8A-FCA550B3D2E4}" type="presParOf" srcId="{CE74896E-2463-4B7E-B3D4-F1780E9A4BBF}" destId="{FB460199-E418-4D1B-B124-F06C645E4FB7}" srcOrd="4" destOrd="0" presId="urn:microsoft.com/office/officeart/2005/8/layout/default"/>
    <dgm:cxn modelId="{046A9635-4E4D-476C-9DD1-5C8A1696EDAB}" type="presParOf" srcId="{CE74896E-2463-4B7E-B3D4-F1780E9A4BBF}" destId="{F177753D-D9D1-4877-8138-7DC3C639B204}" srcOrd="5" destOrd="0" presId="urn:microsoft.com/office/officeart/2005/8/layout/default"/>
    <dgm:cxn modelId="{B5C1631E-E1CA-4E17-9624-65B29BE28A4A}" type="presParOf" srcId="{CE74896E-2463-4B7E-B3D4-F1780E9A4BBF}" destId="{DB40BCF6-FA55-42DA-AEBB-7EAF6E4B128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36C422-B7EE-4EB5-8F71-81B93B08DBA4}" type="doc">
      <dgm:prSet loTypeId="urn:microsoft.com/office/officeart/2005/8/layout/hProcess4" loCatId="process" qsTypeId="urn:microsoft.com/office/officeart/2005/8/quickstyle/simple1" qsCatId="simple" csTypeId="urn:microsoft.com/office/officeart/2005/8/colors/accent0_3" csCatId="mainScheme" phldr="1"/>
      <dgm:spPr/>
      <dgm:t>
        <a:bodyPr/>
        <a:lstStyle/>
        <a:p>
          <a:endParaRPr lang="es-ES"/>
        </a:p>
      </dgm:t>
    </dgm:pt>
    <dgm:pt modelId="{F5DD2098-C900-4DC1-85C2-6A1633B4C104}">
      <dgm:prSet phldrT="[Texto]"/>
      <dgm:spPr/>
      <dgm:t>
        <a:bodyPr/>
        <a:lstStyle/>
        <a:p>
          <a:r>
            <a:rPr lang="es-ES" dirty="0">
              <a:latin typeface="Traditional Arabic" panose="02020603050405020304" pitchFamily="18" charset="-78"/>
              <a:cs typeface="Traditional Arabic" panose="02020603050405020304" pitchFamily="18" charset="-78"/>
            </a:rPr>
            <a:t>Viabilidad </a:t>
          </a:r>
        </a:p>
      </dgm:t>
    </dgm:pt>
    <dgm:pt modelId="{F522E950-2ACB-4E5E-A126-6E974495EE9B}" type="parTrans" cxnId="{CCD661A8-73E2-4572-9C47-C9578E4DF076}">
      <dgm:prSet/>
      <dgm:spPr/>
      <dgm:t>
        <a:bodyPr/>
        <a:lstStyle/>
        <a:p>
          <a:endParaRPr lang="es-ES"/>
        </a:p>
      </dgm:t>
    </dgm:pt>
    <dgm:pt modelId="{66AB8A8C-0068-41B8-9A13-9A78567DD386}" type="sibTrans" cxnId="{CCD661A8-73E2-4572-9C47-C9578E4DF076}">
      <dgm:prSet/>
      <dgm:spPr/>
      <dgm:t>
        <a:bodyPr/>
        <a:lstStyle/>
        <a:p>
          <a:endParaRPr lang="es-ES"/>
        </a:p>
      </dgm:t>
    </dgm:pt>
    <dgm:pt modelId="{1E5F9CCD-7F8E-4F63-A10E-E2712C525B37}">
      <dgm:prSet phldrT="[Texto]"/>
      <dgm:spPr/>
      <dgm:t>
        <a:bodyPr/>
        <a:lstStyle/>
        <a:p>
          <a:r>
            <a:rPr lang="es-ES" dirty="0">
              <a:solidFill>
                <a:srgbClr val="000000"/>
              </a:solidFill>
              <a:latin typeface="Traditional Arabic" panose="02020603050405020304" pitchFamily="18" charset="-78"/>
              <a:cs typeface="Traditional Arabic" panose="02020603050405020304" pitchFamily="18" charset="-78"/>
            </a:rPr>
            <a:t>Solicitud de aval inicio del proceso</a:t>
          </a:r>
        </a:p>
      </dgm:t>
    </dgm:pt>
    <dgm:pt modelId="{C123ED95-663D-49F0-980E-621A825019CC}" type="parTrans" cxnId="{9B190735-F649-4AFD-B497-A532C5B20928}">
      <dgm:prSet/>
      <dgm:spPr/>
      <dgm:t>
        <a:bodyPr/>
        <a:lstStyle/>
        <a:p>
          <a:endParaRPr lang="es-ES"/>
        </a:p>
      </dgm:t>
    </dgm:pt>
    <dgm:pt modelId="{4A36CB6C-630B-4B45-96DB-2907069B90FF}" type="sibTrans" cxnId="{9B190735-F649-4AFD-B497-A532C5B20928}">
      <dgm:prSet/>
      <dgm:spPr/>
      <dgm:t>
        <a:bodyPr/>
        <a:lstStyle/>
        <a:p>
          <a:endParaRPr lang="es-ES"/>
        </a:p>
      </dgm:t>
    </dgm:pt>
    <dgm:pt modelId="{075DE04C-C239-4C40-9C3A-8B23BC2A3494}">
      <dgm:prSet phldrT="[Texto]"/>
      <dgm:spPr/>
      <dgm:t>
        <a:bodyPr/>
        <a:lstStyle/>
        <a:p>
          <a:r>
            <a:rPr lang="es-ES" dirty="0">
              <a:latin typeface="Traditional Arabic" panose="02020603050405020304" pitchFamily="18" charset="-78"/>
              <a:cs typeface="Traditional Arabic" panose="02020603050405020304" pitchFamily="18" charset="-78"/>
            </a:rPr>
            <a:t>Construcción Documento Política y Plan de Acción</a:t>
          </a:r>
        </a:p>
      </dgm:t>
    </dgm:pt>
    <dgm:pt modelId="{23D07A30-5EF3-4C91-93A3-1EF83421E40E}" type="parTrans" cxnId="{7EE816C7-308E-4A41-801F-03AB4E455C2F}">
      <dgm:prSet/>
      <dgm:spPr/>
      <dgm:t>
        <a:bodyPr/>
        <a:lstStyle/>
        <a:p>
          <a:endParaRPr lang="es-ES"/>
        </a:p>
      </dgm:t>
    </dgm:pt>
    <dgm:pt modelId="{3A679010-910D-494E-9419-BC6A2B01B4B2}" type="sibTrans" cxnId="{7EE816C7-308E-4A41-801F-03AB4E455C2F}">
      <dgm:prSet/>
      <dgm:spPr/>
      <dgm:t>
        <a:bodyPr/>
        <a:lstStyle/>
        <a:p>
          <a:endParaRPr lang="es-ES"/>
        </a:p>
      </dgm:t>
    </dgm:pt>
    <dgm:pt modelId="{F3A5B424-CF80-4C4D-BB3C-A3F5313FF266}">
      <dgm:prSet phldrT="[Texto]"/>
      <dgm:spPr/>
      <dgm:t>
        <a:bodyPr/>
        <a:lstStyle/>
        <a:p>
          <a:r>
            <a:rPr lang="es-ES" dirty="0">
              <a:latin typeface="Traditional Arabic" panose="02020603050405020304" pitchFamily="18" charset="-78"/>
              <a:cs typeface="Traditional Arabic" panose="02020603050405020304" pitchFamily="18" charset="-78"/>
            </a:rPr>
            <a:t>Pre- CONPES</a:t>
          </a:r>
        </a:p>
      </dgm:t>
    </dgm:pt>
    <dgm:pt modelId="{9E1B11FB-C37E-4A19-963E-F9F3F6F05732}" type="parTrans" cxnId="{BEE2F0ED-9A36-4D54-9089-5C6E6DE29FE8}">
      <dgm:prSet/>
      <dgm:spPr/>
      <dgm:t>
        <a:bodyPr/>
        <a:lstStyle/>
        <a:p>
          <a:endParaRPr lang="es-ES"/>
        </a:p>
      </dgm:t>
    </dgm:pt>
    <dgm:pt modelId="{2C5BA747-B515-43B1-BDE5-8EE380089EC4}" type="sibTrans" cxnId="{BEE2F0ED-9A36-4D54-9089-5C6E6DE29FE8}">
      <dgm:prSet/>
      <dgm:spPr/>
      <dgm:t>
        <a:bodyPr/>
        <a:lstStyle/>
        <a:p>
          <a:endParaRPr lang="es-ES"/>
        </a:p>
      </dgm:t>
    </dgm:pt>
    <dgm:pt modelId="{5D8E9CD3-CDA3-44ED-B2F9-F9A53BD73973}">
      <dgm:prSet phldrT="[Texto]"/>
      <dgm:spPr/>
      <dgm:t>
        <a:bodyPr/>
        <a:lstStyle/>
        <a:p>
          <a:pPr algn="l"/>
          <a:r>
            <a:rPr lang="es-ES" dirty="0">
              <a:solidFill>
                <a:srgbClr val="000000"/>
              </a:solidFill>
              <a:latin typeface="Traditional Arabic" panose="02020603050405020304" pitchFamily="18" charset="-78"/>
              <a:cs typeface="Traditional Arabic" panose="02020603050405020304" pitchFamily="18" charset="-78"/>
            </a:rPr>
            <a:t>Acuerdo de responsabilidades </a:t>
          </a:r>
        </a:p>
      </dgm:t>
    </dgm:pt>
    <dgm:pt modelId="{2F25D07E-B624-4006-8284-25AB306F16B3}" type="parTrans" cxnId="{088D95A3-EF45-4FF4-A68E-B0351D4961D2}">
      <dgm:prSet/>
      <dgm:spPr/>
      <dgm:t>
        <a:bodyPr/>
        <a:lstStyle/>
        <a:p>
          <a:endParaRPr lang="es-ES"/>
        </a:p>
      </dgm:t>
    </dgm:pt>
    <dgm:pt modelId="{FE98D0DD-D12E-4A87-A97E-FBA802E110F0}" type="sibTrans" cxnId="{088D95A3-EF45-4FF4-A68E-B0351D4961D2}">
      <dgm:prSet/>
      <dgm:spPr/>
      <dgm:t>
        <a:bodyPr/>
        <a:lstStyle/>
        <a:p>
          <a:endParaRPr lang="es-ES"/>
        </a:p>
      </dgm:t>
    </dgm:pt>
    <dgm:pt modelId="{0D7AD4F8-13C7-4B2B-9E86-2F8FF2C428F1}">
      <dgm:prSet phldrT="[Texto]"/>
      <dgm:spPr/>
      <dgm:t>
        <a:bodyPr/>
        <a:lstStyle/>
        <a:p>
          <a:pPr algn="l"/>
          <a:r>
            <a:rPr lang="es-ES" dirty="0">
              <a:solidFill>
                <a:srgbClr val="000000"/>
              </a:solidFill>
              <a:latin typeface="Traditional Arabic" panose="02020603050405020304" pitchFamily="18" charset="-78"/>
              <a:cs typeface="Traditional Arabic" panose="02020603050405020304" pitchFamily="18" charset="-78"/>
            </a:rPr>
            <a:t>Discusión técnica</a:t>
          </a:r>
        </a:p>
      </dgm:t>
    </dgm:pt>
    <dgm:pt modelId="{B28F0F47-A3AF-457C-A0FB-063E84EA3727}" type="parTrans" cxnId="{E6ACD5BB-748F-4B9C-8919-3AED24FAA24B}">
      <dgm:prSet/>
      <dgm:spPr/>
      <dgm:t>
        <a:bodyPr/>
        <a:lstStyle/>
        <a:p>
          <a:endParaRPr lang="es-ES"/>
        </a:p>
      </dgm:t>
    </dgm:pt>
    <dgm:pt modelId="{8F91F3BE-CBCD-4B40-A1DE-DA5D3AA04BF2}" type="sibTrans" cxnId="{E6ACD5BB-748F-4B9C-8919-3AED24FAA24B}">
      <dgm:prSet/>
      <dgm:spPr/>
      <dgm:t>
        <a:bodyPr/>
        <a:lstStyle/>
        <a:p>
          <a:endParaRPr lang="es-ES"/>
        </a:p>
      </dgm:t>
    </dgm:pt>
    <dgm:pt modelId="{AAE22A4C-7ADB-4E3A-91F9-6C3F0E312BE3}">
      <dgm:prSet phldrT="[Texto]"/>
      <dgm:spPr/>
      <dgm:t>
        <a:bodyPr/>
        <a:lstStyle/>
        <a:p>
          <a:r>
            <a:rPr lang="es-ES" dirty="0">
              <a:latin typeface="Traditional Arabic" panose="02020603050405020304" pitchFamily="18" charset="-78"/>
              <a:cs typeface="Traditional Arabic" panose="02020603050405020304" pitchFamily="18" charset="-78"/>
            </a:rPr>
            <a:t>CONPES D.C.</a:t>
          </a:r>
        </a:p>
      </dgm:t>
    </dgm:pt>
    <dgm:pt modelId="{A6B30747-DF1B-4B8A-9E4A-3E3C56C46707}" type="parTrans" cxnId="{34AEC7EA-A402-4050-AC87-122D899CC3B0}">
      <dgm:prSet/>
      <dgm:spPr/>
      <dgm:t>
        <a:bodyPr/>
        <a:lstStyle/>
        <a:p>
          <a:endParaRPr lang="es-ES"/>
        </a:p>
      </dgm:t>
    </dgm:pt>
    <dgm:pt modelId="{A2D6ED97-707C-4C7B-B181-A7C15FF5645C}" type="sibTrans" cxnId="{34AEC7EA-A402-4050-AC87-122D899CC3B0}">
      <dgm:prSet/>
      <dgm:spPr/>
      <dgm:t>
        <a:bodyPr/>
        <a:lstStyle/>
        <a:p>
          <a:endParaRPr lang="es-ES"/>
        </a:p>
      </dgm:t>
    </dgm:pt>
    <dgm:pt modelId="{3960ADB0-2456-4D2D-BADA-9C059C0574EF}">
      <dgm:prSet phldrT="[Texto]"/>
      <dgm:spPr/>
      <dgm:t>
        <a:bodyPr/>
        <a:lstStyle/>
        <a:p>
          <a:r>
            <a:rPr lang="es-ES" dirty="0">
              <a:solidFill>
                <a:srgbClr val="000000"/>
              </a:solidFill>
              <a:latin typeface="Traditional Arabic" panose="02020603050405020304" pitchFamily="18" charset="-78"/>
              <a:cs typeface="Traditional Arabic" panose="02020603050405020304" pitchFamily="18" charset="-78"/>
            </a:rPr>
            <a:t>Aprobación y divulgación del Documento de Política y Plan de acción</a:t>
          </a:r>
        </a:p>
      </dgm:t>
    </dgm:pt>
    <dgm:pt modelId="{78EEBB23-262A-4F5E-9C58-A0B2642072A0}" type="parTrans" cxnId="{8C0C865D-7CB0-4FFE-ACD8-78C0E71C75AF}">
      <dgm:prSet/>
      <dgm:spPr/>
      <dgm:t>
        <a:bodyPr/>
        <a:lstStyle/>
        <a:p>
          <a:endParaRPr lang="es-ES"/>
        </a:p>
      </dgm:t>
    </dgm:pt>
    <dgm:pt modelId="{3E3F6A18-AAFF-4F36-BD5A-DEF781A8920F}" type="sibTrans" cxnId="{8C0C865D-7CB0-4FFE-ACD8-78C0E71C75AF}">
      <dgm:prSet/>
      <dgm:spPr/>
      <dgm:t>
        <a:bodyPr/>
        <a:lstStyle/>
        <a:p>
          <a:endParaRPr lang="es-ES"/>
        </a:p>
      </dgm:t>
    </dgm:pt>
    <dgm:pt modelId="{DB6CBD9E-523A-4A4B-85DA-86A141EE3DB3}">
      <dgm:prSet/>
      <dgm:spPr/>
      <dgm:t>
        <a:bodyPr/>
        <a:lstStyle/>
        <a:p>
          <a:pPr algn="just"/>
          <a:r>
            <a:rPr lang="es-ES" dirty="0">
              <a:solidFill>
                <a:srgbClr val="000000"/>
              </a:solidFill>
              <a:latin typeface="Traditional Arabic" panose="02020603050405020304" pitchFamily="18" charset="-78"/>
              <a:cs typeface="Traditional Arabic" panose="02020603050405020304" pitchFamily="18" charset="-78"/>
            </a:rPr>
            <a:t>Formular la política y plan de acción. Tener en cuenta participación</a:t>
          </a:r>
        </a:p>
      </dgm:t>
    </dgm:pt>
    <dgm:pt modelId="{5CE92A8F-96CA-4004-AD36-EBCFCB48B47B}" type="parTrans" cxnId="{8EDADE9C-6BA8-460F-BAAC-9CF935644F2D}">
      <dgm:prSet/>
      <dgm:spPr/>
      <dgm:t>
        <a:bodyPr/>
        <a:lstStyle/>
        <a:p>
          <a:endParaRPr lang="es-ES"/>
        </a:p>
      </dgm:t>
    </dgm:pt>
    <dgm:pt modelId="{BB9B8333-B8DC-4B79-8C62-A7A912CAC6CC}" type="sibTrans" cxnId="{8EDADE9C-6BA8-460F-BAAC-9CF935644F2D}">
      <dgm:prSet/>
      <dgm:spPr/>
      <dgm:t>
        <a:bodyPr/>
        <a:lstStyle/>
        <a:p>
          <a:endParaRPr lang="es-ES"/>
        </a:p>
      </dgm:t>
    </dgm:pt>
    <dgm:pt modelId="{1D34F37A-6326-41CC-8AAB-20F27FA6E139}" type="pres">
      <dgm:prSet presAssocID="{2E36C422-B7EE-4EB5-8F71-81B93B08DBA4}" presName="Name0" presStyleCnt="0">
        <dgm:presLayoutVars>
          <dgm:dir/>
          <dgm:animLvl val="lvl"/>
          <dgm:resizeHandles val="exact"/>
        </dgm:presLayoutVars>
      </dgm:prSet>
      <dgm:spPr/>
    </dgm:pt>
    <dgm:pt modelId="{83DBA711-CFD2-4AE4-9698-E1F895031ECB}" type="pres">
      <dgm:prSet presAssocID="{2E36C422-B7EE-4EB5-8F71-81B93B08DBA4}" presName="tSp" presStyleCnt="0"/>
      <dgm:spPr/>
    </dgm:pt>
    <dgm:pt modelId="{511D3D7C-89F6-4EC6-986D-94663C8D9350}" type="pres">
      <dgm:prSet presAssocID="{2E36C422-B7EE-4EB5-8F71-81B93B08DBA4}" presName="bSp" presStyleCnt="0"/>
      <dgm:spPr/>
    </dgm:pt>
    <dgm:pt modelId="{423C105E-B9ED-4562-B860-E2B4E69D7279}" type="pres">
      <dgm:prSet presAssocID="{2E36C422-B7EE-4EB5-8F71-81B93B08DBA4}" presName="process" presStyleCnt="0"/>
      <dgm:spPr/>
    </dgm:pt>
    <dgm:pt modelId="{AA9E59B8-DCD0-45C0-846D-1B6B5F2B4A33}" type="pres">
      <dgm:prSet presAssocID="{F5DD2098-C900-4DC1-85C2-6A1633B4C104}" presName="composite1" presStyleCnt="0"/>
      <dgm:spPr/>
    </dgm:pt>
    <dgm:pt modelId="{5D196F42-F695-4E7F-AB6E-538D6F53CE01}" type="pres">
      <dgm:prSet presAssocID="{F5DD2098-C900-4DC1-85C2-6A1633B4C104}" presName="dummyNode1" presStyleLbl="node1" presStyleIdx="0" presStyleCnt="4"/>
      <dgm:spPr/>
    </dgm:pt>
    <dgm:pt modelId="{45C0A620-377B-4294-9416-D0BDE14C9C8A}" type="pres">
      <dgm:prSet presAssocID="{F5DD2098-C900-4DC1-85C2-6A1633B4C104}" presName="childNode1" presStyleLbl="bgAcc1" presStyleIdx="0" presStyleCnt="4">
        <dgm:presLayoutVars>
          <dgm:bulletEnabled val="1"/>
        </dgm:presLayoutVars>
      </dgm:prSet>
      <dgm:spPr/>
    </dgm:pt>
    <dgm:pt modelId="{6C75D676-283D-403D-8346-B8FD825CBF93}" type="pres">
      <dgm:prSet presAssocID="{F5DD2098-C900-4DC1-85C2-6A1633B4C104}" presName="childNode1tx" presStyleLbl="bgAcc1" presStyleIdx="0" presStyleCnt="4">
        <dgm:presLayoutVars>
          <dgm:bulletEnabled val="1"/>
        </dgm:presLayoutVars>
      </dgm:prSet>
      <dgm:spPr/>
    </dgm:pt>
    <dgm:pt modelId="{C81B1A67-AC2C-4383-85DB-30AE05E2273E}" type="pres">
      <dgm:prSet presAssocID="{F5DD2098-C900-4DC1-85C2-6A1633B4C104}" presName="parentNode1" presStyleLbl="node1" presStyleIdx="0" presStyleCnt="4">
        <dgm:presLayoutVars>
          <dgm:chMax val="1"/>
          <dgm:bulletEnabled val="1"/>
        </dgm:presLayoutVars>
      </dgm:prSet>
      <dgm:spPr/>
    </dgm:pt>
    <dgm:pt modelId="{5A8E44FD-FCEA-4A13-80D9-F6C559817BA9}" type="pres">
      <dgm:prSet presAssocID="{F5DD2098-C900-4DC1-85C2-6A1633B4C104}" presName="connSite1" presStyleCnt="0"/>
      <dgm:spPr/>
    </dgm:pt>
    <dgm:pt modelId="{C2DC5E41-B939-4B4B-B23E-C46811E0D94A}" type="pres">
      <dgm:prSet presAssocID="{66AB8A8C-0068-41B8-9A13-9A78567DD386}" presName="Name9" presStyleLbl="sibTrans2D1" presStyleIdx="0" presStyleCnt="3"/>
      <dgm:spPr/>
    </dgm:pt>
    <dgm:pt modelId="{7BC8EE84-72DA-45D0-8F5D-3031790B8BEA}" type="pres">
      <dgm:prSet presAssocID="{075DE04C-C239-4C40-9C3A-8B23BC2A3494}" presName="composite2" presStyleCnt="0"/>
      <dgm:spPr/>
    </dgm:pt>
    <dgm:pt modelId="{594E5E4D-7351-44BC-9FA5-4452D724FB8E}" type="pres">
      <dgm:prSet presAssocID="{075DE04C-C239-4C40-9C3A-8B23BC2A3494}" presName="dummyNode2" presStyleLbl="node1" presStyleIdx="0" presStyleCnt="4"/>
      <dgm:spPr/>
    </dgm:pt>
    <dgm:pt modelId="{C8E1BC15-DA4E-4CDB-93F6-220F89BF1452}" type="pres">
      <dgm:prSet presAssocID="{075DE04C-C239-4C40-9C3A-8B23BC2A3494}" presName="childNode2" presStyleLbl="bgAcc1" presStyleIdx="1" presStyleCnt="4" custScaleX="122077" custScaleY="118578">
        <dgm:presLayoutVars>
          <dgm:bulletEnabled val="1"/>
        </dgm:presLayoutVars>
      </dgm:prSet>
      <dgm:spPr/>
    </dgm:pt>
    <dgm:pt modelId="{A234E8CC-CFC9-4561-B9E6-6E62A6B085D5}" type="pres">
      <dgm:prSet presAssocID="{075DE04C-C239-4C40-9C3A-8B23BC2A3494}" presName="childNode2tx" presStyleLbl="bgAcc1" presStyleIdx="1" presStyleCnt="4">
        <dgm:presLayoutVars>
          <dgm:bulletEnabled val="1"/>
        </dgm:presLayoutVars>
      </dgm:prSet>
      <dgm:spPr/>
    </dgm:pt>
    <dgm:pt modelId="{A1A598C9-0751-4281-BC30-C1202F0F3676}" type="pres">
      <dgm:prSet presAssocID="{075DE04C-C239-4C40-9C3A-8B23BC2A3494}" presName="parentNode2" presStyleLbl="node1" presStyleIdx="1" presStyleCnt="4" custScaleX="121982" custScaleY="113271" custLinFactNeighborX="-932" custLinFactNeighborY="-14063">
        <dgm:presLayoutVars>
          <dgm:chMax val="0"/>
          <dgm:bulletEnabled val="1"/>
        </dgm:presLayoutVars>
      </dgm:prSet>
      <dgm:spPr/>
    </dgm:pt>
    <dgm:pt modelId="{A2CB047D-F16C-4B91-AEF7-49B63268415E}" type="pres">
      <dgm:prSet presAssocID="{075DE04C-C239-4C40-9C3A-8B23BC2A3494}" presName="connSite2" presStyleCnt="0"/>
      <dgm:spPr/>
    </dgm:pt>
    <dgm:pt modelId="{996EA770-D82B-496F-8953-0E972B0767DE}" type="pres">
      <dgm:prSet presAssocID="{3A679010-910D-494E-9419-BC6A2B01B4B2}" presName="Name18" presStyleLbl="sibTrans2D1" presStyleIdx="1" presStyleCnt="3"/>
      <dgm:spPr/>
    </dgm:pt>
    <dgm:pt modelId="{DCC19F65-40E6-45F6-87FF-2A81E36F70F8}" type="pres">
      <dgm:prSet presAssocID="{F3A5B424-CF80-4C4D-BB3C-A3F5313FF266}" presName="composite1" presStyleCnt="0"/>
      <dgm:spPr/>
    </dgm:pt>
    <dgm:pt modelId="{D616B59A-60B9-4D99-B235-66E4F8679501}" type="pres">
      <dgm:prSet presAssocID="{F3A5B424-CF80-4C4D-BB3C-A3F5313FF266}" presName="dummyNode1" presStyleLbl="node1" presStyleIdx="1" presStyleCnt="4"/>
      <dgm:spPr/>
    </dgm:pt>
    <dgm:pt modelId="{3EDA9253-9E35-425F-ACFF-E52DA0558EF0}" type="pres">
      <dgm:prSet presAssocID="{F3A5B424-CF80-4C4D-BB3C-A3F5313FF266}" presName="childNode1" presStyleLbl="bgAcc1" presStyleIdx="2" presStyleCnt="4">
        <dgm:presLayoutVars>
          <dgm:bulletEnabled val="1"/>
        </dgm:presLayoutVars>
      </dgm:prSet>
      <dgm:spPr/>
    </dgm:pt>
    <dgm:pt modelId="{7F8C1B21-AE35-4E80-B199-127AD435CFC7}" type="pres">
      <dgm:prSet presAssocID="{F3A5B424-CF80-4C4D-BB3C-A3F5313FF266}" presName="childNode1tx" presStyleLbl="bgAcc1" presStyleIdx="2" presStyleCnt="4">
        <dgm:presLayoutVars>
          <dgm:bulletEnabled val="1"/>
        </dgm:presLayoutVars>
      </dgm:prSet>
      <dgm:spPr/>
    </dgm:pt>
    <dgm:pt modelId="{FC60C2EA-6727-456C-8F7B-845DEEF4E954}" type="pres">
      <dgm:prSet presAssocID="{F3A5B424-CF80-4C4D-BB3C-A3F5313FF266}" presName="parentNode1" presStyleLbl="node1" presStyleIdx="2" presStyleCnt="4">
        <dgm:presLayoutVars>
          <dgm:chMax val="1"/>
          <dgm:bulletEnabled val="1"/>
        </dgm:presLayoutVars>
      </dgm:prSet>
      <dgm:spPr/>
    </dgm:pt>
    <dgm:pt modelId="{7371F683-13A4-4186-9B23-B8D314B6CA4D}" type="pres">
      <dgm:prSet presAssocID="{F3A5B424-CF80-4C4D-BB3C-A3F5313FF266}" presName="connSite1" presStyleCnt="0"/>
      <dgm:spPr/>
    </dgm:pt>
    <dgm:pt modelId="{0DF739EE-485C-4DD8-BBB8-C760512C5E59}" type="pres">
      <dgm:prSet presAssocID="{2C5BA747-B515-43B1-BDE5-8EE380089EC4}" presName="Name9" presStyleLbl="sibTrans2D1" presStyleIdx="2" presStyleCnt="3"/>
      <dgm:spPr/>
    </dgm:pt>
    <dgm:pt modelId="{28D12690-7AB1-429E-84BC-DBC7B73CBEC8}" type="pres">
      <dgm:prSet presAssocID="{AAE22A4C-7ADB-4E3A-91F9-6C3F0E312BE3}" presName="composite2" presStyleCnt="0"/>
      <dgm:spPr/>
    </dgm:pt>
    <dgm:pt modelId="{06C9F4BD-A735-4904-B81B-36EA1C224FF3}" type="pres">
      <dgm:prSet presAssocID="{AAE22A4C-7ADB-4E3A-91F9-6C3F0E312BE3}" presName="dummyNode2" presStyleLbl="node1" presStyleIdx="2" presStyleCnt="4"/>
      <dgm:spPr/>
    </dgm:pt>
    <dgm:pt modelId="{63A81EC3-1C26-427C-AE33-353716C218C8}" type="pres">
      <dgm:prSet presAssocID="{AAE22A4C-7ADB-4E3A-91F9-6C3F0E312BE3}" presName="childNode2" presStyleLbl="bgAcc1" presStyleIdx="3" presStyleCnt="4">
        <dgm:presLayoutVars>
          <dgm:bulletEnabled val="1"/>
        </dgm:presLayoutVars>
      </dgm:prSet>
      <dgm:spPr/>
    </dgm:pt>
    <dgm:pt modelId="{3A2920B2-9B0D-4EED-9BCF-28EE17AFA79F}" type="pres">
      <dgm:prSet presAssocID="{AAE22A4C-7ADB-4E3A-91F9-6C3F0E312BE3}" presName="childNode2tx" presStyleLbl="bgAcc1" presStyleIdx="3" presStyleCnt="4">
        <dgm:presLayoutVars>
          <dgm:bulletEnabled val="1"/>
        </dgm:presLayoutVars>
      </dgm:prSet>
      <dgm:spPr/>
    </dgm:pt>
    <dgm:pt modelId="{5A70E5D0-4767-4673-A419-E0A3DC5D7954}" type="pres">
      <dgm:prSet presAssocID="{AAE22A4C-7ADB-4E3A-91F9-6C3F0E312BE3}" presName="parentNode2" presStyleLbl="node1" presStyleIdx="3" presStyleCnt="4">
        <dgm:presLayoutVars>
          <dgm:chMax val="0"/>
          <dgm:bulletEnabled val="1"/>
        </dgm:presLayoutVars>
      </dgm:prSet>
      <dgm:spPr/>
    </dgm:pt>
    <dgm:pt modelId="{300F45FD-373C-468F-BAC4-357475D583CC}" type="pres">
      <dgm:prSet presAssocID="{AAE22A4C-7ADB-4E3A-91F9-6C3F0E312BE3}" presName="connSite2" presStyleCnt="0"/>
      <dgm:spPr/>
    </dgm:pt>
  </dgm:ptLst>
  <dgm:cxnLst>
    <dgm:cxn modelId="{BBF9D510-9FD2-457C-A9A5-777FA46E7CA5}" type="presOf" srcId="{AAE22A4C-7ADB-4E3A-91F9-6C3F0E312BE3}" destId="{5A70E5D0-4767-4673-A419-E0A3DC5D7954}" srcOrd="0" destOrd="0" presId="urn:microsoft.com/office/officeart/2005/8/layout/hProcess4"/>
    <dgm:cxn modelId="{2216B51D-3770-435C-9E8C-EC009D299AFF}" type="presOf" srcId="{F3A5B424-CF80-4C4D-BB3C-A3F5313FF266}" destId="{FC60C2EA-6727-456C-8F7B-845DEEF4E954}" srcOrd="0" destOrd="0" presId="urn:microsoft.com/office/officeart/2005/8/layout/hProcess4"/>
    <dgm:cxn modelId="{0203A12C-DE5A-4A72-AEEF-558AE4723A00}" type="presOf" srcId="{5D8E9CD3-CDA3-44ED-B2F9-F9A53BD73973}" destId="{3EDA9253-9E35-425F-ACFF-E52DA0558EF0}" srcOrd="0" destOrd="1" presId="urn:microsoft.com/office/officeart/2005/8/layout/hProcess4"/>
    <dgm:cxn modelId="{9B190735-F649-4AFD-B497-A532C5B20928}" srcId="{F5DD2098-C900-4DC1-85C2-6A1633B4C104}" destId="{1E5F9CCD-7F8E-4F63-A10E-E2712C525B37}" srcOrd="0" destOrd="0" parTransId="{C123ED95-663D-49F0-980E-621A825019CC}" sibTransId="{4A36CB6C-630B-4B45-96DB-2907069B90FF}"/>
    <dgm:cxn modelId="{27DB353F-5811-4F8D-9CDF-1F2EC0B38391}" type="presOf" srcId="{3960ADB0-2456-4D2D-BADA-9C059C0574EF}" destId="{63A81EC3-1C26-427C-AE33-353716C218C8}" srcOrd="0" destOrd="0" presId="urn:microsoft.com/office/officeart/2005/8/layout/hProcess4"/>
    <dgm:cxn modelId="{8C0C865D-7CB0-4FFE-ACD8-78C0E71C75AF}" srcId="{AAE22A4C-7ADB-4E3A-91F9-6C3F0E312BE3}" destId="{3960ADB0-2456-4D2D-BADA-9C059C0574EF}" srcOrd="0" destOrd="0" parTransId="{78EEBB23-262A-4F5E-9C58-A0B2642072A0}" sibTransId="{3E3F6A18-AAFF-4F36-BD5A-DEF781A8920F}"/>
    <dgm:cxn modelId="{17E32A60-2B65-452E-B292-8800C07146FC}" type="presOf" srcId="{2C5BA747-B515-43B1-BDE5-8EE380089EC4}" destId="{0DF739EE-485C-4DD8-BBB8-C760512C5E59}" srcOrd="0" destOrd="0" presId="urn:microsoft.com/office/officeart/2005/8/layout/hProcess4"/>
    <dgm:cxn modelId="{F5FFEB66-481F-469D-934A-DC1AB6A68E6C}" type="presOf" srcId="{DB6CBD9E-523A-4A4B-85DA-86A141EE3DB3}" destId="{A234E8CC-CFC9-4561-B9E6-6E62A6B085D5}" srcOrd="1" destOrd="0" presId="urn:microsoft.com/office/officeart/2005/8/layout/hProcess4"/>
    <dgm:cxn modelId="{2458D047-FB06-4A02-B9E5-86DC1F796B8F}" type="presOf" srcId="{1E5F9CCD-7F8E-4F63-A10E-E2712C525B37}" destId="{6C75D676-283D-403D-8346-B8FD825CBF93}" srcOrd="1" destOrd="0" presId="urn:microsoft.com/office/officeart/2005/8/layout/hProcess4"/>
    <dgm:cxn modelId="{1402574C-F946-4879-ABA2-DE8A6D1C446A}" type="presOf" srcId="{075DE04C-C239-4C40-9C3A-8B23BC2A3494}" destId="{A1A598C9-0751-4281-BC30-C1202F0F3676}" srcOrd="0" destOrd="0" presId="urn:microsoft.com/office/officeart/2005/8/layout/hProcess4"/>
    <dgm:cxn modelId="{39169750-0900-484F-BF00-1C4EDFCC4B74}" type="presOf" srcId="{1E5F9CCD-7F8E-4F63-A10E-E2712C525B37}" destId="{45C0A620-377B-4294-9416-D0BDE14C9C8A}" srcOrd="0" destOrd="0" presId="urn:microsoft.com/office/officeart/2005/8/layout/hProcess4"/>
    <dgm:cxn modelId="{CC648F71-6871-4E9C-BD70-D2409C0D5846}" type="presOf" srcId="{0D7AD4F8-13C7-4B2B-9E86-2F8FF2C428F1}" destId="{7F8C1B21-AE35-4E80-B199-127AD435CFC7}" srcOrd="1" destOrd="0" presId="urn:microsoft.com/office/officeart/2005/8/layout/hProcess4"/>
    <dgm:cxn modelId="{A405DF72-ECBE-4562-B8E2-31D712A837B4}" type="presOf" srcId="{3A679010-910D-494E-9419-BC6A2B01B4B2}" destId="{996EA770-D82B-496F-8953-0E972B0767DE}" srcOrd="0" destOrd="0" presId="urn:microsoft.com/office/officeart/2005/8/layout/hProcess4"/>
    <dgm:cxn modelId="{B959A789-4D6C-42BF-8482-93292F688838}" type="presOf" srcId="{0D7AD4F8-13C7-4B2B-9E86-2F8FF2C428F1}" destId="{3EDA9253-9E35-425F-ACFF-E52DA0558EF0}" srcOrd="0" destOrd="0" presId="urn:microsoft.com/office/officeart/2005/8/layout/hProcess4"/>
    <dgm:cxn modelId="{CD017D95-F2E4-4B91-AAB2-A2EB00E6995C}" type="presOf" srcId="{66AB8A8C-0068-41B8-9A13-9A78567DD386}" destId="{C2DC5E41-B939-4B4B-B23E-C46811E0D94A}" srcOrd="0" destOrd="0" presId="urn:microsoft.com/office/officeart/2005/8/layout/hProcess4"/>
    <dgm:cxn modelId="{7FB77D97-1500-41AB-8209-C0EB587BE3B9}" type="presOf" srcId="{3960ADB0-2456-4D2D-BADA-9C059C0574EF}" destId="{3A2920B2-9B0D-4EED-9BCF-28EE17AFA79F}" srcOrd="1" destOrd="0" presId="urn:microsoft.com/office/officeart/2005/8/layout/hProcess4"/>
    <dgm:cxn modelId="{8EDADE9C-6BA8-460F-BAAC-9CF935644F2D}" srcId="{075DE04C-C239-4C40-9C3A-8B23BC2A3494}" destId="{DB6CBD9E-523A-4A4B-85DA-86A141EE3DB3}" srcOrd="0" destOrd="0" parTransId="{5CE92A8F-96CA-4004-AD36-EBCFCB48B47B}" sibTransId="{BB9B8333-B8DC-4B79-8C62-A7A912CAC6CC}"/>
    <dgm:cxn modelId="{088D95A3-EF45-4FF4-A68E-B0351D4961D2}" srcId="{F3A5B424-CF80-4C4D-BB3C-A3F5313FF266}" destId="{5D8E9CD3-CDA3-44ED-B2F9-F9A53BD73973}" srcOrd="1" destOrd="0" parTransId="{2F25D07E-B624-4006-8284-25AB306F16B3}" sibTransId="{FE98D0DD-D12E-4A87-A97E-FBA802E110F0}"/>
    <dgm:cxn modelId="{CCD661A8-73E2-4572-9C47-C9578E4DF076}" srcId="{2E36C422-B7EE-4EB5-8F71-81B93B08DBA4}" destId="{F5DD2098-C900-4DC1-85C2-6A1633B4C104}" srcOrd="0" destOrd="0" parTransId="{F522E950-2ACB-4E5E-A126-6E974495EE9B}" sibTransId="{66AB8A8C-0068-41B8-9A13-9A78567DD386}"/>
    <dgm:cxn modelId="{1C2669BB-D03A-418D-AC03-96CD4FE4132D}" type="presOf" srcId="{5D8E9CD3-CDA3-44ED-B2F9-F9A53BD73973}" destId="{7F8C1B21-AE35-4E80-B199-127AD435CFC7}" srcOrd="1" destOrd="1" presId="urn:microsoft.com/office/officeart/2005/8/layout/hProcess4"/>
    <dgm:cxn modelId="{E6ACD5BB-748F-4B9C-8919-3AED24FAA24B}" srcId="{F3A5B424-CF80-4C4D-BB3C-A3F5313FF266}" destId="{0D7AD4F8-13C7-4B2B-9E86-2F8FF2C428F1}" srcOrd="0" destOrd="0" parTransId="{B28F0F47-A3AF-457C-A0FB-063E84EA3727}" sibTransId="{8F91F3BE-CBCD-4B40-A1DE-DA5D3AA04BF2}"/>
    <dgm:cxn modelId="{7EE816C7-308E-4A41-801F-03AB4E455C2F}" srcId="{2E36C422-B7EE-4EB5-8F71-81B93B08DBA4}" destId="{075DE04C-C239-4C40-9C3A-8B23BC2A3494}" srcOrd="1" destOrd="0" parTransId="{23D07A30-5EF3-4C91-93A3-1EF83421E40E}" sibTransId="{3A679010-910D-494E-9419-BC6A2B01B4B2}"/>
    <dgm:cxn modelId="{D0E8F0CD-5C6D-4156-A8BF-2EA247373F64}" type="presOf" srcId="{F5DD2098-C900-4DC1-85C2-6A1633B4C104}" destId="{C81B1A67-AC2C-4383-85DB-30AE05E2273E}" srcOrd="0" destOrd="0" presId="urn:microsoft.com/office/officeart/2005/8/layout/hProcess4"/>
    <dgm:cxn modelId="{80AF61D0-EF42-4E89-BE89-62344BE05266}" type="presOf" srcId="{DB6CBD9E-523A-4A4B-85DA-86A141EE3DB3}" destId="{C8E1BC15-DA4E-4CDB-93F6-220F89BF1452}" srcOrd="0" destOrd="0" presId="urn:microsoft.com/office/officeart/2005/8/layout/hProcess4"/>
    <dgm:cxn modelId="{3DECDAD9-2B79-4516-80C9-7B7113DF7CD7}" type="presOf" srcId="{2E36C422-B7EE-4EB5-8F71-81B93B08DBA4}" destId="{1D34F37A-6326-41CC-8AAB-20F27FA6E139}" srcOrd="0" destOrd="0" presId="urn:microsoft.com/office/officeart/2005/8/layout/hProcess4"/>
    <dgm:cxn modelId="{34AEC7EA-A402-4050-AC87-122D899CC3B0}" srcId="{2E36C422-B7EE-4EB5-8F71-81B93B08DBA4}" destId="{AAE22A4C-7ADB-4E3A-91F9-6C3F0E312BE3}" srcOrd="3" destOrd="0" parTransId="{A6B30747-DF1B-4B8A-9E4A-3E3C56C46707}" sibTransId="{A2D6ED97-707C-4C7B-B181-A7C15FF5645C}"/>
    <dgm:cxn modelId="{BEE2F0ED-9A36-4D54-9089-5C6E6DE29FE8}" srcId="{2E36C422-B7EE-4EB5-8F71-81B93B08DBA4}" destId="{F3A5B424-CF80-4C4D-BB3C-A3F5313FF266}" srcOrd="2" destOrd="0" parTransId="{9E1B11FB-C37E-4A19-963E-F9F3F6F05732}" sibTransId="{2C5BA747-B515-43B1-BDE5-8EE380089EC4}"/>
    <dgm:cxn modelId="{A5930E6E-5513-4A38-8C2E-8B572EE9154D}" type="presParOf" srcId="{1D34F37A-6326-41CC-8AAB-20F27FA6E139}" destId="{83DBA711-CFD2-4AE4-9698-E1F895031ECB}" srcOrd="0" destOrd="0" presId="urn:microsoft.com/office/officeart/2005/8/layout/hProcess4"/>
    <dgm:cxn modelId="{6C5BF10D-C2DC-4A91-816F-8D7643532086}" type="presParOf" srcId="{1D34F37A-6326-41CC-8AAB-20F27FA6E139}" destId="{511D3D7C-89F6-4EC6-986D-94663C8D9350}" srcOrd="1" destOrd="0" presId="urn:microsoft.com/office/officeart/2005/8/layout/hProcess4"/>
    <dgm:cxn modelId="{4AB00D35-5810-4991-8B3A-6B2F7E0F63F6}" type="presParOf" srcId="{1D34F37A-6326-41CC-8AAB-20F27FA6E139}" destId="{423C105E-B9ED-4562-B860-E2B4E69D7279}" srcOrd="2" destOrd="0" presId="urn:microsoft.com/office/officeart/2005/8/layout/hProcess4"/>
    <dgm:cxn modelId="{006BA291-EA27-4EAB-8613-33D25E068DD3}" type="presParOf" srcId="{423C105E-B9ED-4562-B860-E2B4E69D7279}" destId="{AA9E59B8-DCD0-45C0-846D-1B6B5F2B4A33}" srcOrd="0" destOrd="0" presId="urn:microsoft.com/office/officeart/2005/8/layout/hProcess4"/>
    <dgm:cxn modelId="{C581C423-11EC-4953-8E17-4BFB3F664D8D}" type="presParOf" srcId="{AA9E59B8-DCD0-45C0-846D-1B6B5F2B4A33}" destId="{5D196F42-F695-4E7F-AB6E-538D6F53CE01}" srcOrd="0" destOrd="0" presId="urn:microsoft.com/office/officeart/2005/8/layout/hProcess4"/>
    <dgm:cxn modelId="{BB473BA7-EE9D-4D23-85B0-58463A9D319C}" type="presParOf" srcId="{AA9E59B8-DCD0-45C0-846D-1B6B5F2B4A33}" destId="{45C0A620-377B-4294-9416-D0BDE14C9C8A}" srcOrd="1" destOrd="0" presId="urn:microsoft.com/office/officeart/2005/8/layout/hProcess4"/>
    <dgm:cxn modelId="{C77DC1B6-9A9E-46B9-96B2-2EDB35F1030C}" type="presParOf" srcId="{AA9E59B8-DCD0-45C0-846D-1B6B5F2B4A33}" destId="{6C75D676-283D-403D-8346-B8FD825CBF93}" srcOrd="2" destOrd="0" presId="urn:microsoft.com/office/officeart/2005/8/layout/hProcess4"/>
    <dgm:cxn modelId="{B2B3B0A8-9154-4581-A03E-ADF089658056}" type="presParOf" srcId="{AA9E59B8-DCD0-45C0-846D-1B6B5F2B4A33}" destId="{C81B1A67-AC2C-4383-85DB-30AE05E2273E}" srcOrd="3" destOrd="0" presId="urn:microsoft.com/office/officeart/2005/8/layout/hProcess4"/>
    <dgm:cxn modelId="{9034D448-84E9-47B7-B5AB-F82259CD2AE9}" type="presParOf" srcId="{AA9E59B8-DCD0-45C0-846D-1B6B5F2B4A33}" destId="{5A8E44FD-FCEA-4A13-80D9-F6C559817BA9}" srcOrd="4" destOrd="0" presId="urn:microsoft.com/office/officeart/2005/8/layout/hProcess4"/>
    <dgm:cxn modelId="{834C66C6-D6B4-4DF7-BE92-EC1B32A6B41B}" type="presParOf" srcId="{423C105E-B9ED-4562-B860-E2B4E69D7279}" destId="{C2DC5E41-B939-4B4B-B23E-C46811E0D94A}" srcOrd="1" destOrd="0" presId="urn:microsoft.com/office/officeart/2005/8/layout/hProcess4"/>
    <dgm:cxn modelId="{2A909ED7-1A2A-4B66-AC1A-E03904C92DB8}" type="presParOf" srcId="{423C105E-B9ED-4562-B860-E2B4E69D7279}" destId="{7BC8EE84-72DA-45D0-8F5D-3031790B8BEA}" srcOrd="2" destOrd="0" presId="urn:microsoft.com/office/officeart/2005/8/layout/hProcess4"/>
    <dgm:cxn modelId="{D2F4A546-AD58-4554-9E12-D4005BAFE657}" type="presParOf" srcId="{7BC8EE84-72DA-45D0-8F5D-3031790B8BEA}" destId="{594E5E4D-7351-44BC-9FA5-4452D724FB8E}" srcOrd="0" destOrd="0" presId="urn:microsoft.com/office/officeart/2005/8/layout/hProcess4"/>
    <dgm:cxn modelId="{303C8879-005D-41D9-A202-DDB105EBA589}" type="presParOf" srcId="{7BC8EE84-72DA-45D0-8F5D-3031790B8BEA}" destId="{C8E1BC15-DA4E-4CDB-93F6-220F89BF1452}" srcOrd="1" destOrd="0" presId="urn:microsoft.com/office/officeart/2005/8/layout/hProcess4"/>
    <dgm:cxn modelId="{76D143EB-C4BD-44CE-954F-2192C237FAEF}" type="presParOf" srcId="{7BC8EE84-72DA-45D0-8F5D-3031790B8BEA}" destId="{A234E8CC-CFC9-4561-B9E6-6E62A6B085D5}" srcOrd="2" destOrd="0" presId="urn:microsoft.com/office/officeart/2005/8/layout/hProcess4"/>
    <dgm:cxn modelId="{BB228043-4172-4BF5-BD47-CF4FD6C70482}" type="presParOf" srcId="{7BC8EE84-72DA-45D0-8F5D-3031790B8BEA}" destId="{A1A598C9-0751-4281-BC30-C1202F0F3676}" srcOrd="3" destOrd="0" presId="urn:microsoft.com/office/officeart/2005/8/layout/hProcess4"/>
    <dgm:cxn modelId="{B5092A91-1D4C-42A9-98FD-47089BE6234B}" type="presParOf" srcId="{7BC8EE84-72DA-45D0-8F5D-3031790B8BEA}" destId="{A2CB047D-F16C-4B91-AEF7-49B63268415E}" srcOrd="4" destOrd="0" presId="urn:microsoft.com/office/officeart/2005/8/layout/hProcess4"/>
    <dgm:cxn modelId="{D1366D14-3757-4B82-9093-59F2584220BD}" type="presParOf" srcId="{423C105E-B9ED-4562-B860-E2B4E69D7279}" destId="{996EA770-D82B-496F-8953-0E972B0767DE}" srcOrd="3" destOrd="0" presId="urn:microsoft.com/office/officeart/2005/8/layout/hProcess4"/>
    <dgm:cxn modelId="{D7FA9A85-AE03-45EF-BF60-1B2889D4F937}" type="presParOf" srcId="{423C105E-B9ED-4562-B860-E2B4E69D7279}" destId="{DCC19F65-40E6-45F6-87FF-2A81E36F70F8}" srcOrd="4" destOrd="0" presId="urn:microsoft.com/office/officeart/2005/8/layout/hProcess4"/>
    <dgm:cxn modelId="{712127B5-EA15-4DC1-A0C6-5C2AECF87371}" type="presParOf" srcId="{DCC19F65-40E6-45F6-87FF-2A81E36F70F8}" destId="{D616B59A-60B9-4D99-B235-66E4F8679501}" srcOrd="0" destOrd="0" presId="urn:microsoft.com/office/officeart/2005/8/layout/hProcess4"/>
    <dgm:cxn modelId="{EC740680-612B-4837-956B-985AFEF57201}" type="presParOf" srcId="{DCC19F65-40E6-45F6-87FF-2A81E36F70F8}" destId="{3EDA9253-9E35-425F-ACFF-E52DA0558EF0}" srcOrd="1" destOrd="0" presId="urn:microsoft.com/office/officeart/2005/8/layout/hProcess4"/>
    <dgm:cxn modelId="{66B6EBCA-F74A-4EA5-9442-0F056FCDBF74}" type="presParOf" srcId="{DCC19F65-40E6-45F6-87FF-2A81E36F70F8}" destId="{7F8C1B21-AE35-4E80-B199-127AD435CFC7}" srcOrd="2" destOrd="0" presId="urn:microsoft.com/office/officeart/2005/8/layout/hProcess4"/>
    <dgm:cxn modelId="{4385B70C-8464-46D7-8648-5A267B866AD3}" type="presParOf" srcId="{DCC19F65-40E6-45F6-87FF-2A81E36F70F8}" destId="{FC60C2EA-6727-456C-8F7B-845DEEF4E954}" srcOrd="3" destOrd="0" presId="urn:microsoft.com/office/officeart/2005/8/layout/hProcess4"/>
    <dgm:cxn modelId="{3520A7DB-E11F-4DB9-B696-E7E7B26F5193}" type="presParOf" srcId="{DCC19F65-40E6-45F6-87FF-2A81E36F70F8}" destId="{7371F683-13A4-4186-9B23-B8D314B6CA4D}" srcOrd="4" destOrd="0" presId="urn:microsoft.com/office/officeart/2005/8/layout/hProcess4"/>
    <dgm:cxn modelId="{8FE47EA6-42DE-4EDD-B421-6F5AE3DB6BB1}" type="presParOf" srcId="{423C105E-B9ED-4562-B860-E2B4E69D7279}" destId="{0DF739EE-485C-4DD8-BBB8-C760512C5E59}" srcOrd="5" destOrd="0" presId="urn:microsoft.com/office/officeart/2005/8/layout/hProcess4"/>
    <dgm:cxn modelId="{C5BDC71C-0D44-4D00-98C4-91E39E63911B}" type="presParOf" srcId="{423C105E-B9ED-4562-B860-E2B4E69D7279}" destId="{28D12690-7AB1-429E-84BC-DBC7B73CBEC8}" srcOrd="6" destOrd="0" presId="urn:microsoft.com/office/officeart/2005/8/layout/hProcess4"/>
    <dgm:cxn modelId="{1C383F1C-E5CD-49D8-AD73-C1BDFAE3A39C}" type="presParOf" srcId="{28D12690-7AB1-429E-84BC-DBC7B73CBEC8}" destId="{06C9F4BD-A735-4904-B81B-36EA1C224FF3}" srcOrd="0" destOrd="0" presId="urn:microsoft.com/office/officeart/2005/8/layout/hProcess4"/>
    <dgm:cxn modelId="{945D6E5C-0CC5-47DA-8578-A9FEAA71DD4E}" type="presParOf" srcId="{28D12690-7AB1-429E-84BC-DBC7B73CBEC8}" destId="{63A81EC3-1C26-427C-AE33-353716C218C8}" srcOrd="1" destOrd="0" presId="urn:microsoft.com/office/officeart/2005/8/layout/hProcess4"/>
    <dgm:cxn modelId="{E19EA0AE-A543-4CC2-905C-90B8E73196EE}" type="presParOf" srcId="{28D12690-7AB1-429E-84BC-DBC7B73CBEC8}" destId="{3A2920B2-9B0D-4EED-9BCF-28EE17AFA79F}" srcOrd="2" destOrd="0" presId="urn:microsoft.com/office/officeart/2005/8/layout/hProcess4"/>
    <dgm:cxn modelId="{DEF5F78F-494D-4D5E-817B-2AB949BB323B}" type="presParOf" srcId="{28D12690-7AB1-429E-84BC-DBC7B73CBEC8}" destId="{5A70E5D0-4767-4673-A419-E0A3DC5D7954}" srcOrd="3" destOrd="0" presId="urn:microsoft.com/office/officeart/2005/8/layout/hProcess4"/>
    <dgm:cxn modelId="{021C2804-B993-460E-A24B-EEF10F8F0F3D}" type="presParOf" srcId="{28D12690-7AB1-429E-84BC-DBC7B73CBEC8}" destId="{300F45FD-373C-468F-BAC4-357475D583CC}"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9C0D32-E83B-4C00-9070-DCC5ADF39458}" type="doc">
      <dgm:prSet loTypeId="urn:microsoft.com/office/officeart/2005/8/layout/bProcess3" loCatId="process" qsTypeId="urn:microsoft.com/office/officeart/2005/8/quickstyle/simple1" qsCatId="simple" csTypeId="urn:microsoft.com/office/officeart/2005/8/colors/accent0_2" csCatId="mainScheme" phldr="1"/>
      <dgm:spPr/>
      <dgm:t>
        <a:bodyPr/>
        <a:lstStyle/>
        <a:p>
          <a:endParaRPr lang="es-ES"/>
        </a:p>
      </dgm:t>
    </dgm:pt>
    <dgm:pt modelId="{FF5FD672-5498-4D37-A185-3525179CA359}">
      <dgm:prSet/>
      <dgm:spPr/>
      <dgm:t>
        <a:bodyPr/>
        <a:lstStyle/>
        <a:p>
          <a:pPr algn="ctr" rtl="0"/>
          <a:r>
            <a:rPr lang="es-CO" dirty="0">
              <a:latin typeface="Traditional Arabic" panose="02020603050405020304" pitchFamily="18" charset="-78"/>
              <a:cs typeface="Traditional Arabic" panose="02020603050405020304" pitchFamily="18" charset="-78"/>
            </a:rPr>
            <a:t>Patrones actuales de Producción y Consumo</a:t>
          </a:r>
          <a:endParaRPr lang="es-ES" dirty="0">
            <a:latin typeface="Traditional Arabic" panose="02020603050405020304" pitchFamily="18" charset="-78"/>
            <a:cs typeface="Traditional Arabic" panose="02020603050405020304" pitchFamily="18" charset="-78"/>
          </a:endParaRPr>
        </a:p>
      </dgm:t>
    </dgm:pt>
    <dgm:pt modelId="{F144A434-B6BB-42EE-96DD-8903B0A04F0A}" type="parTrans" cxnId="{9DE2B0A0-53DF-4B39-8258-F60D27B3B42C}">
      <dgm:prSet/>
      <dgm:spPr/>
      <dgm:t>
        <a:bodyPr/>
        <a:lstStyle/>
        <a:p>
          <a:endParaRPr lang="es-ES"/>
        </a:p>
      </dgm:t>
    </dgm:pt>
    <dgm:pt modelId="{83E4251B-67F8-481D-9153-93E56BD71AFA}" type="sibTrans" cxnId="{9DE2B0A0-53DF-4B39-8258-F60D27B3B42C}">
      <dgm:prSet/>
      <dgm:spPr/>
      <dgm:t>
        <a:bodyPr/>
        <a:lstStyle/>
        <a:p>
          <a:endParaRPr lang="es-ES"/>
        </a:p>
      </dgm:t>
    </dgm:pt>
    <dgm:pt modelId="{020074C9-9774-4813-B673-283E3985D7C3}">
      <dgm:prSet/>
      <dgm:spPr/>
      <dgm:t>
        <a:bodyPr/>
        <a:lstStyle/>
        <a:p>
          <a:pPr rtl="0"/>
          <a:r>
            <a:rPr lang="es-CO" dirty="0">
              <a:latin typeface="Traditional Arabic" panose="02020603050405020304" pitchFamily="18" charset="-78"/>
              <a:cs typeface="Traditional Arabic" panose="02020603050405020304" pitchFamily="18" charset="-78"/>
            </a:rPr>
            <a:t>Desequilibrio ambiental</a:t>
          </a:r>
          <a:endParaRPr lang="es-ES" dirty="0">
            <a:latin typeface="Traditional Arabic" panose="02020603050405020304" pitchFamily="18" charset="-78"/>
            <a:cs typeface="Traditional Arabic" panose="02020603050405020304" pitchFamily="18" charset="-78"/>
          </a:endParaRPr>
        </a:p>
      </dgm:t>
    </dgm:pt>
    <dgm:pt modelId="{49A32E0A-86CE-454B-9D7E-C6341F6431B0}" type="parTrans" cxnId="{9D969206-41DF-49BE-91B9-0351F86F0CBC}">
      <dgm:prSet/>
      <dgm:spPr/>
      <dgm:t>
        <a:bodyPr/>
        <a:lstStyle/>
        <a:p>
          <a:endParaRPr lang="es-ES"/>
        </a:p>
      </dgm:t>
    </dgm:pt>
    <dgm:pt modelId="{8D589955-1D37-4D32-BED6-1B54C8899815}" type="sibTrans" cxnId="{9D969206-41DF-49BE-91B9-0351F86F0CBC}">
      <dgm:prSet/>
      <dgm:spPr/>
      <dgm:t>
        <a:bodyPr/>
        <a:lstStyle/>
        <a:p>
          <a:endParaRPr lang="es-ES"/>
        </a:p>
      </dgm:t>
    </dgm:pt>
    <dgm:pt modelId="{C7752EE1-A45F-47EC-9CFB-D5303BBF98D0}">
      <dgm:prSet/>
      <dgm:spPr/>
      <dgm:t>
        <a:bodyPr/>
        <a:lstStyle/>
        <a:p>
          <a:pPr algn="ctr" rtl="0"/>
          <a:r>
            <a:rPr lang="es-ES" dirty="0">
              <a:latin typeface="Traditional Arabic" panose="02020603050405020304" pitchFamily="18" charset="-78"/>
              <a:cs typeface="Traditional Arabic" panose="02020603050405020304" pitchFamily="18" charset="-78"/>
            </a:rPr>
            <a:t>Demanda de bienes y servicios</a:t>
          </a:r>
        </a:p>
      </dgm:t>
    </dgm:pt>
    <dgm:pt modelId="{E9B95947-D4BE-4350-B154-BC549F8975F1}" type="parTrans" cxnId="{CB6B96E9-23EC-4F4F-9657-02E39F2BFDEA}">
      <dgm:prSet/>
      <dgm:spPr/>
      <dgm:t>
        <a:bodyPr/>
        <a:lstStyle/>
        <a:p>
          <a:endParaRPr lang="es-ES"/>
        </a:p>
      </dgm:t>
    </dgm:pt>
    <dgm:pt modelId="{9497E01C-A1D1-4898-9A59-6F8FDF9F20A0}" type="sibTrans" cxnId="{CB6B96E9-23EC-4F4F-9657-02E39F2BFDEA}">
      <dgm:prSet/>
      <dgm:spPr/>
      <dgm:t>
        <a:bodyPr/>
        <a:lstStyle/>
        <a:p>
          <a:endParaRPr lang="es-ES" dirty="0"/>
        </a:p>
      </dgm:t>
    </dgm:pt>
    <dgm:pt modelId="{61CC017B-B7F2-453F-BDCB-6FE3858B5FF4}">
      <dgm:prSet/>
      <dgm:spPr/>
      <dgm:t>
        <a:bodyPr/>
        <a:lstStyle/>
        <a:p>
          <a:pPr algn="ctr" rtl="0"/>
          <a:r>
            <a:rPr lang="es-ES" dirty="0">
              <a:latin typeface="Traditional Arabic" panose="02020603050405020304" pitchFamily="18" charset="-78"/>
              <a:cs typeface="Traditional Arabic" panose="02020603050405020304" pitchFamily="18" charset="-78"/>
            </a:rPr>
            <a:t>Producción excesiva</a:t>
          </a:r>
        </a:p>
      </dgm:t>
    </dgm:pt>
    <dgm:pt modelId="{76D98ED2-D496-4F91-A9BD-E51950FF2367}" type="parTrans" cxnId="{C53DFC9A-C445-46CF-8A44-748B8DCF3AC1}">
      <dgm:prSet/>
      <dgm:spPr/>
      <dgm:t>
        <a:bodyPr/>
        <a:lstStyle/>
        <a:p>
          <a:endParaRPr lang="es-ES"/>
        </a:p>
      </dgm:t>
    </dgm:pt>
    <dgm:pt modelId="{DD564508-C770-45CF-A394-8F619AE13CF2}" type="sibTrans" cxnId="{C53DFC9A-C445-46CF-8A44-748B8DCF3AC1}">
      <dgm:prSet/>
      <dgm:spPr/>
      <dgm:t>
        <a:bodyPr/>
        <a:lstStyle/>
        <a:p>
          <a:endParaRPr lang="es-ES"/>
        </a:p>
      </dgm:t>
    </dgm:pt>
    <dgm:pt modelId="{55E2E06B-27FA-4189-86D5-F476040F382D}">
      <dgm:prSet/>
      <dgm:spPr/>
      <dgm:t>
        <a:bodyPr/>
        <a:lstStyle/>
        <a:p>
          <a:pPr algn="ctr" rtl="0"/>
          <a:r>
            <a:rPr lang="es-ES" dirty="0">
              <a:latin typeface="Traditional Arabic" panose="02020603050405020304" pitchFamily="18" charset="-78"/>
              <a:cs typeface="Traditional Arabic" panose="02020603050405020304" pitchFamily="18" charset="-78"/>
            </a:rPr>
            <a:t>Problema social</a:t>
          </a:r>
        </a:p>
      </dgm:t>
    </dgm:pt>
    <dgm:pt modelId="{6D29B459-AD49-44A0-90E6-E15C92E9F709}" type="parTrans" cxnId="{27E9F3F1-997E-42F3-9DA6-F3E50C84C625}">
      <dgm:prSet/>
      <dgm:spPr/>
      <dgm:t>
        <a:bodyPr/>
        <a:lstStyle/>
        <a:p>
          <a:endParaRPr lang="es-ES"/>
        </a:p>
      </dgm:t>
    </dgm:pt>
    <dgm:pt modelId="{ACCD42BD-CA69-4A29-A188-518C2975E1BE}" type="sibTrans" cxnId="{27E9F3F1-997E-42F3-9DA6-F3E50C84C625}">
      <dgm:prSet/>
      <dgm:spPr/>
      <dgm:t>
        <a:bodyPr/>
        <a:lstStyle/>
        <a:p>
          <a:endParaRPr lang="es-ES"/>
        </a:p>
      </dgm:t>
    </dgm:pt>
    <dgm:pt modelId="{CC1D2404-9CF4-425F-AD65-D037C03D4BF2}">
      <dgm:prSet/>
      <dgm:spPr/>
      <dgm:t>
        <a:bodyPr/>
        <a:lstStyle/>
        <a:p>
          <a:pPr algn="ctr" rtl="0"/>
          <a:r>
            <a:rPr lang="es-ES" dirty="0">
              <a:latin typeface="Traditional Arabic" panose="02020603050405020304" pitchFamily="18" charset="-78"/>
              <a:cs typeface="Traditional Arabic" panose="02020603050405020304" pitchFamily="18" charset="-78"/>
            </a:rPr>
            <a:t>Residuos</a:t>
          </a:r>
        </a:p>
      </dgm:t>
    </dgm:pt>
    <dgm:pt modelId="{574365A4-4BC6-42FB-88FE-09941685AF50}" type="parTrans" cxnId="{285DEDC2-EB4B-47ED-8ECA-B99F1D972AD9}">
      <dgm:prSet/>
      <dgm:spPr/>
      <dgm:t>
        <a:bodyPr/>
        <a:lstStyle/>
        <a:p>
          <a:endParaRPr lang="es-ES"/>
        </a:p>
      </dgm:t>
    </dgm:pt>
    <dgm:pt modelId="{6CC8AC54-DFBA-4483-8EB5-8025AA57926A}" type="sibTrans" cxnId="{285DEDC2-EB4B-47ED-8ECA-B99F1D972AD9}">
      <dgm:prSet/>
      <dgm:spPr/>
      <dgm:t>
        <a:bodyPr/>
        <a:lstStyle/>
        <a:p>
          <a:endParaRPr lang="es-ES"/>
        </a:p>
      </dgm:t>
    </dgm:pt>
    <dgm:pt modelId="{F4840217-598C-4EB4-9991-6A0C89D5F0F9}" type="pres">
      <dgm:prSet presAssocID="{C49C0D32-E83B-4C00-9070-DCC5ADF39458}" presName="Name0" presStyleCnt="0">
        <dgm:presLayoutVars>
          <dgm:dir/>
          <dgm:resizeHandles val="exact"/>
        </dgm:presLayoutVars>
      </dgm:prSet>
      <dgm:spPr/>
    </dgm:pt>
    <dgm:pt modelId="{5A33EDB7-34DF-4A89-ACE8-7C440A50CEDA}" type="pres">
      <dgm:prSet presAssocID="{FF5FD672-5498-4D37-A185-3525179CA359}" presName="node" presStyleLbl="node1" presStyleIdx="0" presStyleCnt="6">
        <dgm:presLayoutVars>
          <dgm:bulletEnabled val="1"/>
        </dgm:presLayoutVars>
      </dgm:prSet>
      <dgm:spPr/>
    </dgm:pt>
    <dgm:pt modelId="{07AE3242-4CFE-47E1-A02B-A121E1A7D893}" type="pres">
      <dgm:prSet presAssocID="{83E4251B-67F8-481D-9153-93E56BD71AFA}" presName="sibTrans" presStyleLbl="sibTrans1D1" presStyleIdx="0" presStyleCnt="5"/>
      <dgm:spPr/>
    </dgm:pt>
    <dgm:pt modelId="{E7742D76-22B8-4855-A19E-1B7CD9C41F1C}" type="pres">
      <dgm:prSet presAssocID="{83E4251B-67F8-481D-9153-93E56BD71AFA}" presName="connectorText" presStyleLbl="sibTrans1D1" presStyleIdx="0" presStyleCnt="5"/>
      <dgm:spPr/>
    </dgm:pt>
    <dgm:pt modelId="{B867840F-EFD1-4729-9469-1A336887C7F6}" type="pres">
      <dgm:prSet presAssocID="{C7752EE1-A45F-47EC-9CFB-D5303BBF98D0}" presName="node" presStyleLbl="node1" presStyleIdx="1" presStyleCnt="6">
        <dgm:presLayoutVars>
          <dgm:bulletEnabled val="1"/>
        </dgm:presLayoutVars>
      </dgm:prSet>
      <dgm:spPr/>
    </dgm:pt>
    <dgm:pt modelId="{52F93D4D-A620-49C0-8D44-C5ADEFEC17FD}" type="pres">
      <dgm:prSet presAssocID="{9497E01C-A1D1-4898-9A59-6F8FDF9F20A0}" presName="sibTrans" presStyleLbl="sibTrans1D1" presStyleIdx="1" presStyleCnt="5"/>
      <dgm:spPr/>
    </dgm:pt>
    <dgm:pt modelId="{98545C99-9B3E-4FD5-9B9B-3C51631A8EC2}" type="pres">
      <dgm:prSet presAssocID="{9497E01C-A1D1-4898-9A59-6F8FDF9F20A0}" presName="connectorText" presStyleLbl="sibTrans1D1" presStyleIdx="1" presStyleCnt="5"/>
      <dgm:spPr/>
    </dgm:pt>
    <dgm:pt modelId="{BA88D338-3DC9-4CC6-9EB4-C64D73F4AF52}" type="pres">
      <dgm:prSet presAssocID="{61CC017B-B7F2-453F-BDCB-6FE3858B5FF4}" presName="node" presStyleLbl="node1" presStyleIdx="2" presStyleCnt="6">
        <dgm:presLayoutVars>
          <dgm:bulletEnabled val="1"/>
        </dgm:presLayoutVars>
      </dgm:prSet>
      <dgm:spPr/>
    </dgm:pt>
    <dgm:pt modelId="{AB3D1CE4-C3FC-4A1D-B017-077EEDA7B77A}" type="pres">
      <dgm:prSet presAssocID="{DD564508-C770-45CF-A394-8F619AE13CF2}" presName="sibTrans" presStyleLbl="sibTrans1D1" presStyleIdx="2" presStyleCnt="5"/>
      <dgm:spPr/>
    </dgm:pt>
    <dgm:pt modelId="{9DED0840-1D76-4414-B551-3BCB01008371}" type="pres">
      <dgm:prSet presAssocID="{DD564508-C770-45CF-A394-8F619AE13CF2}" presName="connectorText" presStyleLbl="sibTrans1D1" presStyleIdx="2" presStyleCnt="5"/>
      <dgm:spPr/>
    </dgm:pt>
    <dgm:pt modelId="{4CD42810-2337-417D-8654-538E3A57C4C5}" type="pres">
      <dgm:prSet presAssocID="{CC1D2404-9CF4-425F-AD65-D037C03D4BF2}" presName="node" presStyleLbl="node1" presStyleIdx="3" presStyleCnt="6">
        <dgm:presLayoutVars>
          <dgm:bulletEnabled val="1"/>
        </dgm:presLayoutVars>
      </dgm:prSet>
      <dgm:spPr/>
    </dgm:pt>
    <dgm:pt modelId="{43CA81A9-3025-4410-A397-AFEA8D002603}" type="pres">
      <dgm:prSet presAssocID="{6CC8AC54-DFBA-4483-8EB5-8025AA57926A}" presName="sibTrans" presStyleLbl="sibTrans1D1" presStyleIdx="3" presStyleCnt="5"/>
      <dgm:spPr/>
    </dgm:pt>
    <dgm:pt modelId="{33D8731D-AE3D-4790-926E-9004230DF91A}" type="pres">
      <dgm:prSet presAssocID="{6CC8AC54-DFBA-4483-8EB5-8025AA57926A}" presName="connectorText" presStyleLbl="sibTrans1D1" presStyleIdx="3" presStyleCnt="5"/>
      <dgm:spPr/>
    </dgm:pt>
    <dgm:pt modelId="{60ACA8A1-EEE0-46DD-9B3C-16732341A4C2}" type="pres">
      <dgm:prSet presAssocID="{020074C9-9774-4813-B673-283E3985D7C3}" presName="node" presStyleLbl="node1" presStyleIdx="4" presStyleCnt="6">
        <dgm:presLayoutVars>
          <dgm:bulletEnabled val="1"/>
        </dgm:presLayoutVars>
      </dgm:prSet>
      <dgm:spPr/>
    </dgm:pt>
    <dgm:pt modelId="{F0F94AD4-B4E9-4CCC-8E15-82FAC781E783}" type="pres">
      <dgm:prSet presAssocID="{8D589955-1D37-4D32-BED6-1B54C8899815}" presName="sibTrans" presStyleLbl="sibTrans1D1" presStyleIdx="4" presStyleCnt="5"/>
      <dgm:spPr/>
    </dgm:pt>
    <dgm:pt modelId="{E01640D3-E700-4D2B-B691-F2D0748D6FAC}" type="pres">
      <dgm:prSet presAssocID="{8D589955-1D37-4D32-BED6-1B54C8899815}" presName="connectorText" presStyleLbl="sibTrans1D1" presStyleIdx="4" presStyleCnt="5"/>
      <dgm:spPr/>
    </dgm:pt>
    <dgm:pt modelId="{43B92527-08CB-427D-8E56-C1AD72862EC7}" type="pres">
      <dgm:prSet presAssocID="{55E2E06B-27FA-4189-86D5-F476040F382D}" presName="node" presStyleLbl="node1" presStyleIdx="5" presStyleCnt="6">
        <dgm:presLayoutVars>
          <dgm:bulletEnabled val="1"/>
        </dgm:presLayoutVars>
      </dgm:prSet>
      <dgm:spPr/>
    </dgm:pt>
  </dgm:ptLst>
  <dgm:cxnLst>
    <dgm:cxn modelId="{9D969206-41DF-49BE-91B9-0351F86F0CBC}" srcId="{C49C0D32-E83B-4C00-9070-DCC5ADF39458}" destId="{020074C9-9774-4813-B673-283E3985D7C3}" srcOrd="4" destOrd="0" parTransId="{49A32E0A-86CE-454B-9D7E-C6341F6431B0}" sibTransId="{8D589955-1D37-4D32-BED6-1B54C8899815}"/>
    <dgm:cxn modelId="{B09B062F-DEA3-486B-B21A-60B6E8FA80F6}" type="presOf" srcId="{020074C9-9774-4813-B673-283E3985D7C3}" destId="{60ACA8A1-EEE0-46DD-9B3C-16732341A4C2}" srcOrd="0" destOrd="0" presId="urn:microsoft.com/office/officeart/2005/8/layout/bProcess3"/>
    <dgm:cxn modelId="{DA3CC037-A025-47D4-9DEC-8ADB41A22C41}" type="presOf" srcId="{6CC8AC54-DFBA-4483-8EB5-8025AA57926A}" destId="{33D8731D-AE3D-4790-926E-9004230DF91A}" srcOrd="1" destOrd="0" presId="urn:microsoft.com/office/officeart/2005/8/layout/bProcess3"/>
    <dgm:cxn modelId="{06F4F738-516E-48E9-944D-061BC3CF7DA3}" type="presOf" srcId="{9497E01C-A1D1-4898-9A59-6F8FDF9F20A0}" destId="{52F93D4D-A620-49C0-8D44-C5ADEFEC17FD}" srcOrd="0" destOrd="0" presId="urn:microsoft.com/office/officeart/2005/8/layout/bProcess3"/>
    <dgm:cxn modelId="{C5DD9176-CE89-45FE-BC1E-835906673F58}" type="presOf" srcId="{FF5FD672-5498-4D37-A185-3525179CA359}" destId="{5A33EDB7-34DF-4A89-ACE8-7C440A50CEDA}" srcOrd="0" destOrd="0" presId="urn:microsoft.com/office/officeart/2005/8/layout/bProcess3"/>
    <dgm:cxn modelId="{9D04C676-13F4-4764-86A9-613A3FE60CF7}" type="presOf" srcId="{C7752EE1-A45F-47EC-9CFB-D5303BBF98D0}" destId="{B867840F-EFD1-4729-9469-1A336887C7F6}" srcOrd="0" destOrd="0" presId="urn:microsoft.com/office/officeart/2005/8/layout/bProcess3"/>
    <dgm:cxn modelId="{7590CA8C-B40C-482B-8E0E-9122A7921DF5}" type="presOf" srcId="{9497E01C-A1D1-4898-9A59-6F8FDF9F20A0}" destId="{98545C99-9B3E-4FD5-9B9B-3C51631A8EC2}" srcOrd="1" destOrd="0" presId="urn:microsoft.com/office/officeart/2005/8/layout/bProcess3"/>
    <dgm:cxn modelId="{E7469B92-195F-4914-B48E-F27F8AC44D74}" type="presOf" srcId="{55E2E06B-27FA-4189-86D5-F476040F382D}" destId="{43B92527-08CB-427D-8E56-C1AD72862EC7}" srcOrd="0" destOrd="0" presId="urn:microsoft.com/office/officeart/2005/8/layout/bProcess3"/>
    <dgm:cxn modelId="{49B46096-AA2A-4659-98CE-7C5320A1D151}" type="presOf" srcId="{61CC017B-B7F2-453F-BDCB-6FE3858B5FF4}" destId="{BA88D338-3DC9-4CC6-9EB4-C64D73F4AF52}" srcOrd="0" destOrd="0" presId="urn:microsoft.com/office/officeart/2005/8/layout/bProcess3"/>
    <dgm:cxn modelId="{C53DFC9A-C445-46CF-8A44-748B8DCF3AC1}" srcId="{C49C0D32-E83B-4C00-9070-DCC5ADF39458}" destId="{61CC017B-B7F2-453F-BDCB-6FE3858B5FF4}" srcOrd="2" destOrd="0" parTransId="{76D98ED2-D496-4F91-A9BD-E51950FF2367}" sibTransId="{DD564508-C770-45CF-A394-8F619AE13CF2}"/>
    <dgm:cxn modelId="{1774069B-50D5-4246-9281-318C5AEEB163}" type="presOf" srcId="{83E4251B-67F8-481D-9153-93E56BD71AFA}" destId="{E7742D76-22B8-4855-A19E-1B7CD9C41F1C}" srcOrd="1" destOrd="0" presId="urn:microsoft.com/office/officeart/2005/8/layout/bProcess3"/>
    <dgm:cxn modelId="{9DE2B0A0-53DF-4B39-8258-F60D27B3B42C}" srcId="{C49C0D32-E83B-4C00-9070-DCC5ADF39458}" destId="{FF5FD672-5498-4D37-A185-3525179CA359}" srcOrd="0" destOrd="0" parTransId="{F144A434-B6BB-42EE-96DD-8903B0A04F0A}" sibTransId="{83E4251B-67F8-481D-9153-93E56BD71AFA}"/>
    <dgm:cxn modelId="{22213DA1-F0DA-4BAE-812C-2E92768571EC}" type="presOf" srcId="{C49C0D32-E83B-4C00-9070-DCC5ADF39458}" destId="{F4840217-598C-4EB4-9991-6A0C89D5F0F9}" srcOrd="0" destOrd="0" presId="urn:microsoft.com/office/officeart/2005/8/layout/bProcess3"/>
    <dgm:cxn modelId="{E0F2B4A3-3ABA-45A0-AAFE-8A98F380F329}" type="presOf" srcId="{83E4251B-67F8-481D-9153-93E56BD71AFA}" destId="{07AE3242-4CFE-47E1-A02B-A121E1A7D893}" srcOrd="0" destOrd="0" presId="urn:microsoft.com/office/officeart/2005/8/layout/bProcess3"/>
    <dgm:cxn modelId="{BE8409B9-BC1A-4677-9DE6-5362BB2C21F5}" type="presOf" srcId="{6CC8AC54-DFBA-4483-8EB5-8025AA57926A}" destId="{43CA81A9-3025-4410-A397-AFEA8D002603}" srcOrd="0" destOrd="0" presId="urn:microsoft.com/office/officeart/2005/8/layout/bProcess3"/>
    <dgm:cxn modelId="{94F78EBD-A8D6-4175-946F-E8F225282AFB}" type="presOf" srcId="{CC1D2404-9CF4-425F-AD65-D037C03D4BF2}" destId="{4CD42810-2337-417D-8654-538E3A57C4C5}" srcOrd="0" destOrd="0" presId="urn:microsoft.com/office/officeart/2005/8/layout/bProcess3"/>
    <dgm:cxn modelId="{285DEDC2-EB4B-47ED-8ECA-B99F1D972AD9}" srcId="{C49C0D32-E83B-4C00-9070-DCC5ADF39458}" destId="{CC1D2404-9CF4-425F-AD65-D037C03D4BF2}" srcOrd="3" destOrd="0" parTransId="{574365A4-4BC6-42FB-88FE-09941685AF50}" sibTransId="{6CC8AC54-DFBA-4483-8EB5-8025AA57926A}"/>
    <dgm:cxn modelId="{CB8EECE5-2B4F-428F-A2CC-84512DD6B719}" type="presOf" srcId="{DD564508-C770-45CF-A394-8F619AE13CF2}" destId="{9DED0840-1D76-4414-B551-3BCB01008371}" srcOrd="1" destOrd="0" presId="urn:microsoft.com/office/officeart/2005/8/layout/bProcess3"/>
    <dgm:cxn modelId="{CB6B96E9-23EC-4F4F-9657-02E39F2BFDEA}" srcId="{C49C0D32-E83B-4C00-9070-DCC5ADF39458}" destId="{C7752EE1-A45F-47EC-9CFB-D5303BBF98D0}" srcOrd="1" destOrd="0" parTransId="{E9B95947-D4BE-4350-B154-BC549F8975F1}" sibTransId="{9497E01C-A1D1-4898-9A59-6F8FDF9F20A0}"/>
    <dgm:cxn modelId="{B0A9F5EB-AE57-4A95-B77B-E7AC91012FD7}" type="presOf" srcId="{8D589955-1D37-4D32-BED6-1B54C8899815}" destId="{E01640D3-E700-4D2B-B691-F2D0748D6FAC}" srcOrd="1" destOrd="0" presId="urn:microsoft.com/office/officeart/2005/8/layout/bProcess3"/>
    <dgm:cxn modelId="{27E9F3F1-997E-42F3-9DA6-F3E50C84C625}" srcId="{C49C0D32-E83B-4C00-9070-DCC5ADF39458}" destId="{55E2E06B-27FA-4189-86D5-F476040F382D}" srcOrd="5" destOrd="0" parTransId="{6D29B459-AD49-44A0-90E6-E15C92E9F709}" sibTransId="{ACCD42BD-CA69-4A29-A188-518C2975E1BE}"/>
    <dgm:cxn modelId="{96E0B8F9-2304-436B-AA8C-D6E87AB06F8F}" type="presOf" srcId="{8D589955-1D37-4D32-BED6-1B54C8899815}" destId="{F0F94AD4-B4E9-4CCC-8E15-82FAC781E783}" srcOrd="0" destOrd="0" presId="urn:microsoft.com/office/officeart/2005/8/layout/bProcess3"/>
    <dgm:cxn modelId="{A856F9FC-9DAA-48B9-BB5F-F1E4F533050E}" type="presOf" srcId="{DD564508-C770-45CF-A394-8F619AE13CF2}" destId="{AB3D1CE4-C3FC-4A1D-B017-077EEDA7B77A}" srcOrd="0" destOrd="0" presId="urn:microsoft.com/office/officeart/2005/8/layout/bProcess3"/>
    <dgm:cxn modelId="{6C9F5695-0C23-485C-9B0B-A1678118EAB1}" type="presParOf" srcId="{F4840217-598C-4EB4-9991-6A0C89D5F0F9}" destId="{5A33EDB7-34DF-4A89-ACE8-7C440A50CEDA}" srcOrd="0" destOrd="0" presId="urn:microsoft.com/office/officeart/2005/8/layout/bProcess3"/>
    <dgm:cxn modelId="{FDBCEC98-4F23-425C-B9DF-4A3A5FEC7165}" type="presParOf" srcId="{F4840217-598C-4EB4-9991-6A0C89D5F0F9}" destId="{07AE3242-4CFE-47E1-A02B-A121E1A7D893}" srcOrd="1" destOrd="0" presId="urn:microsoft.com/office/officeart/2005/8/layout/bProcess3"/>
    <dgm:cxn modelId="{BB6DB282-588A-4D5B-A9EC-E2943A39FDB1}" type="presParOf" srcId="{07AE3242-4CFE-47E1-A02B-A121E1A7D893}" destId="{E7742D76-22B8-4855-A19E-1B7CD9C41F1C}" srcOrd="0" destOrd="0" presId="urn:microsoft.com/office/officeart/2005/8/layout/bProcess3"/>
    <dgm:cxn modelId="{2C86CE95-E51E-432D-B8B5-1690D39BD31E}" type="presParOf" srcId="{F4840217-598C-4EB4-9991-6A0C89D5F0F9}" destId="{B867840F-EFD1-4729-9469-1A336887C7F6}" srcOrd="2" destOrd="0" presId="urn:microsoft.com/office/officeart/2005/8/layout/bProcess3"/>
    <dgm:cxn modelId="{F49528DE-ECAB-4E7D-B924-42267990C41E}" type="presParOf" srcId="{F4840217-598C-4EB4-9991-6A0C89D5F0F9}" destId="{52F93D4D-A620-49C0-8D44-C5ADEFEC17FD}" srcOrd="3" destOrd="0" presId="urn:microsoft.com/office/officeart/2005/8/layout/bProcess3"/>
    <dgm:cxn modelId="{C52C9371-5857-43BD-85BB-0E92FC4C2297}" type="presParOf" srcId="{52F93D4D-A620-49C0-8D44-C5ADEFEC17FD}" destId="{98545C99-9B3E-4FD5-9B9B-3C51631A8EC2}" srcOrd="0" destOrd="0" presId="urn:microsoft.com/office/officeart/2005/8/layout/bProcess3"/>
    <dgm:cxn modelId="{A120476D-3309-4EB6-AB46-0DD7574C973E}" type="presParOf" srcId="{F4840217-598C-4EB4-9991-6A0C89D5F0F9}" destId="{BA88D338-3DC9-4CC6-9EB4-C64D73F4AF52}" srcOrd="4" destOrd="0" presId="urn:microsoft.com/office/officeart/2005/8/layout/bProcess3"/>
    <dgm:cxn modelId="{4EF54429-A600-417C-A240-367AE688ED99}" type="presParOf" srcId="{F4840217-598C-4EB4-9991-6A0C89D5F0F9}" destId="{AB3D1CE4-C3FC-4A1D-B017-077EEDA7B77A}" srcOrd="5" destOrd="0" presId="urn:microsoft.com/office/officeart/2005/8/layout/bProcess3"/>
    <dgm:cxn modelId="{8782D8F8-85FB-4D9F-BB95-C3EF5DFDCAF0}" type="presParOf" srcId="{AB3D1CE4-C3FC-4A1D-B017-077EEDA7B77A}" destId="{9DED0840-1D76-4414-B551-3BCB01008371}" srcOrd="0" destOrd="0" presId="urn:microsoft.com/office/officeart/2005/8/layout/bProcess3"/>
    <dgm:cxn modelId="{3316E3E8-53FC-46CA-A92B-F105DC15982F}" type="presParOf" srcId="{F4840217-598C-4EB4-9991-6A0C89D5F0F9}" destId="{4CD42810-2337-417D-8654-538E3A57C4C5}" srcOrd="6" destOrd="0" presId="urn:microsoft.com/office/officeart/2005/8/layout/bProcess3"/>
    <dgm:cxn modelId="{24CD1B3B-1F87-461F-9092-CAF1852DAB3B}" type="presParOf" srcId="{F4840217-598C-4EB4-9991-6A0C89D5F0F9}" destId="{43CA81A9-3025-4410-A397-AFEA8D002603}" srcOrd="7" destOrd="0" presId="urn:microsoft.com/office/officeart/2005/8/layout/bProcess3"/>
    <dgm:cxn modelId="{039FC7ED-332E-4D7B-B93D-E8A5F6285480}" type="presParOf" srcId="{43CA81A9-3025-4410-A397-AFEA8D002603}" destId="{33D8731D-AE3D-4790-926E-9004230DF91A}" srcOrd="0" destOrd="0" presId="urn:microsoft.com/office/officeart/2005/8/layout/bProcess3"/>
    <dgm:cxn modelId="{88E08480-20A4-415B-9BFD-252F113CA4D2}" type="presParOf" srcId="{F4840217-598C-4EB4-9991-6A0C89D5F0F9}" destId="{60ACA8A1-EEE0-46DD-9B3C-16732341A4C2}" srcOrd="8" destOrd="0" presId="urn:microsoft.com/office/officeart/2005/8/layout/bProcess3"/>
    <dgm:cxn modelId="{83AB1925-692E-4749-9476-C36FAB1D87B2}" type="presParOf" srcId="{F4840217-598C-4EB4-9991-6A0C89D5F0F9}" destId="{F0F94AD4-B4E9-4CCC-8E15-82FAC781E783}" srcOrd="9" destOrd="0" presId="urn:microsoft.com/office/officeart/2005/8/layout/bProcess3"/>
    <dgm:cxn modelId="{71EE3B62-18FC-45F5-828D-06580374E3A2}" type="presParOf" srcId="{F0F94AD4-B4E9-4CCC-8E15-82FAC781E783}" destId="{E01640D3-E700-4D2B-B691-F2D0748D6FAC}" srcOrd="0" destOrd="0" presId="urn:microsoft.com/office/officeart/2005/8/layout/bProcess3"/>
    <dgm:cxn modelId="{2CA9F8A6-B6D0-4509-B585-6EEDBE3E3B7C}" type="presParOf" srcId="{F4840217-598C-4EB4-9991-6A0C89D5F0F9}" destId="{43B92527-08CB-427D-8E56-C1AD72862EC7}"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9E3263-A089-46FA-979B-1CA7E1EF7FAA}" type="doc">
      <dgm:prSet loTypeId="urn:microsoft.com/office/officeart/2005/8/layout/vList6" loCatId="list" qsTypeId="urn:microsoft.com/office/officeart/2005/8/quickstyle/simple1" qsCatId="simple" csTypeId="urn:microsoft.com/office/officeart/2005/8/colors/accent0_2" csCatId="mainScheme" phldr="1"/>
      <dgm:spPr/>
      <dgm:t>
        <a:bodyPr/>
        <a:lstStyle/>
        <a:p>
          <a:endParaRPr lang="es-ES"/>
        </a:p>
      </dgm:t>
    </dgm:pt>
    <dgm:pt modelId="{C584BB4B-266D-4AC4-ABB4-9DE31F0FD9D1}">
      <dgm:prSet phldrT="[Texto]" custT="1"/>
      <dgm:spPr/>
      <dgm:t>
        <a:bodyPr/>
        <a:lstStyle/>
        <a:p>
          <a:r>
            <a:rPr lang="es-ES" sz="2800" b="1" dirty="0">
              <a:latin typeface="Traditional Arabic" panose="02020603050405020304" pitchFamily="18" charset="-78"/>
              <a:cs typeface="Traditional Arabic" panose="02020603050405020304" pitchFamily="18" charset="-78"/>
            </a:rPr>
            <a:t>Componente técnico</a:t>
          </a:r>
        </a:p>
      </dgm:t>
    </dgm:pt>
    <dgm:pt modelId="{FBDB8636-4C29-4EEE-A770-4C4E0E7DF7E0}" type="parTrans" cxnId="{094BB0D8-31FC-4BF3-AB2F-5306202F33F0}">
      <dgm:prSet/>
      <dgm:spPr/>
      <dgm:t>
        <a:bodyPr/>
        <a:lstStyle/>
        <a:p>
          <a:endParaRPr lang="es-ES"/>
        </a:p>
      </dgm:t>
    </dgm:pt>
    <dgm:pt modelId="{F365E991-BD23-425A-A48F-118BF6BB2FE0}" type="sibTrans" cxnId="{094BB0D8-31FC-4BF3-AB2F-5306202F33F0}">
      <dgm:prSet/>
      <dgm:spPr/>
      <dgm:t>
        <a:bodyPr/>
        <a:lstStyle/>
        <a:p>
          <a:endParaRPr lang="es-ES"/>
        </a:p>
      </dgm:t>
    </dgm:pt>
    <dgm:pt modelId="{0CCEE665-873C-4DE0-88AF-80CF0864D494}">
      <dgm:prSet phldrT="[Texto]"/>
      <dgm:spPr/>
      <dgm:t>
        <a:bodyPr/>
        <a:lstStyle/>
        <a:p>
          <a:r>
            <a:rPr lang="es-CO">
              <a:latin typeface="Traditional Arabic" panose="02020603050405020304" pitchFamily="18" charset="-78"/>
              <a:cs typeface="Traditional Arabic" panose="02020603050405020304" pitchFamily="18" charset="-78"/>
            </a:rPr>
            <a:t>Inclusión de la dimensión de Consumo Sostenible</a:t>
          </a:r>
          <a:endParaRPr lang="es-ES" dirty="0">
            <a:latin typeface="Traditional Arabic" panose="02020603050405020304" pitchFamily="18" charset="-78"/>
            <a:cs typeface="Traditional Arabic" panose="02020603050405020304" pitchFamily="18" charset="-78"/>
          </a:endParaRPr>
        </a:p>
      </dgm:t>
    </dgm:pt>
    <dgm:pt modelId="{8E3DF496-3061-4C60-84FF-93C931866C1C}" type="parTrans" cxnId="{CE59D9D2-A039-4C16-911E-F42E28D69D88}">
      <dgm:prSet/>
      <dgm:spPr/>
      <dgm:t>
        <a:bodyPr/>
        <a:lstStyle/>
        <a:p>
          <a:endParaRPr lang="es-ES"/>
        </a:p>
      </dgm:t>
    </dgm:pt>
    <dgm:pt modelId="{ED6842C1-0739-41F3-B7C2-B596560B657D}" type="sibTrans" cxnId="{CE59D9D2-A039-4C16-911E-F42E28D69D88}">
      <dgm:prSet/>
      <dgm:spPr/>
      <dgm:t>
        <a:bodyPr/>
        <a:lstStyle/>
        <a:p>
          <a:endParaRPr lang="es-ES"/>
        </a:p>
      </dgm:t>
    </dgm:pt>
    <dgm:pt modelId="{9AEF811D-2947-4203-94F7-61C8E0F0A99E}">
      <dgm:prSet phldrT="[Texto]"/>
      <dgm:spPr/>
      <dgm:t>
        <a:bodyPr/>
        <a:lstStyle/>
        <a:p>
          <a:r>
            <a:rPr lang="es-ES" dirty="0">
              <a:latin typeface="Traditional Arabic" panose="02020603050405020304" pitchFamily="18" charset="-78"/>
              <a:cs typeface="Traditional Arabic" panose="02020603050405020304" pitchFamily="18" charset="-78"/>
            </a:rPr>
            <a:t>Vigencia de la problemática. Política vigente fue decretada en 2003.</a:t>
          </a:r>
        </a:p>
      </dgm:t>
    </dgm:pt>
    <dgm:pt modelId="{A4A176FF-F41A-4C4A-AA20-7AC0628E2E95}" type="parTrans" cxnId="{38A783E3-6B76-43D9-9B8C-991474CCBEE1}">
      <dgm:prSet/>
      <dgm:spPr/>
      <dgm:t>
        <a:bodyPr/>
        <a:lstStyle/>
        <a:p>
          <a:endParaRPr lang="es-ES"/>
        </a:p>
      </dgm:t>
    </dgm:pt>
    <dgm:pt modelId="{1A103DEF-F95B-498B-9580-AB23A534E51E}" type="sibTrans" cxnId="{38A783E3-6B76-43D9-9B8C-991474CCBEE1}">
      <dgm:prSet/>
      <dgm:spPr/>
      <dgm:t>
        <a:bodyPr/>
        <a:lstStyle/>
        <a:p>
          <a:endParaRPr lang="es-ES"/>
        </a:p>
      </dgm:t>
    </dgm:pt>
    <dgm:pt modelId="{C1CF7D98-1039-4E3E-9025-827E98EE95DA}">
      <dgm:prSet phldrT="[Texto]" custT="1"/>
      <dgm:spPr/>
      <dgm:t>
        <a:bodyPr/>
        <a:lstStyle/>
        <a:p>
          <a:r>
            <a:rPr lang="es-ES" sz="2800" b="1" dirty="0">
              <a:latin typeface="Traditional Arabic" panose="02020603050405020304" pitchFamily="18" charset="-78"/>
              <a:cs typeface="Traditional Arabic" panose="02020603050405020304" pitchFamily="18" charset="-78"/>
            </a:rPr>
            <a:t>Componente normativo</a:t>
          </a:r>
        </a:p>
      </dgm:t>
    </dgm:pt>
    <dgm:pt modelId="{251C95C1-5B75-43E4-B709-3DD95B3EA484}" type="parTrans" cxnId="{CA4FFD17-8ED4-40EC-B405-1AC01E6F0CE7}">
      <dgm:prSet/>
      <dgm:spPr/>
      <dgm:t>
        <a:bodyPr/>
        <a:lstStyle/>
        <a:p>
          <a:endParaRPr lang="es-ES"/>
        </a:p>
      </dgm:t>
    </dgm:pt>
    <dgm:pt modelId="{FF8C1308-1BA6-4A49-9651-866AFDEB79F5}" type="sibTrans" cxnId="{CA4FFD17-8ED4-40EC-B405-1AC01E6F0CE7}">
      <dgm:prSet/>
      <dgm:spPr/>
      <dgm:t>
        <a:bodyPr/>
        <a:lstStyle/>
        <a:p>
          <a:endParaRPr lang="es-ES"/>
        </a:p>
      </dgm:t>
    </dgm:pt>
    <dgm:pt modelId="{EE96EEE1-252C-4954-8C3C-9CE70E270AC9}">
      <dgm:prSet phldrT="[Texto]"/>
      <dgm:spPr/>
      <dgm:t>
        <a:bodyPr/>
        <a:lstStyle/>
        <a:p>
          <a:r>
            <a:rPr lang="es-ES">
              <a:latin typeface="Traditional Arabic" panose="02020603050405020304" pitchFamily="18" charset="-78"/>
              <a:cs typeface="Traditional Arabic" panose="02020603050405020304" pitchFamily="18" charset="-78"/>
            </a:rPr>
            <a:t>Decreto 668 DE 2017</a:t>
          </a:r>
          <a:endParaRPr lang="es-ES" dirty="0">
            <a:latin typeface="Traditional Arabic" panose="02020603050405020304" pitchFamily="18" charset="-78"/>
            <a:cs typeface="Traditional Arabic" panose="02020603050405020304" pitchFamily="18" charset="-78"/>
          </a:endParaRPr>
        </a:p>
      </dgm:t>
    </dgm:pt>
    <dgm:pt modelId="{9CE4598E-66D2-4069-98A3-CB301BD34A64}" type="parTrans" cxnId="{E045758C-35C5-4164-BFA2-49BC267B67F1}">
      <dgm:prSet/>
      <dgm:spPr/>
      <dgm:t>
        <a:bodyPr/>
        <a:lstStyle/>
        <a:p>
          <a:endParaRPr lang="es-ES"/>
        </a:p>
      </dgm:t>
    </dgm:pt>
    <dgm:pt modelId="{81898687-05FE-4548-BDDB-BE643EFF52D8}" type="sibTrans" cxnId="{E045758C-35C5-4164-BFA2-49BC267B67F1}">
      <dgm:prSet/>
      <dgm:spPr/>
      <dgm:t>
        <a:bodyPr/>
        <a:lstStyle/>
        <a:p>
          <a:endParaRPr lang="es-ES"/>
        </a:p>
      </dgm:t>
    </dgm:pt>
    <dgm:pt modelId="{151BDFA9-C309-4F56-8039-658C12E1A8D6}">
      <dgm:prSet phldrT="[Texto]"/>
      <dgm:spPr/>
      <dgm:t>
        <a:bodyPr/>
        <a:lstStyle/>
        <a:p>
          <a:r>
            <a:rPr lang="es-ES" dirty="0">
              <a:latin typeface="Traditional Arabic" panose="02020603050405020304" pitchFamily="18" charset="-78"/>
              <a:cs typeface="Traditional Arabic" panose="02020603050405020304" pitchFamily="18" charset="-78"/>
            </a:rPr>
            <a:t>Visión de ciudad sostenible </a:t>
          </a:r>
        </a:p>
      </dgm:t>
    </dgm:pt>
    <dgm:pt modelId="{55AF19F8-C365-4367-9254-AD866A9338C8}" type="parTrans" cxnId="{92AF2970-2341-427F-8406-BC6D633688CC}">
      <dgm:prSet/>
      <dgm:spPr/>
      <dgm:t>
        <a:bodyPr/>
        <a:lstStyle/>
        <a:p>
          <a:endParaRPr lang="es-ES"/>
        </a:p>
      </dgm:t>
    </dgm:pt>
    <dgm:pt modelId="{48C22FC8-4A4C-462A-9512-7554F7AEB1F4}" type="sibTrans" cxnId="{92AF2970-2341-427F-8406-BC6D633688CC}">
      <dgm:prSet/>
      <dgm:spPr/>
      <dgm:t>
        <a:bodyPr/>
        <a:lstStyle/>
        <a:p>
          <a:endParaRPr lang="es-ES"/>
        </a:p>
      </dgm:t>
    </dgm:pt>
    <dgm:pt modelId="{27A9F265-2ADD-40B3-9EB4-CF43CD7E5D19}">
      <dgm:prSet/>
      <dgm:spPr/>
      <dgm:t>
        <a:bodyPr/>
        <a:lstStyle/>
        <a:p>
          <a:r>
            <a:rPr lang="es-ES">
              <a:latin typeface="Traditional Arabic" panose="02020603050405020304" pitchFamily="18" charset="-78"/>
              <a:cs typeface="Traditional Arabic" panose="02020603050405020304" pitchFamily="18" charset="-78"/>
            </a:rPr>
            <a:t>Acuerdo Distrital 645 de 2016</a:t>
          </a:r>
          <a:endParaRPr lang="es-ES" dirty="0">
            <a:latin typeface="Traditional Arabic" panose="02020603050405020304" pitchFamily="18" charset="-78"/>
            <a:cs typeface="Traditional Arabic" panose="02020603050405020304" pitchFamily="18" charset="-78"/>
          </a:endParaRPr>
        </a:p>
      </dgm:t>
    </dgm:pt>
    <dgm:pt modelId="{5E86DC28-2ABC-4A2E-AE42-EA151A21EEE9}" type="parTrans" cxnId="{676FD538-0E47-4836-A43C-B904868EE587}">
      <dgm:prSet/>
      <dgm:spPr/>
      <dgm:t>
        <a:bodyPr/>
        <a:lstStyle/>
        <a:p>
          <a:endParaRPr lang="es-ES"/>
        </a:p>
      </dgm:t>
    </dgm:pt>
    <dgm:pt modelId="{A5A9D02B-9719-4411-B06C-4EF92C05A2B1}" type="sibTrans" cxnId="{676FD538-0E47-4836-A43C-B904868EE587}">
      <dgm:prSet/>
      <dgm:spPr/>
      <dgm:t>
        <a:bodyPr/>
        <a:lstStyle/>
        <a:p>
          <a:endParaRPr lang="es-ES"/>
        </a:p>
      </dgm:t>
    </dgm:pt>
    <dgm:pt modelId="{71E2ADA8-8E02-4FD0-91A9-F3FA862CB4D2}">
      <dgm:prSet/>
      <dgm:spPr/>
      <dgm:t>
        <a:bodyPr/>
        <a:lstStyle/>
        <a:p>
          <a:r>
            <a:rPr lang="es-ES">
              <a:latin typeface="Traditional Arabic" panose="02020603050405020304" pitchFamily="18" charset="-78"/>
              <a:cs typeface="Traditional Arabic" panose="02020603050405020304" pitchFamily="18" charset="-78"/>
            </a:rPr>
            <a:t>Resolución 2045 de 2017</a:t>
          </a:r>
          <a:endParaRPr lang="es-ES" dirty="0">
            <a:latin typeface="Traditional Arabic" panose="02020603050405020304" pitchFamily="18" charset="-78"/>
            <a:cs typeface="Traditional Arabic" panose="02020603050405020304" pitchFamily="18" charset="-78"/>
          </a:endParaRPr>
        </a:p>
      </dgm:t>
    </dgm:pt>
    <dgm:pt modelId="{5ACB635B-FC24-4F3B-893D-6CE52417B9ED}" type="parTrans" cxnId="{97315DFE-1232-43E0-B06E-0D76A8E7AE5A}">
      <dgm:prSet/>
      <dgm:spPr/>
      <dgm:t>
        <a:bodyPr/>
        <a:lstStyle/>
        <a:p>
          <a:endParaRPr lang="es-ES"/>
        </a:p>
      </dgm:t>
    </dgm:pt>
    <dgm:pt modelId="{3812A78A-659C-4E04-9610-BFAF65A6007E}" type="sibTrans" cxnId="{97315DFE-1232-43E0-B06E-0D76A8E7AE5A}">
      <dgm:prSet/>
      <dgm:spPr/>
      <dgm:t>
        <a:bodyPr/>
        <a:lstStyle/>
        <a:p>
          <a:endParaRPr lang="es-ES"/>
        </a:p>
      </dgm:t>
    </dgm:pt>
    <dgm:pt modelId="{C53FEB60-A54E-4353-99BC-09765D488437}">
      <dgm:prSet phldrT="[Texto]"/>
      <dgm:spPr/>
      <dgm:t>
        <a:bodyPr/>
        <a:lstStyle/>
        <a:p>
          <a:endParaRPr lang="es-ES" dirty="0">
            <a:latin typeface="Traditional Arabic" panose="02020603050405020304" pitchFamily="18" charset="-78"/>
            <a:cs typeface="Traditional Arabic" panose="02020603050405020304" pitchFamily="18" charset="-78"/>
          </a:endParaRPr>
        </a:p>
      </dgm:t>
    </dgm:pt>
    <dgm:pt modelId="{4845EF11-4BC6-4226-B89E-89C2A29FD1A6}" type="parTrans" cxnId="{9D12A1FA-A460-4A1C-8409-0E5CDF5818B3}">
      <dgm:prSet/>
      <dgm:spPr/>
      <dgm:t>
        <a:bodyPr/>
        <a:lstStyle/>
        <a:p>
          <a:endParaRPr lang="es-ES"/>
        </a:p>
      </dgm:t>
    </dgm:pt>
    <dgm:pt modelId="{B6472639-9E50-4AC4-9F52-FF4242B4D2A3}" type="sibTrans" cxnId="{9D12A1FA-A460-4A1C-8409-0E5CDF5818B3}">
      <dgm:prSet/>
      <dgm:spPr/>
      <dgm:t>
        <a:bodyPr/>
        <a:lstStyle/>
        <a:p>
          <a:endParaRPr lang="es-ES"/>
        </a:p>
      </dgm:t>
    </dgm:pt>
    <dgm:pt modelId="{8683C427-4BD6-4912-B90E-F86185420818}" type="pres">
      <dgm:prSet presAssocID="{7E9E3263-A089-46FA-979B-1CA7E1EF7FAA}" presName="Name0" presStyleCnt="0">
        <dgm:presLayoutVars>
          <dgm:dir/>
          <dgm:animLvl val="lvl"/>
          <dgm:resizeHandles/>
        </dgm:presLayoutVars>
      </dgm:prSet>
      <dgm:spPr/>
    </dgm:pt>
    <dgm:pt modelId="{65A70517-A6ED-4FC8-B9AD-B0ACC9CA16B5}" type="pres">
      <dgm:prSet presAssocID="{C584BB4B-266D-4AC4-ABB4-9DE31F0FD9D1}" presName="linNode" presStyleCnt="0"/>
      <dgm:spPr/>
    </dgm:pt>
    <dgm:pt modelId="{F90E664D-9F21-451D-8C56-87522D0B6C79}" type="pres">
      <dgm:prSet presAssocID="{C584BB4B-266D-4AC4-ABB4-9DE31F0FD9D1}" presName="parentShp" presStyleLbl="node1" presStyleIdx="0" presStyleCnt="2">
        <dgm:presLayoutVars>
          <dgm:bulletEnabled val="1"/>
        </dgm:presLayoutVars>
      </dgm:prSet>
      <dgm:spPr/>
    </dgm:pt>
    <dgm:pt modelId="{3D79DB0F-584D-403D-ADD0-65E9A3D29684}" type="pres">
      <dgm:prSet presAssocID="{C584BB4B-266D-4AC4-ABB4-9DE31F0FD9D1}" presName="childShp" presStyleLbl="bgAccFollowNode1" presStyleIdx="0" presStyleCnt="2">
        <dgm:presLayoutVars>
          <dgm:bulletEnabled val="1"/>
        </dgm:presLayoutVars>
      </dgm:prSet>
      <dgm:spPr/>
    </dgm:pt>
    <dgm:pt modelId="{2EB8B3B7-D1BC-4E3A-973F-0F405576CEB0}" type="pres">
      <dgm:prSet presAssocID="{F365E991-BD23-425A-A48F-118BF6BB2FE0}" presName="spacing" presStyleCnt="0"/>
      <dgm:spPr/>
    </dgm:pt>
    <dgm:pt modelId="{03EDDE41-155F-423F-A313-54467A26CC82}" type="pres">
      <dgm:prSet presAssocID="{C1CF7D98-1039-4E3E-9025-827E98EE95DA}" presName="linNode" presStyleCnt="0"/>
      <dgm:spPr/>
    </dgm:pt>
    <dgm:pt modelId="{164FECCC-6D1A-4A43-A7E2-7FC261E94C81}" type="pres">
      <dgm:prSet presAssocID="{C1CF7D98-1039-4E3E-9025-827E98EE95DA}" presName="parentShp" presStyleLbl="node1" presStyleIdx="1" presStyleCnt="2">
        <dgm:presLayoutVars>
          <dgm:bulletEnabled val="1"/>
        </dgm:presLayoutVars>
      </dgm:prSet>
      <dgm:spPr/>
    </dgm:pt>
    <dgm:pt modelId="{A8FBE356-C465-4721-826E-66DA676E76A4}" type="pres">
      <dgm:prSet presAssocID="{C1CF7D98-1039-4E3E-9025-827E98EE95DA}" presName="childShp" presStyleLbl="bgAccFollowNode1" presStyleIdx="1" presStyleCnt="2">
        <dgm:presLayoutVars>
          <dgm:bulletEnabled val="1"/>
        </dgm:presLayoutVars>
      </dgm:prSet>
      <dgm:spPr/>
    </dgm:pt>
  </dgm:ptLst>
  <dgm:cxnLst>
    <dgm:cxn modelId="{B9CB4308-467A-4CBB-91B8-34B5BC6C04DB}" type="presOf" srcId="{71E2ADA8-8E02-4FD0-91A9-F3FA862CB4D2}" destId="{A8FBE356-C465-4721-826E-66DA676E76A4}" srcOrd="0" destOrd="3" presId="urn:microsoft.com/office/officeart/2005/8/layout/vList6"/>
    <dgm:cxn modelId="{CA4FFD17-8ED4-40EC-B405-1AC01E6F0CE7}" srcId="{7E9E3263-A089-46FA-979B-1CA7E1EF7FAA}" destId="{C1CF7D98-1039-4E3E-9025-827E98EE95DA}" srcOrd="1" destOrd="0" parTransId="{251C95C1-5B75-43E4-B709-3DD95B3EA484}" sibTransId="{FF8C1308-1BA6-4A49-9651-866AFDEB79F5}"/>
    <dgm:cxn modelId="{A267AD1F-B113-4C21-BEB6-68928DE330E4}" type="presOf" srcId="{EE96EEE1-252C-4954-8C3C-9CE70E270AC9}" destId="{A8FBE356-C465-4721-826E-66DA676E76A4}" srcOrd="0" destOrd="1" presId="urn:microsoft.com/office/officeart/2005/8/layout/vList6"/>
    <dgm:cxn modelId="{1AC19229-1F73-4E24-A633-797F79ECC9F2}" type="presOf" srcId="{27A9F265-2ADD-40B3-9EB4-CF43CD7E5D19}" destId="{A8FBE356-C465-4721-826E-66DA676E76A4}" srcOrd="0" destOrd="2" presId="urn:microsoft.com/office/officeart/2005/8/layout/vList6"/>
    <dgm:cxn modelId="{676FD538-0E47-4836-A43C-B904868EE587}" srcId="{C1CF7D98-1039-4E3E-9025-827E98EE95DA}" destId="{27A9F265-2ADD-40B3-9EB4-CF43CD7E5D19}" srcOrd="2" destOrd="0" parTransId="{5E86DC28-2ABC-4A2E-AE42-EA151A21EEE9}" sibTransId="{A5A9D02B-9719-4411-B06C-4EF92C05A2B1}"/>
    <dgm:cxn modelId="{43A31F3E-83DB-4338-8614-3160B5B9275E}" type="presOf" srcId="{C1CF7D98-1039-4E3E-9025-827E98EE95DA}" destId="{164FECCC-6D1A-4A43-A7E2-7FC261E94C81}" srcOrd="0" destOrd="0" presId="urn:microsoft.com/office/officeart/2005/8/layout/vList6"/>
    <dgm:cxn modelId="{7372244E-07AB-4663-96F5-76EE17F15675}" type="presOf" srcId="{151BDFA9-C309-4F56-8039-658C12E1A8D6}" destId="{3D79DB0F-584D-403D-ADD0-65E9A3D29684}" srcOrd="0" destOrd="2" presId="urn:microsoft.com/office/officeart/2005/8/layout/vList6"/>
    <dgm:cxn modelId="{92AF2970-2341-427F-8406-BC6D633688CC}" srcId="{C584BB4B-266D-4AC4-ABB4-9DE31F0FD9D1}" destId="{151BDFA9-C309-4F56-8039-658C12E1A8D6}" srcOrd="2" destOrd="0" parTransId="{55AF19F8-C365-4367-9254-AD866A9338C8}" sibTransId="{48C22FC8-4A4C-462A-9512-7554F7AEB1F4}"/>
    <dgm:cxn modelId="{833B0875-E380-4A19-BAE5-9E5E984588BE}" type="presOf" srcId="{0CCEE665-873C-4DE0-88AF-80CF0864D494}" destId="{3D79DB0F-584D-403D-ADD0-65E9A3D29684}" srcOrd="0" destOrd="0" presId="urn:microsoft.com/office/officeart/2005/8/layout/vList6"/>
    <dgm:cxn modelId="{C4A27483-2D48-40A3-A735-E2C090766C2D}" type="presOf" srcId="{7E9E3263-A089-46FA-979B-1CA7E1EF7FAA}" destId="{8683C427-4BD6-4912-B90E-F86185420818}" srcOrd="0" destOrd="0" presId="urn:microsoft.com/office/officeart/2005/8/layout/vList6"/>
    <dgm:cxn modelId="{E045758C-35C5-4164-BFA2-49BC267B67F1}" srcId="{C1CF7D98-1039-4E3E-9025-827E98EE95DA}" destId="{EE96EEE1-252C-4954-8C3C-9CE70E270AC9}" srcOrd="1" destOrd="0" parTransId="{9CE4598E-66D2-4069-98A3-CB301BD34A64}" sibTransId="{81898687-05FE-4548-BDDB-BE643EFF52D8}"/>
    <dgm:cxn modelId="{1BC77FA0-4385-473B-9813-1154E1690C4C}" type="presOf" srcId="{9AEF811D-2947-4203-94F7-61C8E0F0A99E}" destId="{3D79DB0F-584D-403D-ADD0-65E9A3D29684}" srcOrd="0" destOrd="1" presId="urn:microsoft.com/office/officeart/2005/8/layout/vList6"/>
    <dgm:cxn modelId="{667D44B1-F5F9-4825-AE50-0003DEFE9D99}" type="presOf" srcId="{C584BB4B-266D-4AC4-ABB4-9DE31F0FD9D1}" destId="{F90E664D-9F21-451D-8C56-87522D0B6C79}" srcOrd="0" destOrd="0" presId="urn:microsoft.com/office/officeart/2005/8/layout/vList6"/>
    <dgm:cxn modelId="{CE59D9D2-A039-4C16-911E-F42E28D69D88}" srcId="{C584BB4B-266D-4AC4-ABB4-9DE31F0FD9D1}" destId="{0CCEE665-873C-4DE0-88AF-80CF0864D494}" srcOrd="0" destOrd="0" parTransId="{8E3DF496-3061-4C60-84FF-93C931866C1C}" sibTransId="{ED6842C1-0739-41F3-B7C2-B596560B657D}"/>
    <dgm:cxn modelId="{579B74D3-7BBF-4CBB-9620-FF59C0E467D5}" type="presOf" srcId="{C53FEB60-A54E-4353-99BC-09765D488437}" destId="{A8FBE356-C465-4721-826E-66DA676E76A4}" srcOrd="0" destOrd="0" presId="urn:microsoft.com/office/officeart/2005/8/layout/vList6"/>
    <dgm:cxn modelId="{094BB0D8-31FC-4BF3-AB2F-5306202F33F0}" srcId="{7E9E3263-A089-46FA-979B-1CA7E1EF7FAA}" destId="{C584BB4B-266D-4AC4-ABB4-9DE31F0FD9D1}" srcOrd="0" destOrd="0" parTransId="{FBDB8636-4C29-4EEE-A770-4C4E0E7DF7E0}" sibTransId="{F365E991-BD23-425A-A48F-118BF6BB2FE0}"/>
    <dgm:cxn modelId="{38A783E3-6B76-43D9-9B8C-991474CCBEE1}" srcId="{C584BB4B-266D-4AC4-ABB4-9DE31F0FD9D1}" destId="{9AEF811D-2947-4203-94F7-61C8E0F0A99E}" srcOrd="1" destOrd="0" parTransId="{A4A176FF-F41A-4C4A-AA20-7AC0628E2E95}" sibTransId="{1A103DEF-F95B-498B-9580-AB23A534E51E}"/>
    <dgm:cxn modelId="{9D12A1FA-A460-4A1C-8409-0E5CDF5818B3}" srcId="{C1CF7D98-1039-4E3E-9025-827E98EE95DA}" destId="{C53FEB60-A54E-4353-99BC-09765D488437}" srcOrd="0" destOrd="0" parTransId="{4845EF11-4BC6-4226-B89E-89C2A29FD1A6}" sibTransId="{B6472639-9E50-4AC4-9F52-FF4242B4D2A3}"/>
    <dgm:cxn modelId="{97315DFE-1232-43E0-B06E-0D76A8E7AE5A}" srcId="{C1CF7D98-1039-4E3E-9025-827E98EE95DA}" destId="{71E2ADA8-8E02-4FD0-91A9-F3FA862CB4D2}" srcOrd="3" destOrd="0" parTransId="{5ACB635B-FC24-4F3B-893D-6CE52417B9ED}" sibTransId="{3812A78A-659C-4E04-9610-BFAF65A6007E}"/>
    <dgm:cxn modelId="{22F0EB91-0046-4851-B3A8-D5B015FFAD3D}" type="presParOf" srcId="{8683C427-4BD6-4912-B90E-F86185420818}" destId="{65A70517-A6ED-4FC8-B9AD-B0ACC9CA16B5}" srcOrd="0" destOrd="0" presId="urn:microsoft.com/office/officeart/2005/8/layout/vList6"/>
    <dgm:cxn modelId="{4A784980-DE66-4BAF-9E26-D6B17B476A32}" type="presParOf" srcId="{65A70517-A6ED-4FC8-B9AD-B0ACC9CA16B5}" destId="{F90E664D-9F21-451D-8C56-87522D0B6C79}" srcOrd="0" destOrd="0" presId="urn:microsoft.com/office/officeart/2005/8/layout/vList6"/>
    <dgm:cxn modelId="{01F58D9D-F240-404C-BEAD-9C947DBB722E}" type="presParOf" srcId="{65A70517-A6ED-4FC8-B9AD-B0ACC9CA16B5}" destId="{3D79DB0F-584D-403D-ADD0-65E9A3D29684}" srcOrd="1" destOrd="0" presId="urn:microsoft.com/office/officeart/2005/8/layout/vList6"/>
    <dgm:cxn modelId="{16E972DF-C2EC-4B20-A435-075C6528E8DE}" type="presParOf" srcId="{8683C427-4BD6-4912-B90E-F86185420818}" destId="{2EB8B3B7-D1BC-4E3A-973F-0F405576CEB0}" srcOrd="1" destOrd="0" presId="urn:microsoft.com/office/officeart/2005/8/layout/vList6"/>
    <dgm:cxn modelId="{48656C27-3AEE-4FDD-A434-A6EFD7160BEA}" type="presParOf" srcId="{8683C427-4BD6-4912-B90E-F86185420818}" destId="{03EDDE41-155F-423F-A313-54467A26CC82}" srcOrd="2" destOrd="0" presId="urn:microsoft.com/office/officeart/2005/8/layout/vList6"/>
    <dgm:cxn modelId="{ABA7A0AD-F0B8-4327-9936-3F461208908C}" type="presParOf" srcId="{03EDDE41-155F-423F-A313-54467A26CC82}" destId="{164FECCC-6D1A-4A43-A7E2-7FC261E94C81}" srcOrd="0" destOrd="0" presId="urn:microsoft.com/office/officeart/2005/8/layout/vList6"/>
    <dgm:cxn modelId="{FA5EDA19-E317-4B2F-A4C5-55431B247873}" type="presParOf" srcId="{03EDDE41-155F-423F-A313-54467A26CC82}" destId="{A8FBE356-C465-4721-826E-66DA676E76A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3DCC7D-886F-485D-95A6-2A90C7B6CB62}" type="doc">
      <dgm:prSet loTypeId="urn:microsoft.com/office/officeart/2005/8/layout/funnel1" loCatId="process" qsTypeId="urn:microsoft.com/office/officeart/2005/8/quickstyle/simple1" qsCatId="simple" csTypeId="urn:microsoft.com/office/officeart/2005/8/colors/accent0_2" csCatId="mainScheme" phldr="1"/>
      <dgm:spPr/>
      <dgm:t>
        <a:bodyPr/>
        <a:lstStyle/>
        <a:p>
          <a:endParaRPr lang="es-ES"/>
        </a:p>
      </dgm:t>
    </dgm:pt>
    <dgm:pt modelId="{DDDFD6F9-150A-4133-A0B4-B66D2924E995}">
      <dgm:prSet phldrT="[Texto]"/>
      <dgm:spPr/>
      <dgm:t>
        <a:bodyPr/>
        <a:lstStyle/>
        <a:p>
          <a:r>
            <a:rPr lang="es-ES" dirty="0"/>
            <a:t>Participación</a:t>
          </a:r>
        </a:p>
      </dgm:t>
    </dgm:pt>
    <dgm:pt modelId="{4A6FD135-CACC-41F9-84CB-4CE13A371267}" type="parTrans" cxnId="{99E7B251-65F6-4420-8492-EA943621E2A4}">
      <dgm:prSet/>
      <dgm:spPr/>
      <dgm:t>
        <a:bodyPr/>
        <a:lstStyle/>
        <a:p>
          <a:endParaRPr lang="es-ES"/>
        </a:p>
      </dgm:t>
    </dgm:pt>
    <dgm:pt modelId="{D36DAF44-2A6F-40C5-9191-5CE94F500468}" type="sibTrans" cxnId="{99E7B251-65F6-4420-8492-EA943621E2A4}">
      <dgm:prSet/>
      <dgm:spPr/>
      <dgm:t>
        <a:bodyPr/>
        <a:lstStyle/>
        <a:p>
          <a:endParaRPr lang="es-ES"/>
        </a:p>
      </dgm:t>
    </dgm:pt>
    <dgm:pt modelId="{FDD1BA6E-520E-4A46-BAD2-E0FBFC00A8A5}">
      <dgm:prSet phldrT="[Texto]"/>
      <dgm:spPr/>
      <dgm:t>
        <a:bodyPr/>
        <a:lstStyle/>
        <a:p>
          <a:r>
            <a:rPr lang="es-ES" dirty="0"/>
            <a:t>Diagnóstico</a:t>
          </a:r>
        </a:p>
      </dgm:t>
    </dgm:pt>
    <dgm:pt modelId="{9A0B1823-1730-4EF0-921E-05C7865B6E80}" type="parTrans" cxnId="{18EAF385-A209-45EE-BA2A-344AC7CB2C2C}">
      <dgm:prSet/>
      <dgm:spPr/>
      <dgm:t>
        <a:bodyPr/>
        <a:lstStyle/>
        <a:p>
          <a:endParaRPr lang="es-ES"/>
        </a:p>
      </dgm:t>
    </dgm:pt>
    <dgm:pt modelId="{0815EFC3-0E3E-41B2-A5A4-C10E4B2F4E1E}" type="sibTrans" cxnId="{18EAF385-A209-45EE-BA2A-344AC7CB2C2C}">
      <dgm:prSet/>
      <dgm:spPr/>
      <dgm:t>
        <a:bodyPr/>
        <a:lstStyle/>
        <a:p>
          <a:endParaRPr lang="es-ES"/>
        </a:p>
      </dgm:t>
    </dgm:pt>
    <dgm:pt modelId="{0A808D3E-314E-4DD0-B598-104E71D9F599}">
      <dgm:prSet phldrT="[Texto]"/>
      <dgm:spPr/>
      <dgm:t>
        <a:bodyPr/>
        <a:lstStyle/>
        <a:p>
          <a:r>
            <a:rPr lang="es-ES" dirty="0"/>
            <a:t>Enfoques</a:t>
          </a:r>
        </a:p>
      </dgm:t>
    </dgm:pt>
    <dgm:pt modelId="{A595A826-004D-40B8-BC22-230117206118}" type="parTrans" cxnId="{325B04B6-9A86-4A90-A6A8-7AE19374D332}">
      <dgm:prSet/>
      <dgm:spPr/>
      <dgm:t>
        <a:bodyPr/>
        <a:lstStyle/>
        <a:p>
          <a:endParaRPr lang="es-ES"/>
        </a:p>
      </dgm:t>
    </dgm:pt>
    <dgm:pt modelId="{6F1969D5-2600-447B-8DBC-7879FFDB88CB}" type="sibTrans" cxnId="{325B04B6-9A86-4A90-A6A8-7AE19374D332}">
      <dgm:prSet/>
      <dgm:spPr/>
      <dgm:t>
        <a:bodyPr/>
        <a:lstStyle/>
        <a:p>
          <a:endParaRPr lang="es-ES"/>
        </a:p>
      </dgm:t>
    </dgm:pt>
    <dgm:pt modelId="{D6BD611C-BEA3-4EA7-BF43-4A5D71C070A6}">
      <dgm:prSet phldrT="[Texto]" custT="1"/>
      <dgm:spPr/>
      <dgm:t>
        <a:bodyPr/>
        <a:lstStyle/>
        <a:p>
          <a:r>
            <a:rPr lang="es-ES" sz="1800" dirty="0">
              <a:solidFill>
                <a:srgbClr val="004080"/>
              </a:solidFill>
              <a:latin typeface="Traditional Arabic" panose="02020603050405020304" pitchFamily="18" charset="-78"/>
              <a:cs typeface="Traditional Arabic" panose="02020603050405020304" pitchFamily="18" charset="-78"/>
            </a:rPr>
            <a:t>Documento de Política </a:t>
          </a:r>
        </a:p>
        <a:p>
          <a:r>
            <a:rPr lang="es-ES" sz="1800" dirty="0">
              <a:solidFill>
                <a:srgbClr val="004080"/>
              </a:solidFill>
              <a:latin typeface="Traditional Arabic" panose="02020603050405020304" pitchFamily="18" charset="-78"/>
              <a:cs typeface="Traditional Arabic" panose="02020603050405020304" pitchFamily="18" charset="-78"/>
            </a:rPr>
            <a:t>Plan de Acción</a:t>
          </a:r>
        </a:p>
      </dgm:t>
    </dgm:pt>
    <dgm:pt modelId="{43A0E8FD-62CA-4822-A442-D373E4625810}" type="parTrans" cxnId="{639875E9-7452-4E6E-A38C-B3FB3981A346}">
      <dgm:prSet/>
      <dgm:spPr/>
      <dgm:t>
        <a:bodyPr/>
        <a:lstStyle/>
        <a:p>
          <a:endParaRPr lang="es-ES"/>
        </a:p>
      </dgm:t>
    </dgm:pt>
    <dgm:pt modelId="{73B25497-D699-4EA1-A3DC-8C249D856FA1}" type="sibTrans" cxnId="{639875E9-7452-4E6E-A38C-B3FB3981A346}">
      <dgm:prSet/>
      <dgm:spPr/>
      <dgm:t>
        <a:bodyPr/>
        <a:lstStyle/>
        <a:p>
          <a:endParaRPr lang="es-ES"/>
        </a:p>
      </dgm:t>
    </dgm:pt>
    <dgm:pt modelId="{48443879-E37F-429F-8DFC-982DC2DD3742}" type="pres">
      <dgm:prSet presAssocID="{8E3DCC7D-886F-485D-95A6-2A90C7B6CB62}" presName="Name0" presStyleCnt="0">
        <dgm:presLayoutVars>
          <dgm:chMax val="4"/>
          <dgm:resizeHandles val="exact"/>
        </dgm:presLayoutVars>
      </dgm:prSet>
      <dgm:spPr/>
    </dgm:pt>
    <dgm:pt modelId="{185404BE-F33F-459C-BB18-C219207A35B9}" type="pres">
      <dgm:prSet presAssocID="{8E3DCC7D-886F-485D-95A6-2A90C7B6CB62}" presName="ellipse" presStyleLbl="trBgShp" presStyleIdx="0" presStyleCnt="1"/>
      <dgm:spPr/>
    </dgm:pt>
    <dgm:pt modelId="{F576EB23-D27D-4DDD-8409-60FFB77CF470}" type="pres">
      <dgm:prSet presAssocID="{8E3DCC7D-886F-485D-95A6-2A90C7B6CB62}" presName="arrow1" presStyleLbl="fgShp" presStyleIdx="0" presStyleCnt="1"/>
      <dgm:spPr/>
    </dgm:pt>
    <dgm:pt modelId="{90275993-605B-4E68-8A8C-922DCD5D04C9}" type="pres">
      <dgm:prSet presAssocID="{8E3DCC7D-886F-485D-95A6-2A90C7B6CB62}" presName="rectangle" presStyleLbl="revTx" presStyleIdx="0" presStyleCnt="1" custLinFactNeighborX="3552" custLinFactNeighborY="1578">
        <dgm:presLayoutVars>
          <dgm:bulletEnabled val="1"/>
        </dgm:presLayoutVars>
      </dgm:prSet>
      <dgm:spPr/>
    </dgm:pt>
    <dgm:pt modelId="{52FFB675-07B7-4A62-B4F0-82BEAD6C0D78}" type="pres">
      <dgm:prSet presAssocID="{FDD1BA6E-520E-4A46-BAD2-E0FBFC00A8A5}" presName="item1" presStyleLbl="node1" presStyleIdx="0" presStyleCnt="3">
        <dgm:presLayoutVars>
          <dgm:bulletEnabled val="1"/>
        </dgm:presLayoutVars>
      </dgm:prSet>
      <dgm:spPr/>
    </dgm:pt>
    <dgm:pt modelId="{567C2D02-A519-4D1E-8AAE-C70C39245DC0}" type="pres">
      <dgm:prSet presAssocID="{0A808D3E-314E-4DD0-B598-104E71D9F599}" presName="item2" presStyleLbl="node1" presStyleIdx="1" presStyleCnt="3">
        <dgm:presLayoutVars>
          <dgm:bulletEnabled val="1"/>
        </dgm:presLayoutVars>
      </dgm:prSet>
      <dgm:spPr/>
    </dgm:pt>
    <dgm:pt modelId="{D119A874-5701-4041-8833-AE9A0DFB5767}" type="pres">
      <dgm:prSet presAssocID="{D6BD611C-BEA3-4EA7-BF43-4A5D71C070A6}" presName="item3" presStyleLbl="node1" presStyleIdx="2" presStyleCnt="3">
        <dgm:presLayoutVars>
          <dgm:bulletEnabled val="1"/>
        </dgm:presLayoutVars>
      </dgm:prSet>
      <dgm:spPr/>
    </dgm:pt>
    <dgm:pt modelId="{90F59EC6-64A0-470F-99D9-2169374C053B}" type="pres">
      <dgm:prSet presAssocID="{8E3DCC7D-886F-485D-95A6-2A90C7B6CB62}" presName="funnel" presStyleLbl="trAlignAcc1" presStyleIdx="0" presStyleCnt="1"/>
      <dgm:spPr/>
    </dgm:pt>
  </dgm:ptLst>
  <dgm:cxnLst>
    <dgm:cxn modelId="{46B88A0A-76B7-47A3-B146-A510CD176DC4}" type="presOf" srcId="{DDDFD6F9-150A-4133-A0B4-B66D2924E995}" destId="{D119A874-5701-4041-8833-AE9A0DFB5767}" srcOrd="0" destOrd="0" presId="urn:microsoft.com/office/officeart/2005/8/layout/funnel1"/>
    <dgm:cxn modelId="{B3654F12-526A-4AAC-91BB-1806EE555449}" type="presOf" srcId="{0A808D3E-314E-4DD0-B598-104E71D9F599}" destId="{52FFB675-07B7-4A62-B4F0-82BEAD6C0D78}" srcOrd="0" destOrd="0" presId="urn:microsoft.com/office/officeart/2005/8/layout/funnel1"/>
    <dgm:cxn modelId="{7250C06D-1581-4B1D-952E-66AFCF5B77C8}" type="presOf" srcId="{D6BD611C-BEA3-4EA7-BF43-4A5D71C070A6}" destId="{90275993-605B-4E68-8A8C-922DCD5D04C9}" srcOrd="0" destOrd="0" presId="urn:microsoft.com/office/officeart/2005/8/layout/funnel1"/>
    <dgm:cxn modelId="{99E7B251-65F6-4420-8492-EA943621E2A4}" srcId="{8E3DCC7D-886F-485D-95A6-2A90C7B6CB62}" destId="{DDDFD6F9-150A-4133-A0B4-B66D2924E995}" srcOrd="0" destOrd="0" parTransId="{4A6FD135-CACC-41F9-84CB-4CE13A371267}" sibTransId="{D36DAF44-2A6F-40C5-9191-5CE94F500468}"/>
    <dgm:cxn modelId="{DB5A1C58-41B9-44FA-939A-68B0EFC66D18}" type="presOf" srcId="{FDD1BA6E-520E-4A46-BAD2-E0FBFC00A8A5}" destId="{567C2D02-A519-4D1E-8AAE-C70C39245DC0}" srcOrd="0" destOrd="0" presId="urn:microsoft.com/office/officeart/2005/8/layout/funnel1"/>
    <dgm:cxn modelId="{18EAF385-A209-45EE-BA2A-344AC7CB2C2C}" srcId="{8E3DCC7D-886F-485D-95A6-2A90C7B6CB62}" destId="{FDD1BA6E-520E-4A46-BAD2-E0FBFC00A8A5}" srcOrd="1" destOrd="0" parTransId="{9A0B1823-1730-4EF0-921E-05C7865B6E80}" sibTransId="{0815EFC3-0E3E-41B2-A5A4-C10E4B2F4E1E}"/>
    <dgm:cxn modelId="{0EC23EAE-03DE-47C9-BAC8-06FAAD5265BE}" type="presOf" srcId="{8E3DCC7D-886F-485D-95A6-2A90C7B6CB62}" destId="{48443879-E37F-429F-8DFC-982DC2DD3742}" srcOrd="0" destOrd="0" presId="urn:microsoft.com/office/officeart/2005/8/layout/funnel1"/>
    <dgm:cxn modelId="{325B04B6-9A86-4A90-A6A8-7AE19374D332}" srcId="{8E3DCC7D-886F-485D-95A6-2A90C7B6CB62}" destId="{0A808D3E-314E-4DD0-B598-104E71D9F599}" srcOrd="2" destOrd="0" parTransId="{A595A826-004D-40B8-BC22-230117206118}" sibTransId="{6F1969D5-2600-447B-8DBC-7879FFDB88CB}"/>
    <dgm:cxn modelId="{639875E9-7452-4E6E-A38C-B3FB3981A346}" srcId="{8E3DCC7D-886F-485D-95A6-2A90C7B6CB62}" destId="{D6BD611C-BEA3-4EA7-BF43-4A5D71C070A6}" srcOrd="3" destOrd="0" parTransId="{43A0E8FD-62CA-4822-A442-D373E4625810}" sibTransId="{73B25497-D699-4EA1-A3DC-8C249D856FA1}"/>
    <dgm:cxn modelId="{EF60725E-DDE2-4E17-AAAB-4A027697A43E}" type="presParOf" srcId="{48443879-E37F-429F-8DFC-982DC2DD3742}" destId="{185404BE-F33F-459C-BB18-C219207A35B9}" srcOrd="0" destOrd="0" presId="urn:microsoft.com/office/officeart/2005/8/layout/funnel1"/>
    <dgm:cxn modelId="{EB7210E7-6F9F-4125-8FF4-E7B976360DEA}" type="presParOf" srcId="{48443879-E37F-429F-8DFC-982DC2DD3742}" destId="{F576EB23-D27D-4DDD-8409-60FFB77CF470}" srcOrd="1" destOrd="0" presId="urn:microsoft.com/office/officeart/2005/8/layout/funnel1"/>
    <dgm:cxn modelId="{15B17D49-A1EC-4678-800F-620B26F570F2}" type="presParOf" srcId="{48443879-E37F-429F-8DFC-982DC2DD3742}" destId="{90275993-605B-4E68-8A8C-922DCD5D04C9}" srcOrd="2" destOrd="0" presId="urn:microsoft.com/office/officeart/2005/8/layout/funnel1"/>
    <dgm:cxn modelId="{4E8BD83C-8A41-4FFD-9853-413631A94B69}" type="presParOf" srcId="{48443879-E37F-429F-8DFC-982DC2DD3742}" destId="{52FFB675-07B7-4A62-B4F0-82BEAD6C0D78}" srcOrd="3" destOrd="0" presId="urn:microsoft.com/office/officeart/2005/8/layout/funnel1"/>
    <dgm:cxn modelId="{8FF37F6C-AE29-4801-9F6E-57198F7DDD8D}" type="presParOf" srcId="{48443879-E37F-429F-8DFC-982DC2DD3742}" destId="{567C2D02-A519-4D1E-8AAE-C70C39245DC0}" srcOrd="4" destOrd="0" presId="urn:microsoft.com/office/officeart/2005/8/layout/funnel1"/>
    <dgm:cxn modelId="{340ADE8D-B161-40FA-A7F9-421C4D0F530C}" type="presParOf" srcId="{48443879-E37F-429F-8DFC-982DC2DD3742}" destId="{D119A874-5701-4041-8833-AE9A0DFB5767}" srcOrd="5" destOrd="0" presId="urn:microsoft.com/office/officeart/2005/8/layout/funnel1"/>
    <dgm:cxn modelId="{F53A2D41-8C79-4DB5-9670-07B07313523E}" type="presParOf" srcId="{48443879-E37F-429F-8DFC-982DC2DD3742}" destId="{90F59EC6-64A0-470F-99D9-2169374C053B}"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66308-1BED-4BA7-AEF0-81ED2BCE85E0}">
      <dsp:nvSpPr>
        <dsp:cNvPr id="0" name=""/>
        <dsp:cNvSpPr/>
      </dsp:nvSpPr>
      <dsp:spPr>
        <a:xfrm>
          <a:off x="3238750" y="340"/>
          <a:ext cx="2389975" cy="1518949"/>
        </a:xfrm>
        <a:prstGeom prst="ellipse">
          <a:avLst/>
        </a:prstGeom>
        <a:solidFill>
          <a:schemeClr val="accent1">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_tradnl" altLang="es-CO" sz="1800" b="1" kern="1200" dirty="0">
              <a:effectLst/>
              <a:latin typeface="Arial Rounded MT Bold" panose="020F0704030504030204" pitchFamily="34" charset="0"/>
              <a:cs typeface="Calibri" pitchFamily="34" charset="0"/>
            </a:rPr>
            <a:t>1.Formulación</a:t>
          </a:r>
          <a:endParaRPr lang="es-ES" sz="1800" kern="1200" dirty="0">
            <a:effectLst/>
          </a:endParaRPr>
        </a:p>
      </dsp:txBody>
      <dsp:txXfrm>
        <a:off x="3588754" y="222785"/>
        <a:ext cx="1689967" cy="1074059"/>
      </dsp:txXfrm>
    </dsp:sp>
    <dsp:sp modelId="{58E1DC8F-A4C6-41C3-A5EB-0CAE5C51A5A7}">
      <dsp:nvSpPr>
        <dsp:cNvPr id="0" name=""/>
        <dsp:cNvSpPr/>
      </dsp:nvSpPr>
      <dsp:spPr>
        <a:xfrm rot="2658373">
          <a:off x="5123717" y="1296493"/>
          <a:ext cx="244925" cy="512645"/>
        </a:xfrm>
        <a:prstGeom prst="rightArrow">
          <a:avLst>
            <a:gd name="adj1" fmla="val 60000"/>
            <a:gd name="adj2" fmla="val 50000"/>
          </a:avLst>
        </a:prstGeom>
        <a:solidFill>
          <a:schemeClr val="accent1">
            <a:shade val="9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ES" sz="2200" kern="1200"/>
        </a:p>
      </dsp:txBody>
      <dsp:txXfrm>
        <a:off x="5134165" y="1373360"/>
        <a:ext cx="171448" cy="307587"/>
      </dsp:txXfrm>
    </dsp:sp>
    <dsp:sp modelId="{32AF0B18-747C-4F9A-A791-2FFED70A3A9A}">
      <dsp:nvSpPr>
        <dsp:cNvPr id="0" name=""/>
        <dsp:cNvSpPr/>
      </dsp:nvSpPr>
      <dsp:spPr>
        <a:xfrm>
          <a:off x="4879577" y="1594876"/>
          <a:ext cx="2375575" cy="1518949"/>
        </a:xfrm>
        <a:prstGeom prst="ellipse">
          <a:avLst/>
        </a:prstGeom>
        <a:solidFill>
          <a:schemeClr val="accent1">
            <a:shade val="80000"/>
            <a:hueOff val="210960"/>
            <a:satOff val="-20856"/>
            <a:lumOff val="104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altLang="es-CO" sz="1800" b="1" kern="1200">
              <a:effectLst/>
              <a:latin typeface="Arial Rounded MT Bold" panose="020F0704030504030204" pitchFamily="34" charset="0"/>
              <a:cs typeface="Calibri" pitchFamily="34" charset="0"/>
            </a:rPr>
            <a:t>2. Ejecución</a:t>
          </a:r>
          <a:endParaRPr lang="es-ES" sz="1800" kern="1200" dirty="0">
            <a:effectLst/>
          </a:endParaRPr>
        </a:p>
      </dsp:txBody>
      <dsp:txXfrm>
        <a:off x="5227472" y="1817321"/>
        <a:ext cx="1679785" cy="1074059"/>
      </dsp:txXfrm>
    </dsp:sp>
    <dsp:sp modelId="{40E31C2F-145F-4C8B-A501-16977C190200}">
      <dsp:nvSpPr>
        <dsp:cNvPr id="0" name=""/>
        <dsp:cNvSpPr/>
      </dsp:nvSpPr>
      <dsp:spPr>
        <a:xfrm rot="6262251">
          <a:off x="5700690" y="3099663"/>
          <a:ext cx="221732" cy="512645"/>
        </a:xfrm>
        <a:prstGeom prst="rightArrow">
          <a:avLst>
            <a:gd name="adj1" fmla="val 60000"/>
            <a:gd name="adj2" fmla="val 50000"/>
          </a:avLst>
        </a:prstGeom>
        <a:solidFill>
          <a:schemeClr val="accent1">
            <a:shade val="90000"/>
            <a:hueOff val="213562"/>
            <a:satOff val="-20856"/>
            <a:lumOff val="1010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ES" sz="2200" kern="1200"/>
        </a:p>
      </dsp:txBody>
      <dsp:txXfrm rot="10800000">
        <a:off x="5742205" y="3169973"/>
        <a:ext cx="155212" cy="307587"/>
      </dsp:txXfrm>
    </dsp:sp>
    <dsp:sp modelId="{7379B8FA-F2F5-4976-A0AC-4E9FFF9A736D}">
      <dsp:nvSpPr>
        <dsp:cNvPr id="0" name=""/>
        <dsp:cNvSpPr/>
      </dsp:nvSpPr>
      <dsp:spPr>
        <a:xfrm>
          <a:off x="4391384" y="3514453"/>
          <a:ext cx="2368315" cy="1518949"/>
        </a:xfrm>
        <a:prstGeom prst="ellipse">
          <a:avLst/>
        </a:prstGeom>
        <a:solidFill>
          <a:schemeClr val="accent1">
            <a:shade val="80000"/>
            <a:hueOff val="421920"/>
            <a:satOff val="-41712"/>
            <a:lumOff val="2083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_tradnl" altLang="es-CO" sz="1800" b="1" kern="1200">
              <a:effectLst/>
              <a:latin typeface="Arial Rounded MT Bold" panose="020F0704030504030204" pitchFamily="34" charset="0"/>
              <a:cs typeface="Calibri" pitchFamily="34" charset="0"/>
            </a:rPr>
            <a:t>3.Seguimiento</a:t>
          </a:r>
          <a:endParaRPr lang="es-ES" sz="1800" kern="1200" dirty="0">
            <a:effectLst/>
          </a:endParaRPr>
        </a:p>
      </dsp:txBody>
      <dsp:txXfrm>
        <a:off x="4738216" y="3736898"/>
        <a:ext cx="1674651" cy="1074059"/>
      </dsp:txXfrm>
    </dsp:sp>
    <dsp:sp modelId="{D7B23996-933E-47AF-A030-2D9814456C6E}">
      <dsp:nvSpPr>
        <dsp:cNvPr id="0" name=""/>
        <dsp:cNvSpPr/>
      </dsp:nvSpPr>
      <dsp:spPr>
        <a:xfrm rot="10799590">
          <a:off x="4070107" y="4017770"/>
          <a:ext cx="227036" cy="512645"/>
        </a:xfrm>
        <a:prstGeom prst="rightArrow">
          <a:avLst>
            <a:gd name="adj1" fmla="val 60000"/>
            <a:gd name="adj2" fmla="val 50000"/>
          </a:avLst>
        </a:prstGeom>
        <a:solidFill>
          <a:schemeClr val="accent1">
            <a:shade val="90000"/>
            <a:hueOff val="427124"/>
            <a:satOff val="-41712"/>
            <a:lumOff val="2020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ES" sz="2200" kern="1200"/>
        </a:p>
      </dsp:txBody>
      <dsp:txXfrm rot="10800000">
        <a:off x="4138218" y="4120295"/>
        <a:ext cx="158925" cy="307587"/>
      </dsp:txXfrm>
    </dsp:sp>
    <dsp:sp modelId="{69C7B21F-67F1-4FF1-BD2B-BD3853CD3146}">
      <dsp:nvSpPr>
        <dsp:cNvPr id="0" name=""/>
        <dsp:cNvSpPr/>
      </dsp:nvSpPr>
      <dsp:spPr>
        <a:xfrm>
          <a:off x="1465802" y="3514793"/>
          <a:ext cx="2497213" cy="1518949"/>
        </a:xfrm>
        <a:prstGeom prst="ellipse">
          <a:avLst/>
        </a:prstGeom>
        <a:solidFill>
          <a:schemeClr val="accent1">
            <a:shade val="80000"/>
            <a:hueOff val="632880"/>
            <a:satOff val="-62568"/>
            <a:lumOff val="3125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s-ES" sz="3100" kern="1200"/>
            <a:t> </a:t>
          </a:r>
          <a:r>
            <a:rPr lang="es-ES" sz="1800" b="1" kern="1200">
              <a:effectLst/>
              <a:latin typeface="Arial Rounded MT Bold" panose="020F0704030504030204" pitchFamily="34" charset="0"/>
            </a:rPr>
            <a:t>4. Ajustes</a:t>
          </a:r>
          <a:endParaRPr lang="es-ES" sz="1800" b="1" kern="1200" dirty="0">
            <a:effectLst/>
            <a:latin typeface="Arial Rounded MT Bold" panose="020F0704030504030204" pitchFamily="34" charset="0"/>
          </a:endParaRPr>
        </a:p>
      </dsp:txBody>
      <dsp:txXfrm>
        <a:off x="1831510" y="3737238"/>
        <a:ext cx="1765797" cy="1074059"/>
      </dsp:txXfrm>
    </dsp:sp>
    <dsp:sp modelId="{F70B9C64-0F72-491E-9361-C0C1F7349229}">
      <dsp:nvSpPr>
        <dsp:cNvPr id="0" name=""/>
        <dsp:cNvSpPr/>
      </dsp:nvSpPr>
      <dsp:spPr>
        <a:xfrm rot="15997424">
          <a:off x="2477201" y="2941594"/>
          <a:ext cx="347414" cy="512645"/>
        </a:xfrm>
        <a:prstGeom prst="rightArrow">
          <a:avLst>
            <a:gd name="adj1" fmla="val 60000"/>
            <a:gd name="adj2" fmla="val 50000"/>
          </a:avLst>
        </a:prstGeom>
        <a:solidFill>
          <a:schemeClr val="accent1">
            <a:shade val="90000"/>
            <a:hueOff val="640686"/>
            <a:satOff val="-62568"/>
            <a:lumOff val="3029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ES" sz="2200" kern="1200"/>
        </a:p>
      </dsp:txBody>
      <dsp:txXfrm rot="10800000">
        <a:off x="2532382" y="3096145"/>
        <a:ext cx="243190" cy="307587"/>
      </dsp:txXfrm>
    </dsp:sp>
    <dsp:sp modelId="{4D946DFE-DA4F-4DF8-8AE3-1C4C0BEE0FA5}">
      <dsp:nvSpPr>
        <dsp:cNvPr id="0" name=""/>
        <dsp:cNvSpPr/>
      </dsp:nvSpPr>
      <dsp:spPr>
        <a:xfrm>
          <a:off x="1495859" y="1342612"/>
          <a:ext cx="2180800" cy="1518949"/>
        </a:xfrm>
        <a:prstGeom prst="ellipse">
          <a:avLst/>
        </a:prstGeom>
        <a:solidFill>
          <a:schemeClr val="accent1">
            <a:shade val="80000"/>
            <a:hueOff val="843840"/>
            <a:satOff val="-83424"/>
            <a:lumOff val="4167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latin typeface="Arial Rounded MT Bold" panose="020F0704030504030204" pitchFamily="34" charset="0"/>
            </a:rPr>
            <a:t>5. Evaluación</a:t>
          </a:r>
        </a:p>
      </dsp:txBody>
      <dsp:txXfrm>
        <a:off x="1815230" y="1565057"/>
        <a:ext cx="1542058" cy="1074059"/>
      </dsp:txXfrm>
    </dsp:sp>
    <dsp:sp modelId="{23802B82-B1FD-4A98-8CCD-19941D24F90E}">
      <dsp:nvSpPr>
        <dsp:cNvPr id="0" name=""/>
        <dsp:cNvSpPr/>
      </dsp:nvSpPr>
      <dsp:spPr>
        <a:xfrm rot="19440000">
          <a:off x="3389043" y="1189659"/>
          <a:ext cx="200535" cy="512645"/>
        </a:xfrm>
        <a:prstGeom prst="rightArrow">
          <a:avLst>
            <a:gd name="adj1" fmla="val 60000"/>
            <a:gd name="adj2" fmla="val 50000"/>
          </a:avLst>
        </a:prstGeom>
        <a:solidFill>
          <a:schemeClr val="accent1">
            <a:shade val="90000"/>
            <a:hueOff val="854247"/>
            <a:satOff val="-83424"/>
            <a:lumOff val="4039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ES" sz="2200" kern="1200"/>
        </a:p>
      </dsp:txBody>
      <dsp:txXfrm>
        <a:off x="3394788" y="1309869"/>
        <a:ext cx="140375" cy="307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574EA-4BA6-4EB1-B297-1ADFF3CC7C4D}">
      <dsp:nvSpPr>
        <dsp:cNvPr id="0" name=""/>
        <dsp:cNvSpPr/>
      </dsp:nvSpPr>
      <dsp:spPr>
        <a:xfrm rot="5400000">
          <a:off x="1625162" y="1115430"/>
          <a:ext cx="1744217" cy="210106"/>
        </a:xfrm>
        <a:prstGeom prst="rect">
          <a:avLst/>
        </a:prstGeom>
        <a:solidFill>
          <a:schemeClr val="accent1">
            <a:tint val="60000"/>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93743E66-CA60-4F39-ADE5-10A9AE96E26B}">
      <dsp:nvSpPr>
        <dsp:cNvPr id="0" name=""/>
        <dsp:cNvSpPr/>
      </dsp:nvSpPr>
      <dsp:spPr>
        <a:xfrm>
          <a:off x="2027031" y="3198"/>
          <a:ext cx="2334517" cy="1400710"/>
        </a:xfrm>
        <a:prstGeom prst="roundRect">
          <a:avLst>
            <a:gd name="adj" fmla="val 10000"/>
          </a:avLst>
        </a:prstGeom>
        <a:gradFill rotWithShape="0">
          <a:gsLst>
            <a:gs pos="20000">
              <a:srgbClr val="00CCCC"/>
            </a:gs>
            <a:gs pos="100000">
              <a:schemeClr val="accent2">
                <a:lumMod val="50000"/>
              </a:schemeClr>
            </a:gs>
          </a:gsLst>
          <a:path path="circle">
            <a:fillToRect l="50000" t="130000" r="50000" b="-30000"/>
          </a:path>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latin typeface="Arial Rounded MT Bold" panose="020F0704030504030204" pitchFamily="34" charset="0"/>
            </a:rPr>
            <a:t>Ambiente</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 SDA</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 JBB</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 IDIGER</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 IDPYBA</a:t>
          </a:r>
        </a:p>
      </dsp:txBody>
      <dsp:txXfrm>
        <a:off x="2068056" y="44223"/>
        <a:ext cx="2252467" cy="1318660"/>
      </dsp:txXfrm>
    </dsp:sp>
    <dsp:sp modelId="{C0D3834D-108C-4391-B859-CA83DD65FF5D}">
      <dsp:nvSpPr>
        <dsp:cNvPr id="0" name=""/>
        <dsp:cNvSpPr/>
      </dsp:nvSpPr>
      <dsp:spPr>
        <a:xfrm rot="5333275">
          <a:off x="1640291" y="2867986"/>
          <a:ext cx="1747882" cy="210106"/>
        </a:xfrm>
        <a:prstGeom prst="rect">
          <a:avLst/>
        </a:prstGeom>
        <a:solidFill>
          <a:schemeClr val="accent1">
            <a:tint val="60000"/>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86CD0278-94BD-4DBC-B0E0-E02EF919B816}">
      <dsp:nvSpPr>
        <dsp:cNvPr id="0" name=""/>
        <dsp:cNvSpPr/>
      </dsp:nvSpPr>
      <dsp:spPr>
        <a:xfrm>
          <a:off x="2027031" y="1754087"/>
          <a:ext cx="2334517" cy="1400710"/>
        </a:xfrm>
        <a:prstGeom prst="roundRect">
          <a:avLst>
            <a:gd name="adj" fmla="val 10000"/>
          </a:avLst>
        </a:prstGeom>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Rounded MT Bold" panose="020F0704030504030204" pitchFamily="34" charset="0"/>
            </a:rPr>
            <a:t>Educación</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*SED</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*UDFJC</a:t>
          </a:r>
          <a:endParaRPr lang="es-ES" sz="1400" kern="1200" dirty="0">
            <a:solidFill>
              <a:schemeClr val="tx1"/>
            </a:solidFill>
            <a:latin typeface="Arial Rounded MT Bold" panose="020F0704030504030204" pitchFamily="34" charset="0"/>
          </a:endParaRPr>
        </a:p>
      </dsp:txBody>
      <dsp:txXfrm>
        <a:off x="2068056" y="1795112"/>
        <a:ext cx="2252467" cy="1318660"/>
      </dsp:txXfrm>
    </dsp:sp>
    <dsp:sp modelId="{D0B51ED6-3A73-48EE-9154-7200721EBDEE}">
      <dsp:nvSpPr>
        <dsp:cNvPr id="0" name=""/>
        <dsp:cNvSpPr/>
      </dsp:nvSpPr>
      <dsp:spPr>
        <a:xfrm>
          <a:off x="2537865" y="3741762"/>
          <a:ext cx="3060978" cy="210106"/>
        </a:xfrm>
        <a:prstGeom prst="rect">
          <a:avLst/>
        </a:prstGeom>
        <a:solidFill>
          <a:schemeClr val="accent1">
            <a:tint val="60000"/>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D8C834DB-B239-4FAD-A5DB-C6C73E79A0B8}">
      <dsp:nvSpPr>
        <dsp:cNvPr id="0" name=""/>
        <dsp:cNvSpPr/>
      </dsp:nvSpPr>
      <dsp:spPr>
        <a:xfrm>
          <a:off x="2064290" y="3504975"/>
          <a:ext cx="2334517" cy="1400710"/>
        </a:xfrm>
        <a:prstGeom prst="roundRect">
          <a:avLst>
            <a:gd name="adj" fmla="val 10000"/>
          </a:avLst>
        </a:prstGeom>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Rounded MT Bold" panose="020F0704030504030204" pitchFamily="34" charset="0"/>
            </a:rPr>
            <a:t>Desarrollo Económico</a:t>
          </a:r>
        </a:p>
        <a:p>
          <a:pPr marL="0" lvl="0" indent="0" algn="l" defTabSz="800100">
            <a:lnSpc>
              <a:spcPct val="90000"/>
            </a:lnSpc>
            <a:spcBef>
              <a:spcPct val="0"/>
            </a:spcBef>
            <a:spcAft>
              <a:spcPct val="35000"/>
            </a:spcAft>
            <a:buNone/>
          </a:pPr>
          <a:r>
            <a:rPr lang="es-ES" sz="1400" b="0" kern="1200" dirty="0">
              <a:solidFill>
                <a:schemeClr val="bg1"/>
              </a:solidFill>
              <a:latin typeface="Arial Rounded MT Bold" panose="020F0704030504030204" pitchFamily="34" charset="0"/>
            </a:rPr>
            <a:t>*SDDE</a:t>
          </a:r>
        </a:p>
      </dsp:txBody>
      <dsp:txXfrm>
        <a:off x="2105315" y="3546000"/>
        <a:ext cx="2252467" cy="1318660"/>
      </dsp:txXfrm>
    </dsp:sp>
    <dsp:sp modelId="{AB328960-D468-48F4-8400-C89031C38BA9}">
      <dsp:nvSpPr>
        <dsp:cNvPr id="0" name=""/>
        <dsp:cNvSpPr/>
      </dsp:nvSpPr>
      <dsp:spPr>
        <a:xfrm rot="16200000">
          <a:off x="4730070" y="2866318"/>
          <a:ext cx="1744217" cy="210106"/>
        </a:xfrm>
        <a:prstGeom prst="rect">
          <a:avLst/>
        </a:prstGeom>
        <a:solidFill>
          <a:schemeClr val="accent1">
            <a:tint val="60000"/>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B848F9C2-5973-4B4B-BA85-B1DF461E8A51}">
      <dsp:nvSpPr>
        <dsp:cNvPr id="0" name=""/>
        <dsp:cNvSpPr/>
      </dsp:nvSpPr>
      <dsp:spPr>
        <a:xfrm>
          <a:off x="5131940" y="3504975"/>
          <a:ext cx="2334517" cy="1400710"/>
        </a:xfrm>
        <a:prstGeom prst="roundRect">
          <a:avLst>
            <a:gd name="adj" fmla="val 10000"/>
          </a:avLst>
        </a:prstGeom>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Rounded MT Bold" panose="020F0704030504030204" pitchFamily="34" charset="0"/>
            </a:rPr>
            <a:t>Cultura Recreación y Deporte</a:t>
          </a:r>
        </a:p>
        <a:p>
          <a:pPr marL="0" lvl="0" indent="0" algn="l" defTabSz="800100">
            <a:lnSpc>
              <a:spcPct val="90000"/>
            </a:lnSpc>
            <a:spcBef>
              <a:spcPct val="0"/>
            </a:spcBef>
            <a:spcAft>
              <a:spcPct val="35000"/>
            </a:spcAft>
            <a:buNone/>
          </a:pPr>
          <a:r>
            <a:rPr lang="es-ES" sz="1400" kern="1200" dirty="0">
              <a:solidFill>
                <a:schemeClr val="bg1"/>
              </a:solidFill>
              <a:latin typeface="Arial Rounded MT Bold" panose="020F0704030504030204" pitchFamily="34" charset="0"/>
            </a:rPr>
            <a:t>*IDRD</a:t>
          </a:r>
        </a:p>
      </dsp:txBody>
      <dsp:txXfrm>
        <a:off x="5172965" y="3546000"/>
        <a:ext cx="2252467" cy="1318660"/>
      </dsp:txXfrm>
    </dsp:sp>
    <dsp:sp modelId="{988BD399-0F0D-4E27-AFCD-29B2A9A0124B}">
      <dsp:nvSpPr>
        <dsp:cNvPr id="0" name=""/>
        <dsp:cNvSpPr/>
      </dsp:nvSpPr>
      <dsp:spPr>
        <a:xfrm rot="16200000">
          <a:off x="4730070" y="1115430"/>
          <a:ext cx="1744217" cy="210106"/>
        </a:xfrm>
        <a:prstGeom prst="rect">
          <a:avLst/>
        </a:prstGeom>
        <a:solidFill>
          <a:schemeClr val="accent1">
            <a:tint val="60000"/>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59172082-7B5D-4D7D-AEA1-6D241BBE5331}">
      <dsp:nvSpPr>
        <dsp:cNvPr id="0" name=""/>
        <dsp:cNvSpPr/>
      </dsp:nvSpPr>
      <dsp:spPr>
        <a:xfrm>
          <a:off x="5131940" y="1754087"/>
          <a:ext cx="2334517" cy="1400710"/>
        </a:xfrm>
        <a:prstGeom prst="roundRect">
          <a:avLst>
            <a:gd name="adj" fmla="val 10000"/>
          </a:avLst>
        </a:prstGeom>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latin typeface="Arial Rounded MT Bold" panose="020F0704030504030204" pitchFamily="34" charset="0"/>
            </a:rPr>
            <a:t>Gobierno, Seguridad y Convivencia</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*SDG</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*IDPAC</a:t>
          </a:r>
          <a:endParaRPr lang="es-ES" sz="1400" kern="1200" dirty="0">
            <a:solidFill>
              <a:schemeClr val="tx1"/>
            </a:solidFill>
            <a:latin typeface="Arial Rounded MT Bold" panose="020F0704030504030204" pitchFamily="34" charset="0"/>
          </a:endParaRPr>
        </a:p>
      </dsp:txBody>
      <dsp:txXfrm>
        <a:off x="5172965" y="1795112"/>
        <a:ext cx="2252467" cy="1318660"/>
      </dsp:txXfrm>
    </dsp:sp>
    <dsp:sp modelId="{388B3E43-A2B6-42B5-B773-D182EA70214B}">
      <dsp:nvSpPr>
        <dsp:cNvPr id="0" name=""/>
        <dsp:cNvSpPr/>
      </dsp:nvSpPr>
      <dsp:spPr>
        <a:xfrm>
          <a:off x="5605515" y="239986"/>
          <a:ext cx="3098237" cy="210106"/>
        </a:xfrm>
        <a:prstGeom prst="rect">
          <a:avLst/>
        </a:prstGeom>
        <a:solidFill>
          <a:schemeClr val="accent1">
            <a:tint val="60000"/>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51153934-3144-4117-86BE-438551BCE961}">
      <dsp:nvSpPr>
        <dsp:cNvPr id="0" name=""/>
        <dsp:cNvSpPr/>
      </dsp:nvSpPr>
      <dsp:spPr>
        <a:xfrm>
          <a:off x="5131940" y="3198"/>
          <a:ext cx="2334517" cy="1400710"/>
        </a:xfrm>
        <a:prstGeom prst="roundRect">
          <a:avLst>
            <a:gd name="adj" fmla="val 10000"/>
          </a:avLst>
        </a:prstGeom>
        <a:gradFill flip="none" rotWithShape="1">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tileRect l="-100000" b="-100000"/>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0" u="none" kern="1200" dirty="0">
              <a:effectLst/>
              <a:latin typeface="Arial Rounded MT Bold" panose="020F0704030504030204" pitchFamily="34" charset="0"/>
            </a:rPr>
            <a:t>Hábitat</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*SDTH</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*EAB  </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*UAESP</a:t>
          </a:r>
        </a:p>
        <a:p>
          <a:pPr marL="0" lvl="0" indent="0" algn="l" defTabSz="800100">
            <a:lnSpc>
              <a:spcPct val="90000"/>
            </a:lnSpc>
            <a:spcBef>
              <a:spcPct val="0"/>
            </a:spcBef>
            <a:spcAft>
              <a:spcPct val="35000"/>
            </a:spcAft>
            <a:buNone/>
          </a:pPr>
          <a:r>
            <a:rPr lang="es-ES" sz="1400" kern="1200" dirty="0">
              <a:latin typeface="Arial Rounded MT Bold" panose="020F0704030504030204" pitchFamily="34" charset="0"/>
            </a:rPr>
            <a:t>*EEB</a:t>
          </a:r>
        </a:p>
      </dsp:txBody>
      <dsp:txXfrm>
        <a:off x="5172965" y="44223"/>
        <a:ext cx="2252467" cy="1318660"/>
      </dsp:txXfrm>
    </dsp:sp>
    <dsp:sp modelId="{DCB745DA-020F-400C-A443-50181DF45D0B}">
      <dsp:nvSpPr>
        <dsp:cNvPr id="0" name=""/>
        <dsp:cNvSpPr/>
      </dsp:nvSpPr>
      <dsp:spPr>
        <a:xfrm rot="5469239">
          <a:off x="7817235" y="1115430"/>
          <a:ext cx="1744571" cy="210106"/>
        </a:xfrm>
        <a:prstGeom prst="rect">
          <a:avLst/>
        </a:prstGeom>
        <a:solidFill>
          <a:schemeClr val="accent1">
            <a:tint val="60000"/>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D1A2D2D6-BA55-4087-9F48-90D0422B34BC}">
      <dsp:nvSpPr>
        <dsp:cNvPr id="0" name=""/>
        <dsp:cNvSpPr/>
      </dsp:nvSpPr>
      <dsp:spPr>
        <a:xfrm>
          <a:off x="8236849" y="3198"/>
          <a:ext cx="2334517" cy="1400710"/>
        </a:xfrm>
        <a:prstGeom prst="roundRect">
          <a:avLst>
            <a:gd name="adj" fmla="val 10000"/>
          </a:avLst>
        </a:prstGeom>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0" u="none" kern="1200" dirty="0">
              <a:effectLst/>
              <a:latin typeface="Arial Rounded MT Bold" panose="020F0704030504030204" pitchFamily="34" charset="0"/>
            </a:rPr>
            <a:t>Movilidad</a:t>
          </a:r>
        </a:p>
        <a:p>
          <a:pPr marL="0" lvl="0" indent="0" algn="l" defTabSz="800100">
            <a:lnSpc>
              <a:spcPct val="90000"/>
            </a:lnSpc>
            <a:spcBef>
              <a:spcPct val="0"/>
            </a:spcBef>
            <a:spcAft>
              <a:spcPct val="35000"/>
            </a:spcAft>
            <a:buNone/>
          </a:pPr>
          <a:r>
            <a:rPr lang="es-ES" sz="1400" b="0" kern="1200" dirty="0">
              <a:latin typeface="Arial Rounded MT Bold" panose="020F0704030504030204" pitchFamily="34" charset="0"/>
            </a:rPr>
            <a:t>*SDM</a:t>
          </a:r>
        </a:p>
        <a:p>
          <a:pPr marL="0" lvl="0" indent="0" algn="l" defTabSz="800100">
            <a:lnSpc>
              <a:spcPct val="90000"/>
            </a:lnSpc>
            <a:spcBef>
              <a:spcPct val="0"/>
            </a:spcBef>
            <a:spcAft>
              <a:spcPct val="35000"/>
            </a:spcAft>
            <a:buNone/>
          </a:pPr>
          <a:r>
            <a:rPr lang="es-ES" sz="1400" b="0" kern="1200" dirty="0">
              <a:latin typeface="Arial Rounded MT Bold" panose="020F0704030504030204" pitchFamily="34" charset="0"/>
            </a:rPr>
            <a:t>*IDU</a:t>
          </a:r>
        </a:p>
        <a:p>
          <a:pPr marL="0" lvl="0" indent="0" algn="l" defTabSz="800100">
            <a:lnSpc>
              <a:spcPct val="90000"/>
            </a:lnSpc>
            <a:spcBef>
              <a:spcPct val="0"/>
            </a:spcBef>
            <a:spcAft>
              <a:spcPct val="35000"/>
            </a:spcAft>
            <a:buNone/>
          </a:pPr>
          <a:r>
            <a:rPr lang="es-ES" sz="1400" b="0" kern="1200" dirty="0">
              <a:latin typeface="Arial Rounded MT Bold" panose="020F0704030504030204" pitchFamily="34" charset="0"/>
            </a:rPr>
            <a:t>*Transmilenio</a:t>
          </a:r>
        </a:p>
        <a:p>
          <a:pPr marL="0" lvl="0" indent="0" algn="l" defTabSz="800100">
            <a:lnSpc>
              <a:spcPct val="90000"/>
            </a:lnSpc>
            <a:spcBef>
              <a:spcPct val="0"/>
            </a:spcBef>
            <a:spcAft>
              <a:spcPct val="35000"/>
            </a:spcAft>
            <a:buNone/>
          </a:pPr>
          <a:r>
            <a:rPr lang="es-ES" sz="1400" b="0" kern="1200" dirty="0">
              <a:latin typeface="Arial Rounded MT Bold" panose="020F0704030504030204" pitchFamily="34" charset="0"/>
            </a:rPr>
            <a:t>*UMV</a:t>
          </a:r>
          <a:endParaRPr lang="es-ES" sz="1400" b="0" i="0" u="none" kern="1200" dirty="0">
            <a:solidFill>
              <a:schemeClr val="tx1"/>
            </a:solidFill>
            <a:effectLst/>
            <a:latin typeface="Arial Rounded MT Bold" panose="020F0704030504030204" pitchFamily="34" charset="0"/>
          </a:endParaRPr>
        </a:p>
      </dsp:txBody>
      <dsp:txXfrm>
        <a:off x="8277874" y="44223"/>
        <a:ext cx="2252467" cy="1318660"/>
      </dsp:txXfrm>
    </dsp:sp>
    <dsp:sp modelId="{57F85DA2-A886-48F6-AB97-71A9F0D89DCD}">
      <dsp:nvSpPr>
        <dsp:cNvPr id="0" name=""/>
        <dsp:cNvSpPr/>
      </dsp:nvSpPr>
      <dsp:spPr>
        <a:xfrm rot="5337453">
          <a:off x="7813932" y="2867986"/>
          <a:ext cx="1747842" cy="210106"/>
        </a:xfrm>
        <a:prstGeom prst="rect">
          <a:avLst/>
        </a:prstGeom>
        <a:solidFill>
          <a:schemeClr val="accent1">
            <a:tint val="60000"/>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6D42931A-F40E-4B7D-B15E-B189FBBAA887}">
      <dsp:nvSpPr>
        <dsp:cNvPr id="0" name=""/>
        <dsp:cNvSpPr/>
      </dsp:nvSpPr>
      <dsp:spPr>
        <a:xfrm>
          <a:off x="8201714" y="1754087"/>
          <a:ext cx="2334517" cy="1400710"/>
        </a:xfrm>
        <a:prstGeom prst="roundRect">
          <a:avLst>
            <a:gd name="adj" fmla="val 10000"/>
          </a:avLst>
        </a:prstGeom>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latin typeface="Arial Rounded MT Bold" panose="020F0704030504030204" pitchFamily="34" charset="0"/>
            </a:rPr>
            <a:t>Salud</a:t>
          </a:r>
        </a:p>
        <a:p>
          <a:pPr marL="0" lvl="0" indent="0" algn="l" defTabSz="800100">
            <a:lnSpc>
              <a:spcPct val="90000"/>
            </a:lnSpc>
            <a:spcBef>
              <a:spcPct val="0"/>
            </a:spcBef>
            <a:spcAft>
              <a:spcPct val="35000"/>
            </a:spcAft>
            <a:buNone/>
          </a:pPr>
          <a:r>
            <a:rPr lang="es-ES" sz="1400" b="1" kern="1200" dirty="0">
              <a:solidFill>
                <a:schemeClr val="bg1"/>
              </a:solidFill>
              <a:latin typeface="Arial Rounded MT Bold" panose="020F0704030504030204" pitchFamily="34" charset="0"/>
            </a:rPr>
            <a:t>*</a:t>
          </a:r>
          <a:r>
            <a:rPr lang="es-ES" sz="1400" kern="1200" dirty="0">
              <a:solidFill>
                <a:schemeClr val="bg1"/>
              </a:solidFill>
              <a:latin typeface="Arial Rounded MT Bold" panose="020F0704030504030204" pitchFamily="34" charset="0"/>
            </a:rPr>
            <a:t>SDS</a:t>
          </a:r>
        </a:p>
      </dsp:txBody>
      <dsp:txXfrm>
        <a:off x="8242739" y="1795112"/>
        <a:ext cx="2252467" cy="1318660"/>
      </dsp:txXfrm>
    </dsp:sp>
    <dsp:sp modelId="{91A97CC7-4B64-4C81-8D9A-1E1205FF5275}">
      <dsp:nvSpPr>
        <dsp:cNvPr id="0" name=""/>
        <dsp:cNvSpPr/>
      </dsp:nvSpPr>
      <dsp:spPr>
        <a:xfrm>
          <a:off x="8236849" y="3504975"/>
          <a:ext cx="2334517" cy="1400710"/>
        </a:xfrm>
        <a:prstGeom prst="roundRect">
          <a:avLst>
            <a:gd name="adj" fmla="val 10000"/>
          </a:avLst>
        </a:prstGeom>
        <a:gradFill rotWithShape="0">
          <a:gsLst>
            <a:gs pos="0">
              <a:schemeClr val="accent2">
                <a:lumMod val="50000"/>
              </a:schemeClr>
            </a:gs>
            <a:gs pos="100000">
              <a:schemeClr val="accent3">
                <a:lumMod val="95000"/>
                <a:lumOff val="5000"/>
              </a:schemeClr>
            </a:gs>
            <a:gs pos="98218">
              <a:srgbClr val="0CF6FA"/>
            </a:gs>
            <a:gs pos="54000">
              <a:schemeClr val="accent2">
                <a:lumMod val="50000"/>
              </a:schemeClr>
            </a:gs>
            <a:gs pos="83000">
              <a:srgbClr val="00CCCC"/>
            </a:gs>
          </a:gsLst>
          <a:path path="circle">
            <a:fillToRect t="100000" r="100000"/>
          </a:path>
        </a:gra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latin typeface="Arial Rounded MT Bold" panose="020F0704030504030204" pitchFamily="34" charset="0"/>
            </a:rPr>
            <a:t>Planeación</a:t>
          </a:r>
        </a:p>
        <a:p>
          <a:pPr marL="0" lvl="0" indent="0" algn="l" defTabSz="800100">
            <a:lnSpc>
              <a:spcPct val="90000"/>
            </a:lnSpc>
            <a:spcBef>
              <a:spcPct val="0"/>
            </a:spcBef>
            <a:spcAft>
              <a:spcPct val="35000"/>
            </a:spcAft>
            <a:buNone/>
          </a:pPr>
          <a:r>
            <a:rPr lang="es-ES" sz="1400" kern="1200" dirty="0">
              <a:solidFill>
                <a:schemeClr val="bg1"/>
              </a:solidFill>
              <a:latin typeface="Arial Rounded MT Bold" panose="020F0704030504030204" pitchFamily="34" charset="0"/>
            </a:rPr>
            <a:t>*SDP</a:t>
          </a:r>
        </a:p>
      </dsp:txBody>
      <dsp:txXfrm>
        <a:off x="8277874" y="3546000"/>
        <a:ext cx="2252467" cy="13186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36A9A-231A-45E8-BEDC-D97EB26D628A}">
      <dsp:nvSpPr>
        <dsp:cNvPr id="0" name=""/>
        <dsp:cNvSpPr/>
      </dsp:nvSpPr>
      <dsp:spPr>
        <a:xfrm>
          <a:off x="2032471" y="2761246"/>
          <a:ext cx="692499" cy="1311592"/>
        </a:xfrm>
        <a:custGeom>
          <a:avLst/>
          <a:gdLst/>
          <a:ahLst/>
          <a:cxnLst/>
          <a:rect l="0" t="0" r="0" b="0"/>
          <a:pathLst>
            <a:path>
              <a:moveTo>
                <a:pt x="0" y="0"/>
              </a:moveTo>
              <a:lnTo>
                <a:pt x="346249" y="0"/>
              </a:lnTo>
              <a:lnTo>
                <a:pt x="346249" y="1311592"/>
              </a:lnTo>
              <a:lnTo>
                <a:pt x="692499" y="1311592"/>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341641" y="3379963"/>
        <a:ext cx="74159" cy="74159"/>
      </dsp:txXfrm>
    </dsp:sp>
    <dsp:sp modelId="{2747D938-2572-4F8A-969C-3C320CC8D858}">
      <dsp:nvSpPr>
        <dsp:cNvPr id="0" name=""/>
        <dsp:cNvSpPr/>
      </dsp:nvSpPr>
      <dsp:spPr>
        <a:xfrm>
          <a:off x="2032471" y="2715527"/>
          <a:ext cx="692499" cy="91440"/>
        </a:xfrm>
        <a:custGeom>
          <a:avLst/>
          <a:gdLst/>
          <a:ahLst/>
          <a:cxnLst/>
          <a:rect l="0" t="0" r="0" b="0"/>
          <a:pathLst>
            <a:path>
              <a:moveTo>
                <a:pt x="0" y="45720"/>
              </a:moveTo>
              <a:lnTo>
                <a:pt x="692499" y="4572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361408" y="2743934"/>
        <a:ext cx="34624" cy="34624"/>
      </dsp:txXfrm>
    </dsp:sp>
    <dsp:sp modelId="{5F6A5D71-0926-4073-8B03-12625EF4D930}">
      <dsp:nvSpPr>
        <dsp:cNvPr id="0" name=""/>
        <dsp:cNvSpPr/>
      </dsp:nvSpPr>
      <dsp:spPr>
        <a:xfrm>
          <a:off x="2032471" y="1449654"/>
          <a:ext cx="692499" cy="1311592"/>
        </a:xfrm>
        <a:custGeom>
          <a:avLst/>
          <a:gdLst/>
          <a:ahLst/>
          <a:cxnLst/>
          <a:rect l="0" t="0" r="0" b="0"/>
          <a:pathLst>
            <a:path>
              <a:moveTo>
                <a:pt x="0" y="1311592"/>
              </a:moveTo>
              <a:lnTo>
                <a:pt x="346249" y="1311592"/>
              </a:lnTo>
              <a:lnTo>
                <a:pt x="346249" y="0"/>
              </a:lnTo>
              <a:lnTo>
                <a:pt x="692499"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341641" y="2068371"/>
        <a:ext cx="74159" cy="74159"/>
      </dsp:txXfrm>
    </dsp:sp>
    <dsp:sp modelId="{9E40FECF-651C-4F82-8580-EED5276539DF}">
      <dsp:nvSpPr>
        <dsp:cNvPr id="0" name=""/>
        <dsp:cNvSpPr/>
      </dsp:nvSpPr>
      <dsp:spPr>
        <a:xfrm rot="16200000">
          <a:off x="-1253412" y="2236610"/>
          <a:ext cx="5522493" cy="1049273"/>
        </a:xfrm>
        <a:prstGeom prst="rect">
          <a:avLst/>
        </a:prstGeom>
        <a:solidFill>
          <a:srgbClr val="1C7ABF"/>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es-ES" sz="5200" kern="1200" dirty="0"/>
            <a:t>PACA Distrital BMPT</a:t>
          </a:r>
        </a:p>
      </dsp:txBody>
      <dsp:txXfrm>
        <a:off x="-1253412" y="2236610"/>
        <a:ext cx="5522493" cy="1049273"/>
      </dsp:txXfrm>
    </dsp:sp>
    <dsp:sp modelId="{030871BB-5B2A-48DE-A7A7-7787FD3008B1}">
      <dsp:nvSpPr>
        <dsp:cNvPr id="0" name=""/>
        <dsp:cNvSpPr/>
      </dsp:nvSpPr>
      <dsp:spPr>
        <a:xfrm>
          <a:off x="2724971" y="925017"/>
          <a:ext cx="9124315" cy="104927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1244600">
            <a:lnSpc>
              <a:spcPct val="90000"/>
            </a:lnSpc>
            <a:spcBef>
              <a:spcPct val="0"/>
            </a:spcBef>
            <a:spcAft>
              <a:spcPct val="35000"/>
            </a:spcAft>
            <a:buNone/>
          </a:pPr>
          <a:r>
            <a:rPr lang="es-ES" sz="2800" kern="1200" dirty="0"/>
            <a:t>Seguimiento PACA Distrital primer semestre de 2018 .</a:t>
          </a:r>
        </a:p>
      </dsp:txBody>
      <dsp:txXfrm>
        <a:off x="2724971" y="925017"/>
        <a:ext cx="9124315" cy="1049273"/>
      </dsp:txXfrm>
    </dsp:sp>
    <dsp:sp modelId="{8B4CF0D3-B9DB-4397-B42C-25877DD4050A}">
      <dsp:nvSpPr>
        <dsp:cNvPr id="0" name=""/>
        <dsp:cNvSpPr/>
      </dsp:nvSpPr>
      <dsp:spPr>
        <a:xfrm>
          <a:off x="2724971" y="2236610"/>
          <a:ext cx="9163618" cy="104927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l" defTabSz="1200150">
            <a:lnSpc>
              <a:spcPct val="90000"/>
            </a:lnSpc>
            <a:spcBef>
              <a:spcPct val="0"/>
            </a:spcBef>
            <a:spcAft>
              <a:spcPct val="35000"/>
            </a:spcAft>
            <a:buNone/>
          </a:pPr>
          <a:r>
            <a:rPr lang="es-ES" sz="2700" kern="1200" dirty="0"/>
            <a:t>Desarrollo mesa de Instrumentos de Planeación Ambiental PACA Distrital (27 de agosto de 2018).</a:t>
          </a:r>
        </a:p>
      </dsp:txBody>
      <dsp:txXfrm>
        <a:off x="2724971" y="2236610"/>
        <a:ext cx="9163618" cy="1049273"/>
      </dsp:txXfrm>
    </dsp:sp>
    <dsp:sp modelId="{A0F72455-773A-4DC7-A2A5-E03EF9A6226B}">
      <dsp:nvSpPr>
        <dsp:cNvPr id="0" name=""/>
        <dsp:cNvSpPr/>
      </dsp:nvSpPr>
      <dsp:spPr>
        <a:xfrm>
          <a:off x="2724971" y="3548202"/>
          <a:ext cx="9202887" cy="104927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l" defTabSz="1155700">
            <a:lnSpc>
              <a:spcPct val="90000"/>
            </a:lnSpc>
            <a:spcBef>
              <a:spcPct val="0"/>
            </a:spcBef>
            <a:spcAft>
              <a:spcPct val="35000"/>
            </a:spcAft>
            <a:buNone/>
          </a:pPr>
          <a:r>
            <a:rPr lang="es-ES" sz="2600" kern="1200" dirty="0"/>
            <a:t>Elaborar documento de alertas sobre los avances del PACA Distrital.</a:t>
          </a:r>
        </a:p>
      </dsp:txBody>
      <dsp:txXfrm>
        <a:off x="2724971" y="3548202"/>
        <a:ext cx="9202887" cy="10492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79220-C45A-44FC-9C0B-0DEFBD3A0F67}">
      <dsp:nvSpPr>
        <dsp:cNvPr id="0" name=""/>
        <dsp:cNvSpPr/>
      </dsp:nvSpPr>
      <dsp:spPr>
        <a:xfrm>
          <a:off x="984070" y="824"/>
          <a:ext cx="3892698" cy="23356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rtl="0">
            <a:lnSpc>
              <a:spcPct val="90000"/>
            </a:lnSpc>
            <a:spcBef>
              <a:spcPct val="0"/>
            </a:spcBef>
            <a:spcAft>
              <a:spcPct val="35000"/>
            </a:spcAft>
            <a:buNone/>
          </a:pPr>
          <a:r>
            <a:rPr lang="es-MX" sz="2000" b="0" i="0" u="none" strike="noStrike" kern="1200" cap="none" spc="0" baseline="0" dirty="0">
              <a:uFillTx/>
              <a:latin typeface="Traditional Arabic" panose="02020603050405020304" pitchFamily="18" charset="-78"/>
              <a:cs typeface="Traditional Arabic" panose="02020603050405020304" pitchFamily="18" charset="-78"/>
            </a:rPr>
            <a:t>Los sectores y las entidades responsables de formular políticas públicas distritales deberán seguir las orientaciones definidas por el </a:t>
          </a:r>
          <a:r>
            <a:rPr lang="es-MX" sz="2000" b="1" i="0" u="none" strike="noStrike" kern="1200" cap="none" spc="0" baseline="0" dirty="0">
              <a:uFillTx/>
              <a:latin typeface="Traditional Arabic" panose="02020603050405020304" pitchFamily="18" charset="-78"/>
              <a:cs typeface="Traditional Arabic" panose="02020603050405020304" pitchFamily="18" charset="-78"/>
            </a:rPr>
            <a:t>CONPES D.C. </a:t>
          </a:r>
          <a:r>
            <a:rPr lang="es-MX" sz="2000" b="0" i="0" u="none" strike="noStrike" kern="1200" cap="none" spc="0" baseline="0" dirty="0">
              <a:uFillTx/>
              <a:latin typeface="Traditional Arabic" panose="02020603050405020304" pitchFamily="18" charset="-78"/>
              <a:cs typeface="Traditional Arabic" panose="02020603050405020304" pitchFamily="18" charset="-78"/>
            </a:rPr>
            <a:t>para su aprobación</a:t>
          </a:r>
          <a:endParaRPr lang="es-ES" sz="2000" kern="1200" dirty="0">
            <a:latin typeface="Traditional Arabic" panose="02020603050405020304" pitchFamily="18" charset="-78"/>
            <a:cs typeface="Traditional Arabic" panose="02020603050405020304" pitchFamily="18" charset="-78"/>
          </a:endParaRPr>
        </a:p>
      </dsp:txBody>
      <dsp:txXfrm>
        <a:off x="984070" y="824"/>
        <a:ext cx="3892698" cy="2335618"/>
      </dsp:txXfrm>
    </dsp:sp>
    <dsp:sp modelId="{04F86CE3-49DC-49BF-831F-DB15C70E3AE4}">
      <dsp:nvSpPr>
        <dsp:cNvPr id="0" name=""/>
        <dsp:cNvSpPr/>
      </dsp:nvSpPr>
      <dsp:spPr>
        <a:xfrm>
          <a:off x="5266037" y="824"/>
          <a:ext cx="3892698" cy="23356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MX" sz="2000" b="0" i="0" u="none" strike="noStrike" kern="1200" cap="none" spc="0" baseline="0" dirty="0">
              <a:uFillTx/>
              <a:latin typeface="Traditional Arabic" panose="02020603050405020304" pitchFamily="18" charset="-78"/>
              <a:cs typeface="Traditional Arabic" panose="02020603050405020304" pitchFamily="18" charset="-78"/>
            </a:rPr>
            <a:t>La Secretaría Distrital de Planeación brindará asistencia para la orientación y coordinación metodológica de todas las fases que componen el Ciclo de Política Pública</a:t>
          </a:r>
          <a:endParaRPr lang="es-ES" sz="2000" kern="1200" dirty="0">
            <a:latin typeface="Traditional Arabic" panose="02020603050405020304" pitchFamily="18" charset="-78"/>
            <a:cs typeface="Traditional Arabic" panose="02020603050405020304" pitchFamily="18" charset="-78"/>
          </a:endParaRPr>
        </a:p>
      </dsp:txBody>
      <dsp:txXfrm>
        <a:off x="5266037" y="824"/>
        <a:ext cx="3892698" cy="2335618"/>
      </dsp:txXfrm>
    </dsp:sp>
    <dsp:sp modelId="{FB460199-E418-4D1B-B124-F06C645E4FB7}">
      <dsp:nvSpPr>
        <dsp:cNvPr id="0" name=""/>
        <dsp:cNvSpPr/>
      </dsp:nvSpPr>
      <dsp:spPr>
        <a:xfrm>
          <a:off x="984070" y="2725712"/>
          <a:ext cx="3892698" cy="23356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rtl="0">
            <a:lnSpc>
              <a:spcPct val="90000"/>
            </a:lnSpc>
            <a:spcBef>
              <a:spcPct val="0"/>
            </a:spcBef>
            <a:spcAft>
              <a:spcPct val="35000"/>
            </a:spcAft>
            <a:buNone/>
          </a:pPr>
          <a:r>
            <a:rPr lang="es-MX" sz="2000" b="0" i="0" u="none" strike="noStrike" kern="1200" cap="none" spc="0" baseline="0" dirty="0">
              <a:uFillTx/>
              <a:latin typeface="Traditional Arabic" panose="02020603050405020304" pitchFamily="18" charset="-78"/>
              <a:cs typeface="Traditional Arabic" panose="02020603050405020304" pitchFamily="18" charset="-78"/>
            </a:rPr>
            <a:t>Las políticas públicas distritales serán adoptadas mediante documento </a:t>
          </a:r>
          <a:r>
            <a:rPr lang="es-MX" sz="2000" b="1" i="0" u="none" strike="noStrike" kern="1200" cap="none" spc="0" baseline="0" dirty="0">
              <a:uFillTx/>
              <a:latin typeface="Traditional Arabic" panose="02020603050405020304" pitchFamily="18" charset="-78"/>
              <a:cs typeface="Traditional Arabic" panose="02020603050405020304" pitchFamily="18" charset="-78"/>
            </a:rPr>
            <a:t>CONPES D.C</a:t>
          </a:r>
          <a:r>
            <a:rPr lang="es-MX" sz="2000" b="0" i="0" u="none" strike="noStrike" kern="1200" cap="none" spc="0" baseline="0" dirty="0">
              <a:uFillTx/>
              <a:latin typeface="Traditional Arabic" panose="02020603050405020304" pitchFamily="18" charset="-78"/>
              <a:cs typeface="Traditional Arabic" panose="02020603050405020304" pitchFamily="18" charset="-78"/>
            </a:rPr>
            <a:t>, al igual que sus modificaciones y actualizaciones.</a:t>
          </a:r>
          <a:endParaRPr lang="es-ES" sz="2000" kern="1200" dirty="0">
            <a:latin typeface="Traditional Arabic" panose="02020603050405020304" pitchFamily="18" charset="-78"/>
            <a:cs typeface="Traditional Arabic" panose="02020603050405020304" pitchFamily="18" charset="-78"/>
          </a:endParaRPr>
        </a:p>
      </dsp:txBody>
      <dsp:txXfrm>
        <a:off x="984070" y="2725712"/>
        <a:ext cx="3892698" cy="2335618"/>
      </dsp:txXfrm>
    </dsp:sp>
    <dsp:sp modelId="{DB40BCF6-FA55-42DA-AEBB-7EAF6E4B1285}">
      <dsp:nvSpPr>
        <dsp:cNvPr id="0" name=""/>
        <dsp:cNvSpPr/>
      </dsp:nvSpPr>
      <dsp:spPr>
        <a:xfrm>
          <a:off x="5266037" y="2725712"/>
          <a:ext cx="3892698" cy="23356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rtl="0">
            <a:lnSpc>
              <a:spcPct val="90000"/>
            </a:lnSpc>
            <a:spcBef>
              <a:spcPct val="0"/>
            </a:spcBef>
            <a:spcAft>
              <a:spcPct val="35000"/>
            </a:spcAft>
            <a:buNone/>
          </a:pPr>
          <a:r>
            <a:rPr lang="es-MX" sz="2000" b="0" i="0" u="none" strike="noStrike" kern="1200" cap="none" spc="0" baseline="0" dirty="0">
              <a:uFillTx/>
              <a:latin typeface="Traditional Arabic" panose="02020603050405020304" pitchFamily="18" charset="-78"/>
              <a:cs typeface="Traditional Arabic" panose="02020603050405020304" pitchFamily="18" charset="-78"/>
            </a:rPr>
            <a:t>Las entidades deberán </a:t>
          </a:r>
          <a:r>
            <a:rPr lang="es-MX" sz="2000" b="1" i="0" u="sng" strike="noStrike" kern="1200" cap="none" spc="0" baseline="0" dirty="0">
              <a:uFillTx/>
              <a:latin typeface="Traditional Arabic" panose="02020603050405020304" pitchFamily="18" charset="-78"/>
              <a:cs typeface="Traditional Arabic" panose="02020603050405020304" pitchFamily="18" charset="-78"/>
            </a:rPr>
            <a:t>elaborar o actualizar su plan de acción dentro del año siguiente </a:t>
          </a:r>
          <a:r>
            <a:rPr lang="es-MX" sz="2000" b="0" i="0" u="none" strike="noStrike" kern="1200" cap="none" spc="0" baseline="0" dirty="0">
              <a:uFillTx/>
              <a:latin typeface="Traditional Arabic" panose="02020603050405020304" pitchFamily="18" charset="-78"/>
              <a:cs typeface="Traditional Arabic" panose="02020603050405020304" pitchFamily="18" charset="-78"/>
            </a:rPr>
            <a:t>a la adopción del presente Acto Administrativo</a:t>
          </a:r>
          <a:endParaRPr lang="es-ES" sz="2000" kern="1200" dirty="0">
            <a:latin typeface="Traditional Arabic" panose="02020603050405020304" pitchFamily="18" charset="-78"/>
            <a:cs typeface="Traditional Arabic" panose="02020603050405020304" pitchFamily="18" charset="-78"/>
          </a:endParaRPr>
        </a:p>
      </dsp:txBody>
      <dsp:txXfrm>
        <a:off x="5266037" y="2725712"/>
        <a:ext cx="3892698" cy="23356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0A620-377B-4294-9416-D0BDE14C9C8A}">
      <dsp:nvSpPr>
        <dsp:cNvPr id="0" name=""/>
        <dsp:cNvSpPr/>
      </dsp:nvSpPr>
      <dsp:spPr>
        <a:xfrm>
          <a:off x="3318" y="1352165"/>
          <a:ext cx="1996878" cy="164700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s-ES" sz="1500" kern="1200" dirty="0">
              <a:solidFill>
                <a:srgbClr val="000000"/>
              </a:solidFill>
              <a:latin typeface="Traditional Arabic" panose="02020603050405020304" pitchFamily="18" charset="-78"/>
              <a:cs typeface="Traditional Arabic" panose="02020603050405020304" pitchFamily="18" charset="-78"/>
            </a:rPr>
            <a:t>Solicitud de aval inicio del proceso</a:t>
          </a:r>
        </a:p>
      </dsp:txBody>
      <dsp:txXfrm>
        <a:off x="41220" y="1390067"/>
        <a:ext cx="1921074" cy="1218272"/>
      </dsp:txXfrm>
    </dsp:sp>
    <dsp:sp modelId="{C2DC5E41-B939-4B4B-B23E-C46811E0D94A}">
      <dsp:nvSpPr>
        <dsp:cNvPr id="0" name=""/>
        <dsp:cNvSpPr/>
      </dsp:nvSpPr>
      <dsp:spPr>
        <a:xfrm>
          <a:off x="1093060" y="1485396"/>
          <a:ext cx="2576793" cy="2576793"/>
        </a:xfrm>
        <a:prstGeom prst="leftCircularArrow">
          <a:avLst>
            <a:gd name="adj1" fmla="val 3310"/>
            <a:gd name="adj2" fmla="val 408835"/>
            <a:gd name="adj3" fmla="val 2224858"/>
            <a:gd name="adj4" fmla="val 9065002"/>
            <a:gd name="adj5" fmla="val 386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1B1A67-AC2C-4383-85DB-30AE05E2273E}">
      <dsp:nvSpPr>
        <dsp:cNvPr id="0" name=""/>
        <dsp:cNvSpPr/>
      </dsp:nvSpPr>
      <dsp:spPr>
        <a:xfrm>
          <a:off x="447068" y="2646242"/>
          <a:ext cx="1775002" cy="70586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Traditional Arabic" panose="02020603050405020304" pitchFamily="18" charset="-78"/>
              <a:cs typeface="Traditional Arabic" panose="02020603050405020304" pitchFamily="18" charset="-78"/>
            </a:rPr>
            <a:t>Viabilidad </a:t>
          </a:r>
        </a:p>
      </dsp:txBody>
      <dsp:txXfrm>
        <a:off x="467742" y="2666916"/>
        <a:ext cx="1733654" cy="664512"/>
      </dsp:txXfrm>
    </dsp:sp>
    <dsp:sp modelId="{C8E1BC15-DA4E-4CDB-93F6-220F89BF1452}">
      <dsp:nvSpPr>
        <dsp:cNvPr id="0" name=""/>
        <dsp:cNvSpPr/>
      </dsp:nvSpPr>
      <dsp:spPr>
        <a:xfrm>
          <a:off x="2628216" y="1221500"/>
          <a:ext cx="2437729" cy="1952987"/>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just" defTabSz="666750">
            <a:lnSpc>
              <a:spcPct val="90000"/>
            </a:lnSpc>
            <a:spcBef>
              <a:spcPct val="0"/>
            </a:spcBef>
            <a:spcAft>
              <a:spcPct val="15000"/>
            </a:spcAft>
            <a:buChar char="•"/>
          </a:pPr>
          <a:r>
            <a:rPr lang="es-ES" sz="1500" kern="1200" dirty="0">
              <a:solidFill>
                <a:srgbClr val="000000"/>
              </a:solidFill>
              <a:latin typeface="Traditional Arabic" panose="02020603050405020304" pitchFamily="18" charset="-78"/>
              <a:cs typeface="Traditional Arabic" panose="02020603050405020304" pitchFamily="18" charset="-78"/>
            </a:rPr>
            <a:t>Formular la política y plan de acción. Tener en cuenta participación</a:t>
          </a:r>
        </a:p>
      </dsp:txBody>
      <dsp:txXfrm>
        <a:off x="2673160" y="1684942"/>
        <a:ext cx="2347841" cy="1444602"/>
      </dsp:txXfrm>
    </dsp:sp>
    <dsp:sp modelId="{996EA770-D82B-496F-8953-0E972B0767DE}">
      <dsp:nvSpPr>
        <dsp:cNvPr id="0" name=""/>
        <dsp:cNvSpPr/>
      </dsp:nvSpPr>
      <dsp:spPr>
        <a:xfrm>
          <a:off x="3861917" y="175659"/>
          <a:ext cx="2825512" cy="2825512"/>
        </a:xfrm>
        <a:prstGeom prst="circularArrow">
          <a:avLst>
            <a:gd name="adj1" fmla="val 3019"/>
            <a:gd name="adj2" fmla="val 370289"/>
            <a:gd name="adj3" fmla="val 19639596"/>
            <a:gd name="adj4" fmla="val 12760906"/>
            <a:gd name="adj5" fmla="val 352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A598C9-0751-4281-BC30-C1202F0F3676}">
      <dsp:nvSpPr>
        <dsp:cNvPr id="0" name=""/>
        <dsp:cNvSpPr/>
      </dsp:nvSpPr>
      <dsp:spPr>
        <a:xfrm>
          <a:off x="3080758" y="875458"/>
          <a:ext cx="2165184" cy="79953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Traditional Arabic" panose="02020603050405020304" pitchFamily="18" charset="-78"/>
              <a:cs typeface="Traditional Arabic" panose="02020603050405020304" pitchFamily="18" charset="-78"/>
            </a:rPr>
            <a:t>Construcción Documento Política y Plan de Acción</a:t>
          </a:r>
        </a:p>
      </dsp:txBody>
      <dsp:txXfrm>
        <a:off x="3104176" y="898876"/>
        <a:ext cx="2118348" cy="752698"/>
      </dsp:txXfrm>
    </dsp:sp>
    <dsp:sp modelId="{3EDA9253-9E35-425F-ACFF-E52DA0558EF0}">
      <dsp:nvSpPr>
        <dsp:cNvPr id="0" name=""/>
        <dsp:cNvSpPr/>
      </dsp:nvSpPr>
      <dsp:spPr>
        <a:xfrm>
          <a:off x="5668630" y="1352165"/>
          <a:ext cx="1996878" cy="164700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s-ES" sz="1500" kern="1200" dirty="0">
              <a:solidFill>
                <a:srgbClr val="000000"/>
              </a:solidFill>
              <a:latin typeface="Traditional Arabic" panose="02020603050405020304" pitchFamily="18" charset="-78"/>
              <a:cs typeface="Traditional Arabic" panose="02020603050405020304" pitchFamily="18" charset="-78"/>
            </a:rPr>
            <a:t>Discusión técnica</a:t>
          </a:r>
        </a:p>
        <a:p>
          <a:pPr marL="114300" lvl="1" indent="-114300" algn="l" defTabSz="666750">
            <a:lnSpc>
              <a:spcPct val="90000"/>
            </a:lnSpc>
            <a:spcBef>
              <a:spcPct val="0"/>
            </a:spcBef>
            <a:spcAft>
              <a:spcPct val="15000"/>
            </a:spcAft>
            <a:buChar char="•"/>
          </a:pPr>
          <a:r>
            <a:rPr lang="es-ES" sz="1500" kern="1200" dirty="0">
              <a:solidFill>
                <a:srgbClr val="000000"/>
              </a:solidFill>
              <a:latin typeface="Traditional Arabic" panose="02020603050405020304" pitchFamily="18" charset="-78"/>
              <a:cs typeface="Traditional Arabic" panose="02020603050405020304" pitchFamily="18" charset="-78"/>
            </a:rPr>
            <a:t>Acuerdo de responsabilidades </a:t>
          </a:r>
        </a:p>
      </dsp:txBody>
      <dsp:txXfrm>
        <a:off x="5706532" y="1390067"/>
        <a:ext cx="1921074" cy="1218272"/>
      </dsp:txXfrm>
    </dsp:sp>
    <dsp:sp modelId="{0DF739EE-485C-4DD8-BBB8-C760512C5E59}">
      <dsp:nvSpPr>
        <dsp:cNvPr id="0" name=""/>
        <dsp:cNvSpPr/>
      </dsp:nvSpPr>
      <dsp:spPr>
        <a:xfrm>
          <a:off x="6768027" y="1662557"/>
          <a:ext cx="2323138" cy="2323138"/>
        </a:xfrm>
        <a:prstGeom prst="leftCircularArrow">
          <a:avLst>
            <a:gd name="adj1" fmla="val 3671"/>
            <a:gd name="adj2" fmla="val 457399"/>
            <a:gd name="adj3" fmla="val 2232910"/>
            <a:gd name="adj4" fmla="val 9024489"/>
            <a:gd name="adj5" fmla="val 4283"/>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60C2EA-6727-456C-8F7B-845DEEF4E954}">
      <dsp:nvSpPr>
        <dsp:cNvPr id="0" name=""/>
        <dsp:cNvSpPr/>
      </dsp:nvSpPr>
      <dsp:spPr>
        <a:xfrm>
          <a:off x="6112380" y="2646242"/>
          <a:ext cx="1775002" cy="70586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Traditional Arabic" panose="02020603050405020304" pitchFamily="18" charset="-78"/>
              <a:cs typeface="Traditional Arabic" panose="02020603050405020304" pitchFamily="18" charset="-78"/>
            </a:rPr>
            <a:t>Pre- CONPES</a:t>
          </a:r>
        </a:p>
      </dsp:txBody>
      <dsp:txXfrm>
        <a:off x="6133054" y="2666916"/>
        <a:ext cx="1733654" cy="664512"/>
      </dsp:txXfrm>
    </dsp:sp>
    <dsp:sp modelId="{63A81EC3-1C26-427C-AE33-353716C218C8}">
      <dsp:nvSpPr>
        <dsp:cNvPr id="0" name=""/>
        <dsp:cNvSpPr/>
      </dsp:nvSpPr>
      <dsp:spPr>
        <a:xfrm>
          <a:off x="8293528" y="1352165"/>
          <a:ext cx="1996878" cy="164700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s-ES" sz="1500" kern="1200" dirty="0">
              <a:solidFill>
                <a:srgbClr val="000000"/>
              </a:solidFill>
              <a:latin typeface="Traditional Arabic" panose="02020603050405020304" pitchFamily="18" charset="-78"/>
              <a:cs typeface="Traditional Arabic" panose="02020603050405020304" pitchFamily="18" charset="-78"/>
            </a:rPr>
            <a:t>Aprobación y divulgación del Documento de Política y Plan de acción</a:t>
          </a:r>
        </a:p>
      </dsp:txBody>
      <dsp:txXfrm>
        <a:off x="8331430" y="1742997"/>
        <a:ext cx="1921074" cy="1218272"/>
      </dsp:txXfrm>
    </dsp:sp>
    <dsp:sp modelId="{5A70E5D0-4767-4673-A419-E0A3DC5D7954}">
      <dsp:nvSpPr>
        <dsp:cNvPr id="0" name=""/>
        <dsp:cNvSpPr/>
      </dsp:nvSpPr>
      <dsp:spPr>
        <a:xfrm>
          <a:off x="8737279" y="999235"/>
          <a:ext cx="1775002" cy="70586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Traditional Arabic" panose="02020603050405020304" pitchFamily="18" charset="-78"/>
              <a:cs typeface="Traditional Arabic" panose="02020603050405020304" pitchFamily="18" charset="-78"/>
            </a:rPr>
            <a:t>CONPES D.C.</a:t>
          </a:r>
        </a:p>
      </dsp:txBody>
      <dsp:txXfrm>
        <a:off x="8757953" y="1019909"/>
        <a:ext cx="1733654" cy="6645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E3242-4CFE-47E1-A02B-A121E1A7D893}">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357014" y="912848"/>
        <a:ext cx="34897" cy="6979"/>
      </dsp:txXfrm>
    </dsp:sp>
    <dsp:sp modelId="{5A33EDB7-34DF-4A89-ACE8-7C440A50CEDA}">
      <dsp:nvSpPr>
        <dsp:cNvPr id="0" name=""/>
        <dsp:cNvSpPr/>
      </dsp:nvSpPr>
      <dsp:spPr>
        <a:xfrm>
          <a:off x="8061" y="5979"/>
          <a:ext cx="3034531" cy="18207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rtl="0">
            <a:lnSpc>
              <a:spcPct val="90000"/>
            </a:lnSpc>
            <a:spcBef>
              <a:spcPct val="0"/>
            </a:spcBef>
            <a:spcAft>
              <a:spcPct val="35000"/>
            </a:spcAft>
            <a:buNone/>
          </a:pPr>
          <a:r>
            <a:rPr lang="es-CO" sz="2700" kern="1200" dirty="0">
              <a:latin typeface="Traditional Arabic" panose="02020603050405020304" pitchFamily="18" charset="-78"/>
              <a:cs typeface="Traditional Arabic" panose="02020603050405020304" pitchFamily="18" charset="-78"/>
            </a:rPr>
            <a:t>Patrones actuales de Producción y Consumo</a:t>
          </a:r>
          <a:endParaRPr lang="es-ES" sz="2700" kern="1200" dirty="0">
            <a:latin typeface="Traditional Arabic" panose="02020603050405020304" pitchFamily="18" charset="-78"/>
            <a:cs typeface="Traditional Arabic" panose="02020603050405020304" pitchFamily="18" charset="-78"/>
          </a:endParaRPr>
        </a:p>
      </dsp:txBody>
      <dsp:txXfrm>
        <a:off x="8061" y="5979"/>
        <a:ext cx="3034531" cy="1820718"/>
      </dsp:txXfrm>
    </dsp:sp>
    <dsp:sp modelId="{52F93D4D-A620-49C0-8D44-C5ADEFEC17FD}">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dirty="0"/>
        </a:p>
      </dsp:txBody>
      <dsp:txXfrm>
        <a:off x="7089488" y="912848"/>
        <a:ext cx="34897" cy="6979"/>
      </dsp:txXfrm>
    </dsp:sp>
    <dsp:sp modelId="{B867840F-EFD1-4729-9469-1A336887C7F6}">
      <dsp:nvSpPr>
        <dsp:cNvPr id="0" name=""/>
        <dsp:cNvSpPr/>
      </dsp:nvSpPr>
      <dsp:spPr>
        <a:xfrm>
          <a:off x="3740534" y="5979"/>
          <a:ext cx="3034531" cy="18207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rtl="0">
            <a:lnSpc>
              <a:spcPct val="90000"/>
            </a:lnSpc>
            <a:spcBef>
              <a:spcPct val="0"/>
            </a:spcBef>
            <a:spcAft>
              <a:spcPct val="35000"/>
            </a:spcAft>
            <a:buNone/>
          </a:pPr>
          <a:r>
            <a:rPr lang="es-ES" sz="2700" kern="1200" dirty="0">
              <a:latin typeface="Traditional Arabic" panose="02020603050405020304" pitchFamily="18" charset="-78"/>
              <a:cs typeface="Traditional Arabic" panose="02020603050405020304" pitchFamily="18" charset="-78"/>
            </a:rPr>
            <a:t>Demanda de bienes y servicios</a:t>
          </a:r>
        </a:p>
      </dsp:txBody>
      <dsp:txXfrm>
        <a:off x="3740534" y="5979"/>
        <a:ext cx="3034531" cy="1820718"/>
      </dsp:txXfrm>
    </dsp:sp>
    <dsp:sp modelId="{AB3D1CE4-C3FC-4A1D-B017-077EEDA7B77A}">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070362" y="2155079"/>
        <a:ext cx="374875" cy="6979"/>
      </dsp:txXfrm>
    </dsp:sp>
    <dsp:sp modelId="{BA88D338-3DC9-4CC6-9EB4-C64D73F4AF52}">
      <dsp:nvSpPr>
        <dsp:cNvPr id="0" name=""/>
        <dsp:cNvSpPr/>
      </dsp:nvSpPr>
      <dsp:spPr>
        <a:xfrm>
          <a:off x="7473007" y="5979"/>
          <a:ext cx="3034531" cy="18207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rtl="0">
            <a:lnSpc>
              <a:spcPct val="90000"/>
            </a:lnSpc>
            <a:spcBef>
              <a:spcPct val="0"/>
            </a:spcBef>
            <a:spcAft>
              <a:spcPct val="35000"/>
            </a:spcAft>
            <a:buNone/>
          </a:pPr>
          <a:r>
            <a:rPr lang="es-ES" sz="2700" kern="1200" dirty="0">
              <a:latin typeface="Traditional Arabic" panose="02020603050405020304" pitchFamily="18" charset="-78"/>
              <a:cs typeface="Traditional Arabic" panose="02020603050405020304" pitchFamily="18" charset="-78"/>
            </a:rPr>
            <a:t>Producción excesiva</a:t>
          </a:r>
        </a:p>
      </dsp:txBody>
      <dsp:txXfrm>
        <a:off x="7473007" y="5979"/>
        <a:ext cx="3034531" cy="1820718"/>
      </dsp:txXfrm>
    </dsp:sp>
    <dsp:sp modelId="{43CA81A9-3025-4410-A397-AFEA8D002603}">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357014" y="3431509"/>
        <a:ext cx="34897" cy="6979"/>
      </dsp:txXfrm>
    </dsp:sp>
    <dsp:sp modelId="{4CD42810-2337-417D-8654-538E3A57C4C5}">
      <dsp:nvSpPr>
        <dsp:cNvPr id="0" name=""/>
        <dsp:cNvSpPr/>
      </dsp:nvSpPr>
      <dsp:spPr>
        <a:xfrm>
          <a:off x="8061" y="2524640"/>
          <a:ext cx="3034531" cy="18207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rtl="0">
            <a:lnSpc>
              <a:spcPct val="90000"/>
            </a:lnSpc>
            <a:spcBef>
              <a:spcPct val="0"/>
            </a:spcBef>
            <a:spcAft>
              <a:spcPct val="35000"/>
            </a:spcAft>
            <a:buNone/>
          </a:pPr>
          <a:r>
            <a:rPr lang="es-ES" sz="2700" kern="1200" dirty="0">
              <a:latin typeface="Traditional Arabic" panose="02020603050405020304" pitchFamily="18" charset="-78"/>
              <a:cs typeface="Traditional Arabic" panose="02020603050405020304" pitchFamily="18" charset="-78"/>
            </a:rPr>
            <a:t>Residuos</a:t>
          </a:r>
        </a:p>
      </dsp:txBody>
      <dsp:txXfrm>
        <a:off x="8061" y="2524640"/>
        <a:ext cx="3034531" cy="1820718"/>
      </dsp:txXfrm>
    </dsp:sp>
    <dsp:sp modelId="{F0F94AD4-B4E9-4CCC-8E15-82FAC781E783}">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089488" y="3431509"/>
        <a:ext cx="34897" cy="6979"/>
      </dsp:txXfrm>
    </dsp:sp>
    <dsp:sp modelId="{60ACA8A1-EEE0-46DD-9B3C-16732341A4C2}">
      <dsp:nvSpPr>
        <dsp:cNvPr id="0" name=""/>
        <dsp:cNvSpPr/>
      </dsp:nvSpPr>
      <dsp:spPr>
        <a:xfrm>
          <a:off x="3740534" y="2524640"/>
          <a:ext cx="3034531" cy="18207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rtl="0">
            <a:lnSpc>
              <a:spcPct val="90000"/>
            </a:lnSpc>
            <a:spcBef>
              <a:spcPct val="0"/>
            </a:spcBef>
            <a:spcAft>
              <a:spcPct val="35000"/>
            </a:spcAft>
            <a:buNone/>
          </a:pPr>
          <a:r>
            <a:rPr lang="es-CO" sz="2700" kern="1200" dirty="0">
              <a:latin typeface="Traditional Arabic" panose="02020603050405020304" pitchFamily="18" charset="-78"/>
              <a:cs typeface="Traditional Arabic" panose="02020603050405020304" pitchFamily="18" charset="-78"/>
            </a:rPr>
            <a:t>Desequilibrio ambiental</a:t>
          </a:r>
          <a:endParaRPr lang="es-ES" sz="2700" kern="1200" dirty="0">
            <a:latin typeface="Traditional Arabic" panose="02020603050405020304" pitchFamily="18" charset="-78"/>
            <a:cs typeface="Traditional Arabic" panose="02020603050405020304" pitchFamily="18" charset="-78"/>
          </a:endParaRPr>
        </a:p>
      </dsp:txBody>
      <dsp:txXfrm>
        <a:off x="3740534" y="2524640"/>
        <a:ext cx="3034531" cy="1820718"/>
      </dsp:txXfrm>
    </dsp:sp>
    <dsp:sp modelId="{43B92527-08CB-427D-8E56-C1AD72862EC7}">
      <dsp:nvSpPr>
        <dsp:cNvPr id="0" name=""/>
        <dsp:cNvSpPr/>
      </dsp:nvSpPr>
      <dsp:spPr>
        <a:xfrm>
          <a:off x="7473007" y="2524640"/>
          <a:ext cx="3034531" cy="18207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rtl="0">
            <a:lnSpc>
              <a:spcPct val="90000"/>
            </a:lnSpc>
            <a:spcBef>
              <a:spcPct val="0"/>
            </a:spcBef>
            <a:spcAft>
              <a:spcPct val="35000"/>
            </a:spcAft>
            <a:buNone/>
          </a:pPr>
          <a:r>
            <a:rPr lang="es-ES" sz="2700" kern="1200" dirty="0">
              <a:latin typeface="Traditional Arabic" panose="02020603050405020304" pitchFamily="18" charset="-78"/>
              <a:cs typeface="Traditional Arabic" panose="02020603050405020304" pitchFamily="18" charset="-78"/>
            </a:rPr>
            <a:t>Problema social</a:t>
          </a:r>
        </a:p>
      </dsp:txBody>
      <dsp:txXfrm>
        <a:off x="7473007" y="2524640"/>
        <a:ext cx="3034531" cy="18207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9DB0F-584D-403D-ADD0-65E9A3D29684}">
      <dsp:nvSpPr>
        <dsp:cNvPr id="0" name=""/>
        <dsp:cNvSpPr/>
      </dsp:nvSpPr>
      <dsp:spPr>
        <a:xfrm>
          <a:off x="4206239" y="531"/>
          <a:ext cx="6309360" cy="2071559"/>
        </a:xfrm>
        <a:prstGeom prst="rightArrow">
          <a:avLst>
            <a:gd name="adj1" fmla="val 75000"/>
            <a:gd name="adj2" fmla="val 50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s-CO" sz="1900" kern="1200">
              <a:latin typeface="Traditional Arabic" panose="02020603050405020304" pitchFamily="18" charset="-78"/>
              <a:cs typeface="Traditional Arabic" panose="02020603050405020304" pitchFamily="18" charset="-78"/>
            </a:rPr>
            <a:t>Inclusión de la dimensión de Consumo Sostenible</a:t>
          </a:r>
          <a:endParaRPr lang="es-ES" sz="1900" kern="1200" dirty="0">
            <a:latin typeface="Traditional Arabic" panose="02020603050405020304" pitchFamily="18" charset="-78"/>
            <a:cs typeface="Traditional Arabic" panose="02020603050405020304" pitchFamily="18" charset="-78"/>
          </a:endParaRPr>
        </a:p>
        <a:p>
          <a:pPr marL="171450" lvl="1" indent="-171450" algn="l" defTabSz="844550">
            <a:lnSpc>
              <a:spcPct val="90000"/>
            </a:lnSpc>
            <a:spcBef>
              <a:spcPct val="0"/>
            </a:spcBef>
            <a:spcAft>
              <a:spcPct val="15000"/>
            </a:spcAft>
            <a:buChar char="•"/>
          </a:pPr>
          <a:r>
            <a:rPr lang="es-ES" sz="1900" kern="1200" dirty="0">
              <a:latin typeface="Traditional Arabic" panose="02020603050405020304" pitchFamily="18" charset="-78"/>
              <a:cs typeface="Traditional Arabic" panose="02020603050405020304" pitchFamily="18" charset="-78"/>
            </a:rPr>
            <a:t>Vigencia de la problemática. Política vigente fue decretada en 2003.</a:t>
          </a:r>
        </a:p>
        <a:p>
          <a:pPr marL="171450" lvl="1" indent="-171450" algn="l" defTabSz="844550">
            <a:lnSpc>
              <a:spcPct val="90000"/>
            </a:lnSpc>
            <a:spcBef>
              <a:spcPct val="0"/>
            </a:spcBef>
            <a:spcAft>
              <a:spcPct val="15000"/>
            </a:spcAft>
            <a:buChar char="•"/>
          </a:pPr>
          <a:r>
            <a:rPr lang="es-ES" sz="1900" kern="1200" dirty="0">
              <a:latin typeface="Traditional Arabic" panose="02020603050405020304" pitchFamily="18" charset="-78"/>
              <a:cs typeface="Traditional Arabic" panose="02020603050405020304" pitchFamily="18" charset="-78"/>
            </a:rPr>
            <a:t>Visión de ciudad sostenible </a:t>
          </a:r>
        </a:p>
      </dsp:txBody>
      <dsp:txXfrm>
        <a:off x="4206239" y="259476"/>
        <a:ext cx="5532525" cy="1553669"/>
      </dsp:txXfrm>
    </dsp:sp>
    <dsp:sp modelId="{F90E664D-9F21-451D-8C56-87522D0B6C79}">
      <dsp:nvSpPr>
        <dsp:cNvPr id="0" name=""/>
        <dsp:cNvSpPr/>
      </dsp:nvSpPr>
      <dsp:spPr>
        <a:xfrm>
          <a:off x="0" y="531"/>
          <a:ext cx="4206240" cy="2071559"/>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Traditional Arabic" panose="02020603050405020304" pitchFamily="18" charset="-78"/>
              <a:cs typeface="Traditional Arabic" panose="02020603050405020304" pitchFamily="18" charset="-78"/>
            </a:rPr>
            <a:t>Componente técnico</a:t>
          </a:r>
        </a:p>
      </dsp:txBody>
      <dsp:txXfrm>
        <a:off x="101125" y="101656"/>
        <a:ext cx="4003990" cy="1869309"/>
      </dsp:txXfrm>
    </dsp:sp>
    <dsp:sp modelId="{A8FBE356-C465-4721-826E-66DA676E76A4}">
      <dsp:nvSpPr>
        <dsp:cNvPr id="0" name=""/>
        <dsp:cNvSpPr/>
      </dsp:nvSpPr>
      <dsp:spPr>
        <a:xfrm>
          <a:off x="4206240" y="2279246"/>
          <a:ext cx="6309360" cy="2071559"/>
        </a:xfrm>
        <a:prstGeom prst="rightArrow">
          <a:avLst>
            <a:gd name="adj1" fmla="val 75000"/>
            <a:gd name="adj2" fmla="val 50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endParaRPr lang="es-ES" sz="1900" kern="1200" dirty="0">
            <a:latin typeface="Traditional Arabic" panose="02020603050405020304" pitchFamily="18" charset="-78"/>
            <a:cs typeface="Traditional Arabic" panose="02020603050405020304" pitchFamily="18" charset="-78"/>
          </a:endParaRPr>
        </a:p>
        <a:p>
          <a:pPr marL="171450" lvl="1" indent="-171450" algn="l" defTabSz="844550">
            <a:lnSpc>
              <a:spcPct val="90000"/>
            </a:lnSpc>
            <a:spcBef>
              <a:spcPct val="0"/>
            </a:spcBef>
            <a:spcAft>
              <a:spcPct val="15000"/>
            </a:spcAft>
            <a:buChar char="•"/>
          </a:pPr>
          <a:r>
            <a:rPr lang="es-ES" sz="1900" kern="1200">
              <a:latin typeface="Traditional Arabic" panose="02020603050405020304" pitchFamily="18" charset="-78"/>
              <a:cs typeface="Traditional Arabic" panose="02020603050405020304" pitchFamily="18" charset="-78"/>
            </a:rPr>
            <a:t>Decreto 668 DE 2017</a:t>
          </a:r>
          <a:endParaRPr lang="es-ES" sz="1900" kern="1200" dirty="0">
            <a:latin typeface="Traditional Arabic" panose="02020603050405020304" pitchFamily="18" charset="-78"/>
            <a:cs typeface="Traditional Arabic" panose="02020603050405020304" pitchFamily="18" charset="-78"/>
          </a:endParaRPr>
        </a:p>
        <a:p>
          <a:pPr marL="171450" lvl="1" indent="-171450" algn="l" defTabSz="844550">
            <a:lnSpc>
              <a:spcPct val="90000"/>
            </a:lnSpc>
            <a:spcBef>
              <a:spcPct val="0"/>
            </a:spcBef>
            <a:spcAft>
              <a:spcPct val="15000"/>
            </a:spcAft>
            <a:buChar char="•"/>
          </a:pPr>
          <a:r>
            <a:rPr lang="es-ES" sz="1900" kern="1200">
              <a:latin typeface="Traditional Arabic" panose="02020603050405020304" pitchFamily="18" charset="-78"/>
              <a:cs typeface="Traditional Arabic" panose="02020603050405020304" pitchFamily="18" charset="-78"/>
            </a:rPr>
            <a:t>Acuerdo Distrital 645 de 2016</a:t>
          </a:r>
          <a:endParaRPr lang="es-ES" sz="1900" kern="1200" dirty="0">
            <a:latin typeface="Traditional Arabic" panose="02020603050405020304" pitchFamily="18" charset="-78"/>
            <a:cs typeface="Traditional Arabic" panose="02020603050405020304" pitchFamily="18" charset="-78"/>
          </a:endParaRPr>
        </a:p>
        <a:p>
          <a:pPr marL="171450" lvl="1" indent="-171450" algn="l" defTabSz="844550">
            <a:lnSpc>
              <a:spcPct val="90000"/>
            </a:lnSpc>
            <a:spcBef>
              <a:spcPct val="0"/>
            </a:spcBef>
            <a:spcAft>
              <a:spcPct val="15000"/>
            </a:spcAft>
            <a:buChar char="•"/>
          </a:pPr>
          <a:r>
            <a:rPr lang="es-ES" sz="1900" kern="1200">
              <a:latin typeface="Traditional Arabic" panose="02020603050405020304" pitchFamily="18" charset="-78"/>
              <a:cs typeface="Traditional Arabic" panose="02020603050405020304" pitchFamily="18" charset="-78"/>
            </a:rPr>
            <a:t>Resolución 2045 de 2017</a:t>
          </a:r>
          <a:endParaRPr lang="es-ES" sz="1900" kern="1200" dirty="0">
            <a:latin typeface="Traditional Arabic" panose="02020603050405020304" pitchFamily="18" charset="-78"/>
            <a:cs typeface="Traditional Arabic" panose="02020603050405020304" pitchFamily="18" charset="-78"/>
          </a:endParaRPr>
        </a:p>
      </dsp:txBody>
      <dsp:txXfrm>
        <a:off x="4206240" y="2538191"/>
        <a:ext cx="5532525" cy="1553669"/>
      </dsp:txXfrm>
    </dsp:sp>
    <dsp:sp modelId="{164FECCC-6D1A-4A43-A7E2-7FC261E94C81}">
      <dsp:nvSpPr>
        <dsp:cNvPr id="0" name=""/>
        <dsp:cNvSpPr/>
      </dsp:nvSpPr>
      <dsp:spPr>
        <a:xfrm>
          <a:off x="0" y="2279246"/>
          <a:ext cx="4206240" cy="2071559"/>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Traditional Arabic" panose="02020603050405020304" pitchFamily="18" charset="-78"/>
              <a:cs typeface="Traditional Arabic" panose="02020603050405020304" pitchFamily="18" charset="-78"/>
            </a:rPr>
            <a:t>Componente normativo</a:t>
          </a:r>
        </a:p>
      </dsp:txBody>
      <dsp:txXfrm>
        <a:off x="101125" y="2380371"/>
        <a:ext cx="4003990" cy="18693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404BE-F33F-459C-BB18-C219207A35B9}">
      <dsp:nvSpPr>
        <dsp:cNvPr id="0" name=""/>
        <dsp:cNvSpPr/>
      </dsp:nvSpPr>
      <dsp:spPr>
        <a:xfrm>
          <a:off x="3498227" y="176773"/>
          <a:ext cx="3508266" cy="1218374"/>
        </a:xfrm>
        <a:prstGeom prst="ellipse">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76EB23-D27D-4DDD-8409-60FFB77CF470}">
      <dsp:nvSpPr>
        <dsp:cNvPr id="0" name=""/>
        <dsp:cNvSpPr/>
      </dsp:nvSpPr>
      <dsp:spPr>
        <a:xfrm>
          <a:off x="4917851" y="3160159"/>
          <a:ext cx="679896" cy="435133"/>
        </a:xfrm>
        <a:prstGeom prst="downArrow">
          <a:avLst/>
        </a:prstGeom>
        <a:solidFill>
          <a:schemeClr val="dk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275993-605B-4E68-8A8C-922DCD5D04C9}">
      <dsp:nvSpPr>
        <dsp:cNvPr id="0" name=""/>
        <dsp:cNvSpPr/>
      </dsp:nvSpPr>
      <dsp:spPr>
        <a:xfrm>
          <a:off x="3741967" y="3521140"/>
          <a:ext cx="3263503" cy="81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solidFill>
                <a:srgbClr val="004080"/>
              </a:solidFill>
              <a:latin typeface="Traditional Arabic" panose="02020603050405020304" pitchFamily="18" charset="-78"/>
              <a:cs typeface="Traditional Arabic" panose="02020603050405020304" pitchFamily="18" charset="-78"/>
            </a:rPr>
            <a:t>Documento de Política </a:t>
          </a:r>
        </a:p>
        <a:p>
          <a:pPr marL="0" lvl="0" indent="0" algn="ctr" defTabSz="800100">
            <a:lnSpc>
              <a:spcPct val="90000"/>
            </a:lnSpc>
            <a:spcBef>
              <a:spcPct val="0"/>
            </a:spcBef>
            <a:spcAft>
              <a:spcPct val="35000"/>
            </a:spcAft>
            <a:buNone/>
          </a:pPr>
          <a:r>
            <a:rPr lang="es-ES" sz="1800" kern="1200" dirty="0">
              <a:solidFill>
                <a:srgbClr val="004080"/>
              </a:solidFill>
              <a:latin typeface="Traditional Arabic" panose="02020603050405020304" pitchFamily="18" charset="-78"/>
              <a:cs typeface="Traditional Arabic" panose="02020603050405020304" pitchFamily="18" charset="-78"/>
            </a:rPr>
            <a:t>Plan de Acción</a:t>
          </a:r>
        </a:p>
      </dsp:txBody>
      <dsp:txXfrm>
        <a:off x="3741967" y="3521140"/>
        <a:ext cx="3263503" cy="815875"/>
      </dsp:txXfrm>
    </dsp:sp>
    <dsp:sp modelId="{52FFB675-07B7-4A62-B4F0-82BEAD6C0D78}">
      <dsp:nvSpPr>
        <dsp:cNvPr id="0" name=""/>
        <dsp:cNvSpPr/>
      </dsp:nvSpPr>
      <dsp:spPr>
        <a:xfrm>
          <a:off x="4773713" y="1489245"/>
          <a:ext cx="1223813" cy="1223813"/>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t>Enfoques</a:t>
          </a:r>
        </a:p>
      </dsp:txBody>
      <dsp:txXfrm>
        <a:off x="4952936" y="1668468"/>
        <a:ext cx="865367" cy="865367"/>
      </dsp:txXfrm>
    </dsp:sp>
    <dsp:sp modelId="{567C2D02-A519-4D1E-8AAE-C70C39245DC0}">
      <dsp:nvSpPr>
        <dsp:cNvPr id="0" name=""/>
        <dsp:cNvSpPr/>
      </dsp:nvSpPr>
      <dsp:spPr>
        <a:xfrm>
          <a:off x="3898006" y="571113"/>
          <a:ext cx="1223813" cy="1223813"/>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t>Diagnóstico</a:t>
          </a:r>
        </a:p>
      </dsp:txBody>
      <dsp:txXfrm>
        <a:off x="4077229" y="750336"/>
        <a:ext cx="865367" cy="865367"/>
      </dsp:txXfrm>
    </dsp:sp>
    <dsp:sp modelId="{D119A874-5701-4041-8833-AE9A0DFB5767}">
      <dsp:nvSpPr>
        <dsp:cNvPr id="0" name=""/>
        <dsp:cNvSpPr/>
      </dsp:nvSpPr>
      <dsp:spPr>
        <a:xfrm>
          <a:off x="5149016" y="275222"/>
          <a:ext cx="1223813" cy="1223813"/>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t>Participación</a:t>
          </a:r>
        </a:p>
      </dsp:txBody>
      <dsp:txXfrm>
        <a:off x="5328239" y="454445"/>
        <a:ext cx="865367" cy="865367"/>
      </dsp:txXfrm>
    </dsp:sp>
    <dsp:sp modelId="{90F59EC6-64A0-470F-99D9-2169374C053B}">
      <dsp:nvSpPr>
        <dsp:cNvPr id="0" name=""/>
        <dsp:cNvSpPr/>
      </dsp:nvSpPr>
      <dsp:spPr>
        <a:xfrm>
          <a:off x="3354089" y="27195"/>
          <a:ext cx="3807420" cy="3045936"/>
        </a:xfrm>
        <a:prstGeom prst="funnel">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07AC1-FFFF-4B63-8FAB-005E7C09A753}" type="datetimeFigureOut">
              <a:rPr lang="es-CO" smtClean="0"/>
              <a:t>7/09/2021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11E24-0B0D-40D5-8663-0A5E47B24189}" type="slidenum">
              <a:rPr lang="es-CO" smtClean="0"/>
              <a:t>‹Nº›</a:t>
            </a:fld>
            <a:endParaRPr lang="es-CO"/>
          </a:p>
        </p:txBody>
      </p:sp>
    </p:spTree>
    <p:extLst>
      <p:ext uri="{BB962C8B-B14F-4D97-AF65-F5344CB8AC3E}">
        <p14:creationId xmlns:p14="http://schemas.microsoft.com/office/powerpoint/2010/main" val="3393021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1</a:t>
            </a:fld>
            <a:endParaRPr lang="es-CO"/>
          </a:p>
        </p:txBody>
      </p:sp>
    </p:spTree>
    <p:extLst>
      <p:ext uri="{BB962C8B-B14F-4D97-AF65-F5344CB8AC3E}">
        <p14:creationId xmlns:p14="http://schemas.microsoft.com/office/powerpoint/2010/main" val="273448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2</a:t>
            </a:fld>
            <a:endParaRPr lang="es-CO"/>
          </a:p>
        </p:txBody>
      </p:sp>
    </p:spTree>
    <p:extLst>
      <p:ext uri="{BB962C8B-B14F-4D97-AF65-F5344CB8AC3E}">
        <p14:creationId xmlns:p14="http://schemas.microsoft.com/office/powerpoint/2010/main" val="179885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17</a:t>
            </a:fld>
            <a:endParaRPr lang="es-CO"/>
          </a:p>
        </p:txBody>
      </p:sp>
    </p:spTree>
    <p:extLst>
      <p:ext uri="{BB962C8B-B14F-4D97-AF65-F5344CB8AC3E}">
        <p14:creationId xmlns:p14="http://schemas.microsoft.com/office/powerpoint/2010/main" val="117126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40</a:t>
            </a:fld>
            <a:endParaRPr lang="es-CO"/>
          </a:p>
        </p:txBody>
      </p:sp>
    </p:spTree>
    <p:extLst>
      <p:ext uri="{BB962C8B-B14F-4D97-AF65-F5344CB8AC3E}">
        <p14:creationId xmlns:p14="http://schemas.microsoft.com/office/powerpoint/2010/main" val="1301704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3" name="Rectángulo 22"/>
          <p:cNvSpPr/>
          <p:nvPr userDrawn="1"/>
        </p:nvSpPr>
        <p:spPr>
          <a:xfrm>
            <a:off x="-1587" y="0"/>
            <a:ext cx="12192000" cy="7052484"/>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2" name="Título 1">
            <a:extLst>
              <a:ext uri="{FF2B5EF4-FFF2-40B4-BE49-F238E27FC236}">
                <a16:creationId xmlns:a16="http://schemas.microsoft.com/office/drawing/2014/main" id="{16D639EE-EB2A-48ED-BF99-6424577816D8}"/>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BCBB6401-7823-4601-AE0E-C8950F29C4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2F872075-F059-4514-9A70-99283872F9EC}"/>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22FE5A92-0A79-4A07-9C10-A391449E38F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D172EC8-6B24-4DED-9031-E810C384DEE3}"/>
              </a:ext>
            </a:extLst>
          </p:cNvPr>
          <p:cNvSpPr>
            <a:spLocks noGrp="1"/>
          </p:cNvSpPr>
          <p:nvPr>
            <p:ph type="sldNum" sz="quarter" idx="12"/>
          </p:nvPr>
        </p:nvSpPr>
        <p:spPr/>
        <p:txBody>
          <a:bodyPr/>
          <a:lstStyle/>
          <a:p>
            <a:fld id="{80A2C9CD-1B16-4B17-8207-BD1BBA90796C}" type="slidenum">
              <a:rPr lang="es-CO" smtClean="0"/>
              <a:t>‹Nº›</a:t>
            </a:fld>
            <a:endParaRPr lang="es-CO"/>
          </a:p>
        </p:txBody>
      </p:sp>
      <p:sp>
        <p:nvSpPr>
          <p:cNvPr id="37" name="Elipse 36"/>
          <p:cNvSpPr/>
          <p:nvPr userDrawn="1"/>
        </p:nvSpPr>
        <p:spPr>
          <a:xfrm>
            <a:off x="8616106"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8" name="Elipse 37"/>
          <p:cNvSpPr/>
          <p:nvPr userDrawn="1"/>
        </p:nvSpPr>
        <p:spPr>
          <a:xfrm>
            <a:off x="8210583"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9" name="Elipse 38"/>
          <p:cNvSpPr/>
          <p:nvPr userDrawn="1"/>
        </p:nvSpPr>
        <p:spPr>
          <a:xfrm>
            <a:off x="7805060"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0" name="Elipse 39"/>
          <p:cNvSpPr/>
          <p:nvPr userDrawn="1"/>
        </p:nvSpPr>
        <p:spPr>
          <a:xfrm>
            <a:off x="7399537"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Elipse 40"/>
          <p:cNvSpPr/>
          <p:nvPr userDrawn="1"/>
        </p:nvSpPr>
        <p:spPr>
          <a:xfrm>
            <a:off x="6994014"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2" name="Elipse 41"/>
          <p:cNvSpPr/>
          <p:nvPr userDrawn="1"/>
        </p:nvSpPr>
        <p:spPr>
          <a:xfrm>
            <a:off x="6588491"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3" name="Elipse 42"/>
          <p:cNvSpPr/>
          <p:nvPr userDrawn="1"/>
        </p:nvSpPr>
        <p:spPr>
          <a:xfrm>
            <a:off x="6182968"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Elipse 43"/>
          <p:cNvSpPr/>
          <p:nvPr userDrawn="1"/>
        </p:nvSpPr>
        <p:spPr>
          <a:xfrm>
            <a:off x="5777445"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5" name="Elipse 44"/>
          <p:cNvSpPr/>
          <p:nvPr userDrawn="1"/>
        </p:nvSpPr>
        <p:spPr>
          <a:xfrm>
            <a:off x="5371922"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6" name="Elipse 45"/>
          <p:cNvSpPr/>
          <p:nvPr userDrawn="1"/>
        </p:nvSpPr>
        <p:spPr>
          <a:xfrm>
            <a:off x="4966399"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7" name="Elipse 46"/>
          <p:cNvSpPr/>
          <p:nvPr userDrawn="1"/>
        </p:nvSpPr>
        <p:spPr>
          <a:xfrm>
            <a:off x="4560876"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Elipse 47"/>
          <p:cNvSpPr/>
          <p:nvPr userDrawn="1"/>
        </p:nvSpPr>
        <p:spPr>
          <a:xfrm>
            <a:off x="4155353"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9" name="Elipse 48"/>
          <p:cNvSpPr/>
          <p:nvPr userDrawn="1"/>
        </p:nvSpPr>
        <p:spPr>
          <a:xfrm>
            <a:off x="3749830"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4971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D4CA6D0-BCF5-4926-9373-8D1069FA953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9A02B4B-DB2B-440C-83C7-AE3E5662F978}"/>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43DFA50-B00E-4A8B-AD36-46CF7B610E4B}"/>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102C6BA0-547E-4656-BF66-56117652DF2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8DAC7CE-F6DB-4248-B372-4F381B4E46B9}"/>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112859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39F8F8B-D256-4C54-8570-03093824F7A8}"/>
              </a:ext>
            </a:extLst>
          </p:cNvPr>
          <p:cNvSpPr>
            <a:spLocks noGrp="1"/>
          </p:cNvSpPr>
          <p:nvPr>
            <p:ph idx="1"/>
          </p:nvPr>
        </p:nvSpPr>
        <p:spPr/>
        <p:txBody>
          <a:bodyPr/>
          <a:lstStyle>
            <a:lvl1pPr marL="457200" indent="-457200">
              <a:buClr>
                <a:schemeClr val="accent4">
                  <a:lumMod val="60000"/>
                  <a:lumOff val="40000"/>
                </a:schemeClr>
              </a:buClr>
              <a:buFont typeface="Arial"/>
              <a:buChar char="•"/>
              <a:defRPr/>
            </a:lvl1pPr>
            <a:lvl2pPr marL="800100" indent="-342900">
              <a:buClr>
                <a:schemeClr val="accent4">
                  <a:lumMod val="60000"/>
                  <a:lumOff val="40000"/>
                </a:schemeClr>
              </a:buClr>
              <a:buFont typeface="Arial"/>
              <a:buChar char="•"/>
              <a:defRPr/>
            </a:lvl2pPr>
            <a:lvl3pPr marL="1257300" indent="-342900">
              <a:buClr>
                <a:schemeClr val="accent4">
                  <a:lumMod val="60000"/>
                  <a:lumOff val="40000"/>
                </a:schemeClr>
              </a:buClr>
              <a:buFont typeface="Arial"/>
              <a:buChar char="•"/>
              <a:defRPr/>
            </a:lvl3pPr>
            <a:lvl4pPr marL="1657350" indent="-285750">
              <a:buClr>
                <a:schemeClr val="accent4">
                  <a:lumMod val="60000"/>
                  <a:lumOff val="40000"/>
                </a:schemeClr>
              </a:buClr>
              <a:buFont typeface="Arial"/>
              <a:buChar char="•"/>
              <a:defRPr/>
            </a:lvl4pPr>
            <a:lvl5pPr marL="2114550" indent="-285750">
              <a:buClr>
                <a:schemeClr val="accent4">
                  <a:lumMod val="60000"/>
                  <a:lumOff val="40000"/>
                </a:schemeClr>
              </a:buClr>
              <a:buFont typeface="Arial"/>
              <a:buChar char="•"/>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6093EA96-4A1C-4197-AA51-93836EFF267E}"/>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FE577C89-A8BD-4956-AC71-CC2FDBE95FC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FEDB090-FA2C-4B22-A4C4-7F10EC271DC6}"/>
              </a:ext>
            </a:extLst>
          </p:cNvPr>
          <p:cNvSpPr>
            <a:spLocks noGrp="1"/>
          </p:cNvSpPr>
          <p:nvPr>
            <p:ph type="sldNum" sz="quarter" idx="12"/>
          </p:nvPr>
        </p:nvSpPr>
        <p:spPr/>
        <p:txBody>
          <a:bodyPr/>
          <a:lstStyle/>
          <a:p>
            <a:fld id="{80A2C9CD-1B16-4B17-8207-BD1BBA90796C}" type="slidenum">
              <a:rPr lang="es-CO" smtClean="0"/>
              <a:t>‹Nº›</a:t>
            </a:fld>
            <a:endParaRPr lang="es-CO"/>
          </a:p>
        </p:txBody>
      </p:sp>
      <p:sp>
        <p:nvSpPr>
          <p:cNvPr id="7" name="Rectángulo 6"/>
          <p:cNvSpPr/>
          <p:nvPr userDrawn="1"/>
        </p:nvSpPr>
        <p:spPr>
          <a:xfrm>
            <a:off x="0" y="236761"/>
            <a:ext cx="12192000" cy="996130"/>
          </a:xfrm>
          <a:prstGeom prst="rect">
            <a:avLst/>
          </a:prstGeom>
          <a:solidFill>
            <a:srgbClr val="1C7ABF">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3600" dirty="0">
              <a:solidFill>
                <a:srgbClr val="196DAA"/>
              </a:solidFill>
            </a:endParaRPr>
          </a:p>
        </p:txBody>
      </p:sp>
      <p:pic>
        <p:nvPicPr>
          <p:cNvPr id="8" name="Imagen 7" descr="Logo.png">
            <a:extLst>
              <a:ext uri="{FF2B5EF4-FFF2-40B4-BE49-F238E27FC236}">
                <a16:creationId xmlns:a16="http://schemas.microsoft.com/office/drawing/2014/main" id="{2F91D295-BEFE-4DF9-A417-7804E37B93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3967" y="276252"/>
            <a:ext cx="1738033" cy="1047750"/>
          </a:xfrm>
          <a:prstGeom prst="rect">
            <a:avLst/>
          </a:prstGeom>
        </p:spPr>
      </p:pic>
      <p:sp>
        <p:nvSpPr>
          <p:cNvPr id="2" name="Título 1">
            <a:extLst>
              <a:ext uri="{FF2B5EF4-FFF2-40B4-BE49-F238E27FC236}">
                <a16:creationId xmlns:a16="http://schemas.microsoft.com/office/drawing/2014/main" id="{3079A0D7-2A3F-4959-B232-7C378724F4E5}"/>
              </a:ext>
            </a:extLst>
          </p:cNvPr>
          <p:cNvSpPr>
            <a:spLocks noGrp="1"/>
          </p:cNvSpPr>
          <p:nvPr>
            <p:ph type="title"/>
          </p:nvPr>
        </p:nvSpPr>
        <p:spPr/>
        <p:txBody>
          <a:bodyPr>
            <a:normAutofit/>
          </a:bodyPr>
          <a:lstStyle>
            <a:lvl1pPr>
              <a:defRPr sz="2400"/>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282454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71ED80-7F64-486D-94E8-82DF5B0613C8}"/>
              </a:ext>
            </a:extLst>
          </p:cNvPr>
          <p:cNvSpPr>
            <a:spLocks noGrp="1"/>
          </p:cNvSpPr>
          <p:nvPr>
            <p:ph type="title"/>
          </p:nvPr>
        </p:nvSpPr>
        <p:spPr>
          <a:xfrm>
            <a:off x="831850" y="1709738"/>
            <a:ext cx="10515600" cy="2852737"/>
          </a:xfrm>
        </p:spPr>
        <p:txBody>
          <a:bodyPr anchor="ctr">
            <a:normAutofit/>
          </a:bodyPr>
          <a:lstStyle>
            <a:lvl1pPr algn="ctr">
              <a:defRPr sz="4000"/>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56A3C450-3735-4305-95D6-EF72E240A923}"/>
              </a:ext>
            </a:extLst>
          </p:cNvPr>
          <p:cNvSpPr>
            <a:spLocks noGrp="1"/>
          </p:cNvSpPr>
          <p:nvPr>
            <p:ph type="body" idx="1"/>
          </p:nvPr>
        </p:nvSpPr>
        <p:spPr>
          <a:xfrm>
            <a:off x="831850" y="4589463"/>
            <a:ext cx="10515600" cy="1500187"/>
          </a:xfrm>
        </p:spPr>
        <p:txBody>
          <a:bodyPr/>
          <a:lstStyle>
            <a:lvl1pPr marL="0" indent="0">
              <a:buNone/>
              <a:defRPr sz="2400">
                <a:solidFill>
                  <a:srgbClr val="009FE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los estilos de texto del patrón</a:t>
            </a:r>
          </a:p>
        </p:txBody>
      </p:sp>
      <p:sp>
        <p:nvSpPr>
          <p:cNvPr id="4" name="Marcador de fecha 3">
            <a:extLst>
              <a:ext uri="{FF2B5EF4-FFF2-40B4-BE49-F238E27FC236}">
                <a16:creationId xmlns:a16="http://schemas.microsoft.com/office/drawing/2014/main" id="{BCCEE4F8-9405-4E51-95E1-0266E6BFCE84}"/>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77D8747E-06AD-4D9C-AFD6-1C625859C75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296FEA3-0B60-4566-B056-4C6D295B0B99}"/>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32792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E48CDC3-37E2-494E-A0EA-A9922705BCD9}"/>
              </a:ext>
            </a:extLst>
          </p:cNvPr>
          <p:cNvSpPr>
            <a:spLocks noGrp="1"/>
          </p:cNvSpPr>
          <p:nvPr>
            <p:ph sz="half" idx="1"/>
          </p:nvPr>
        </p:nvSpPr>
        <p:spPr>
          <a:xfrm>
            <a:off x="838200" y="1825625"/>
            <a:ext cx="5181600" cy="4351338"/>
          </a:xfrm>
        </p:spPr>
        <p:txBody>
          <a:bodyPr/>
          <a:lstStyle>
            <a:lvl1pPr marL="228600" indent="-228600">
              <a:buClr>
                <a:schemeClr val="accent4">
                  <a:lumMod val="60000"/>
                  <a:lumOff val="40000"/>
                </a:schemeClr>
              </a:buClr>
              <a:buFont typeface="Arial"/>
              <a:buChar char="•"/>
              <a:defRPr/>
            </a:lvl1pPr>
            <a:lvl2pPr marL="685800" indent="-228600">
              <a:buClr>
                <a:schemeClr val="accent4">
                  <a:lumMod val="60000"/>
                  <a:lumOff val="40000"/>
                </a:schemeClr>
              </a:buClr>
              <a:buFont typeface="Arial"/>
              <a:buChar char="•"/>
              <a:defRPr/>
            </a:lvl2pPr>
            <a:lvl3pPr marL="1143000" indent="-228600">
              <a:buClr>
                <a:schemeClr val="accent4">
                  <a:lumMod val="60000"/>
                  <a:lumOff val="40000"/>
                </a:schemeClr>
              </a:buClr>
              <a:buFont typeface="Arial"/>
              <a:buChar char="•"/>
              <a:defRPr/>
            </a:lvl3pPr>
            <a:lvl4pPr marL="1600200" indent="-228600">
              <a:buClr>
                <a:schemeClr val="accent4">
                  <a:lumMod val="60000"/>
                  <a:lumOff val="40000"/>
                </a:schemeClr>
              </a:buClr>
              <a:buFont typeface="Arial"/>
              <a:buChar char="•"/>
              <a:defRPr/>
            </a:lvl4pPr>
            <a:lvl5pPr marL="2057400" indent="-228600">
              <a:buClr>
                <a:schemeClr val="accent4">
                  <a:lumMod val="60000"/>
                  <a:lumOff val="40000"/>
                </a:schemeClr>
              </a:buClr>
              <a:buFont typeface="Arial"/>
              <a:buChar char="•"/>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a:extLst>
              <a:ext uri="{FF2B5EF4-FFF2-40B4-BE49-F238E27FC236}">
                <a16:creationId xmlns:a16="http://schemas.microsoft.com/office/drawing/2014/main" id="{4923F10F-2F32-43CC-A02E-907A87AB957B}"/>
              </a:ext>
            </a:extLst>
          </p:cNvPr>
          <p:cNvSpPr>
            <a:spLocks noGrp="1"/>
          </p:cNvSpPr>
          <p:nvPr>
            <p:ph sz="half" idx="2"/>
          </p:nvPr>
        </p:nvSpPr>
        <p:spPr>
          <a:xfrm>
            <a:off x="6172200" y="1825625"/>
            <a:ext cx="5181600" cy="4351338"/>
          </a:xfrm>
        </p:spPr>
        <p:txBody>
          <a:bodyPr/>
          <a:lstStyle>
            <a:lvl1pPr marL="228600" indent="-228600">
              <a:buClr>
                <a:schemeClr val="accent4">
                  <a:lumMod val="60000"/>
                  <a:lumOff val="40000"/>
                </a:schemeClr>
              </a:buClr>
              <a:buFont typeface="Arial"/>
              <a:buChar char="•"/>
              <a:defRPr/>
            </a:lvl1pPr>
            <a:lvl2pPr marL="685800" indent="-228600">
              <a:buClr>
                <a:schemeClr val="accent4">
                  <a:lumMod val="60000"/>
                  <a:lumOff val="40000"/>
                </a:schemeClr>
              </a:buClr>
              <a:buFont typeface="Arial"/>
              <a:buChar char="•"/>
              <a:defRPr/>
            </a:lvl2pPr>
            <a:lvl3pPr marL="1143000" indent="-228600">
              <a:buClr>
                <a:schemeClr val="accent4">
                  <a:lumMod val="60000"/>
                  <a:lumOff val="40000"/>
                </a:schemeClr>
              </a:buClr>
              <a:buFont typeface="Arial"/>
              <a:buChar char="•"/>
              <a:defRPr/>
            </a:lvl3pPr>
            <a:lvl4pPr marL="1600200" indent="-228600">
              <a:buClr>
                <a:schemeClr val="accent4">
                  <a:lumMod val="60000"/>
                  <a:lumOff val="40000"/>
                </a:schemeClr>
              </a:buClr>
              <a:buFont typeface="Arial"/>
              <a:buChar char="•"/>
              <a:defRPr/>
            </a:lvl4pPr>
            <a:lvl5pPr marL="2057400" indent="-228600">
              <a:buClr>
                <a:schemeClr val="accent4">
                  <a:lumMod val="60000"/>
                  <a:lumOff val="40000"/>
                </a:schemeClr>
              </a:buClr>
              <a:buFont typeface="Arial"/>
              <a:buChar char="•"/>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AB0F293D-E3F5-4541-AF2C-4035E5DFF982}"/>
              </a:ext>
            </a:extLst>
          </p:cNvPr>
          <p:cNvSpPr>
            <a:spLocks noGrp="1"/>
          </p:cNvSpPr>
          <p:nvPr>
            <p:ph type="dt" sz="half" idx="10"/>
          </p:nvPr>
        </p:nvSpPr>
        <p:spPr/>
        <p:txBody>
          <a:bodyPr/>
          <a:lstStyle>
            <a:lvl1pPr marL="171450" indent="-171450">
              <a:buClr>
                <a:schemeClr val="accent4">
                  <a:lumMod val="60000"/>
                  <a:lumOff val="40000"/>
                </a:schemeClr>
              </a:buClr>
              <a:buFont typeface="Arial"/>
              <a:buChar char="•"/>
              <a:defRPr/>
            </a:lvl1pPr>
          </a:lstStyle>
          <a:p>
            <a:fld id="{88504922-B082-410A-B35E-91AB5A32566D}" type="datetimeFigureOut">
              <a:rPr lang="es-CO" smtClean="0"/>
              <a:pPr/>
              <a:t>7/09/2021</a:t>
            </a:fld>
            <a:endParaRPr lang="es-CO"/>
          </a:p>
        </p:txBody>
      </p:sp>
      <p:sp>
        <p:nvSpPr>
          <p:cNvPr id="6" name="Marcador de pie de página 5">
            <a:extLst>
              <a:ext uri="{FF2B5EF4-FFF2-40B4-BE49-F238E27FC236}">
                <a16:creationId xmlns:a16="http://schemas.microsoft.com/office/drawing/2014/main" id="{158D0EB1-9C4A-46D6-9F7E-257B223F7374}"/>
              </a:ext>
            </a:extLst>
          </p:cNvPr>
          <p:cNvSpPr>
            <a:spLocks noGrp="1"/>
          </p:cNvSpPr>
          <p:nvPr>
            <p:ph type="ftr" sz="quarter" idx="11"/>
          </p:nvPr>
        </p:nvSpPr>
        <p:spPr/>
        <p:txBody>
          <a:bodyPr/>
          <a:lstStyle>
            <a:lvl1pPr marL="171450" indent="-171450">
              <a:buClr>
                <a:schemeClr val="accent4">
                  <a:lumMod val="60000"/>
                  <a:lumOff val="40000"/>
                </a:schemeClr>
              </a:buClr>
              <a:buFont typeface="Arial"/>
              <a:buChar char="•"/>
              <a:defRPr/>
            </a:lvl1pPr>
          </a:lstStyle>
          <a:p>
            <a:endParaRPr lang="es-CO"/>
          </a:p>
        </p:txBody>
      </p:sp>
      <p:sp>
        <p:nvSpPr>
          <p:cNvPr id="7" name="Marcador de número de diapositiva 6">
            <a:extLst>
              <a:ext uri="{FF2B5EF4-FFF2-40B4-BE49-F238E27FC236}">
                <a16:creationId xmlns:a16="http://schemas.microsoft.com/office/drawing/2014/main" id="{F5F2F455-D9AB-4ED7-9BF0-921EDD1C2C53}"/>
              </a:ext>
            </a:extLst>
          </p:cNvPr>
          <p:cNvSpPr>
            <a:spLocks noGrp="1"/>
          </p:cNvSpPr>
          <p:nvPr>
            <p:ph type="sldNum" sz="quarter" idx="12"/>
          </p:nvPr>
        </p:nvSpPr>
        <p:spPr/>
        <p:txBody>
          <a:bodyPr/>
          <a:lstStyle>
            <a:lvl1pPr marL="171450" indent="-171450">
              <a:buClr>
                <a:schemeClr val="accent4">
                  <a:lumMod val="60000"/>
                  <a:lumOff val="40000"/>
                </a:schemeClr>
              </a:buClr>
              <a:buFont typeface="Arial"/>
              <a:buChar char="•"/>
              <a:defRPr/>
            </a:lvl1pPr>
          </a:lstStyle>
          <a:p>
            <a:fld id="{80A2C9CD-1B16-4B17-8207-BD1BBA90796C}" type="slidenum">
              <a:rPr lang="es-CO" smtClean="0"/>
              <a:pPr/>
              <a:t>‹Nº›</a:t>
            </a:fld>
            <a:endParaRPr lang="es-CO"/>
          </a:p>
        </p:txBody>
      </p:sp>
      <p:sp>
        <p:nvSpPr>
          <p:cNvPr id="8" name="Rectángulo 7"/>
          <p:cNvSpPr/>
          <p:nvPr userDrawn="1"/>
        </p:nvSpPr>
        <p:spPr>
          <a:xfrm>
            <a:off x="0" y="236761"/>
            <a:ext cx="12192000" cy="996130"/>
          </a:xfrm>
          <a:prstGeom prst="rect">
            <a:avLst/>
          </a:prstGeom>
          <a:solidFill>
            <a:srgbClr val="1C7ABF">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3600" dirty="0">
              <a:solidFill>
                <a:srgbClr val="196DAA"/>
              </a:solidFill>
            </a:endParaRPr>
          </a:p>
        </p:txBody>
      </p:sp>
      <p:pic>
        <p:nvPicPr>
          <p:cNvPr id="9" name="Imagen 8" descr="Logo.png">
            <a:extLst>
              <a:ext uri="{FF2B5EF4-FFF2-40B4-BE49-F238E27FC236}">
                <a16:creationId xmlns:a16="http://schemas.microsoft.com/office/drawing/2014/main" id="{2F91D295-BEFE-4DF9-A417-7804E37B93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3967" y="276252"/>
            <a:ext cx="1738033" cy="1047750"/>
          </a:xfrm>
          <a:prstGeom prst="rect">
            <a:avLst/>
          </a:prstGeom>
        </p:spPr>
      </p:pic>
      <p:sp>
        <p:nvSpPr>
          <p:cNvPr id="10" name="Título 1">
            <a:extLst>
              <a:ext uri="{FF2B5EF4-FFF2-40B4-BE49-F238E27FC236}">
                <a16:creationId xmlns:a16="http://schemas.microsoft.com/office/drawing/2014/main" id="{3079A0D7-2A3F-4959-B232-7C378724F4E5}"/>
              </a:ext>
            </a:extLst>
          </p:cNvPr>
          <p:cNvSpPr>
            <a:spLocks noGrp="1"/>
          </p:cNvSpPr>
          <p:nvPr>
            <p:ph type="title"/>
          </p:nvPr>
        </p:nvSpPr>
        <p:spPr>
          <a:xfrm>
            <a:off x="838200" y="365126"/>
            <a:ext cx="10515600" cy="725527"/>
          </a:xfrm>
        </p:spPr>
        <p:txBody>
          <a:bodyPr>
            <a:normAutofit/>
          </a:bodyPr>
          <a:lstStyle>
            <a:lvl1pPr>
              <a:defRPr sz="2400"/>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691933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515E0DDA-1D8C-425C-93F7-845860A514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9AC936A7-0774-4E9F-A889-9608CDF8B486}"/>
              </a:ext>
            </a:extLst>
          </p:cNvPr>
          <p:cNvSpPr>
            <a:spLocks noGrp="1"/>
          </p:cNvSpPr>
          <p:nvPr>
            <p:ph sz="half" idx="2"/>
          </p:nvPr>
        </p:nvSpPr>
        <p:spPr>
          <a:xfrm>
            <a:off x="839788" y="2505075"/>
            <a:ext cx="5157787" cy="3684588"/>
          </a:xfrm>
        </p:spPr>
        <p:txBody>
          <a:bodyPr/>
          <a:lstStyle>
            <a:lvl1pPr marL="457200" indent="-457200">
              <a:buClr>
                <a:schemeClr val="accent4">
                  <a:lumMod val="60000"/>
                  <a:lumOff val="40000"/>
                </a:schemeClr>
              </a:buClr>
              <a:buFont typeface="Arial"/>
              <a:buChar char="•"/>
              <a:defRPr/>
            </a:lvl1pPr>
            <a:lvl2pPr marL="800100" indent="-342900">
              <a:buClr>
                <a:schemeClr val="accent4">
                  <a:lumMod val="60000"/>
                  <a:lumOff val="40000"/>
                </a:schemeClr>
              </a:buClr>
              <a:buFont typeface="Arial"/>
              <a:buChar char="•"/>
              <a:defRPr/>
            </a:lvl2pPr>
            <a:lvl3pPr marL="1257300" indent="-342900">
              <a:buClr>
                <a:schemeClr val="accent4">
                  <a:lumMod val="60000"/>
                  <a:lumOff val="40000"/>
                </a:schemeClr>
              </a:buClr>
              <a:buFont typeface="Arial"/>
              <a:buChar char="•"/>
              <a:defRPr/>
            </a:lvl3pPr>
            <a:lvl4pPr marL="1657350" indent="-285750">
              <a:buClr>
                <a:schemeClr val="accent4">
                  <a:lumMod val="60000"/>
                  <a:lumOff val="40000"/>
                </a:schemeClr>
              </a:buClr>
              <a:buFont typeface="Arial"/>
              <a:buChar char="•"/>
              <a:defRPr/>
            </a:lvl4pPr>
            <a:lvl5pPr marL="2114550" indent="-285750">
              <a:buClr>
                <a:schemeClr val="accent4">
                  <a:lumMod val="60000"/>
                  <a:lumOff val="40000"/>
                </a:schemeClr>
              </a:buClr>
              <a:buFont typeface="Arial"/>
              <a:buChar char="•"/>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3EB49904-94E6-407F-9789-452F87159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6670786-63CA-4D08-A55A-F2955F8E5022}"/>
              </a:ext>
            </a:extLst>
          </p:cNvPr>
          <p:cNvSpPr>
            <a:spLocks noGrp="1"/>
          </p:cNvSpPr>
          <p:nvPr>
            <p:ph sz="quarter" idx="4"/>
          </p:nvPr>
        </p:nvSpPr>
        <p:spPr>
          <a:xfrm>
            <a:off x="6172200" y="2505075"/>
            <a:ext cx="5183188" cy="3684588"/>
          </a:xfrm>
        </p:spPr>
        <p:txBody>
          <a:bodyPr/>
          <a:lstStyle>
            <a:lvl1pPr marL="457200" indent="-457200">
              <a:buClr>
                <a:schemeClr val="accent4">
                  <a:lumMod val="60000"/>
                  <a:lumOff val="40000"/>
                </a:schemeClr>
              </a:buClr>
              <a:buFont typeface="Arial"/>
              <a:buChar char="•"/>
              <a:defRPr/>
            </a:lvl1pPr>
            <a:lvl2pPr marL="800100" indent="-342900">
              <a:buClr>
                <a:schemeClr val="accent4">
                  <a:lumMod val="60000"/>
                  <a:lumOff val="40000"/>
                </a:schemeClr>
              </a:buClr>
              <a:buFont typeface="Arial"/>
              <a:buChar char="•"/>
              <a:defRPr/>
            </a:lvl2pPr>
            <a:lvl3pPr marL="1257300" indent="-342900">
              <a:buClr>
                <a:schemeClr val="accent4">
                  <a:lumMod val="60000"/>
                  <a:lumOff val="40000"/>
                </a:schemeClr>
              </a:buClr>
              <a:buFont typeface="Arial"/>
              <a:buChar char="•"/>
              <a:defRPr/>
            </a:lvl3pPr>
            <a:lvl4pPr marL="1657350" indent="-285750">
              <a:buClr>
                <a:schemeClr val="accent4">
                  <a:lumMod val="60000"/>
                  <a:lumOff val="40000"/>
                </a:schemeClr>
              </a:buClr>
              <a:buFont typeface="Arial"/>
              <a:buChar char="•"/>
              <a:defRPr/>
            </a:lvl4pPr>
            <a:lvl5pPr marL="2114550" indent="-285750">
              <a:buClr>
                <a:schemeClr val="accent4">
                  <a:lumMod val="60000"/>
                  <a:lumOff val="40000"/>
                </a:schemeClr>
              </a:buClr>
              <a:buFont typeface="Arial"/>
              <a:buChar char="•"/>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41BBBC2C-5638-498A-8505-FFE1B5D8D299}"/>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8" name="Marcador de pie de página 7">
            <a:extLst>
              <a:ext uri="{FF2B5EF4-FFF2-40B4-BE49-F238E27FC236}">
                <a16:creationId xmlns:a16="http://schemas.microsoft.com/office/drawing/2014/main" id="{0CF1C096-634F-4E07-B309-60AF328F7695}"/>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BE8F906-BC5C-409E-919E-C58392831703}"/>
              </a:ext>
            </a:extLst>
          </p:cNvPr>
          <p:cNvSpPr>
            <a:spLocks noGrp="1"/>
          </p:cNvSpPr>
          <p:nvPr>
            <p:ph type="sldNum" sz="quarter" idx="12"/>
          </p:nvPr>
        </p:nvSpPr>
        <p:spPr/>
        <p:txBody>
          <a:bodyPr/>
          <a:lstStyle/>
          <a:p>
            <a:fld id="{80A2C9CD-1B16-4B17-8207-BD1BBA90796C}" type="slidenum">
              <a:rPr lang="es-CO" smtClean="0"/>
              <a:t>‹Nº›</a:t>
            </a:fld>
            <a:endParaRPr lang="es-CO"/>
          </a:p>
        </p:txBody>
      </p:sp>
      <p:sp>
        <p:nvSpPr>
          <p:cNvPr id="10" name="Rectángulo 9"/>
          <p:cNvSpPr/>
          <p:nvPr userDrawn="1"/>
        </p:nvSpPr>
        <p:spPr>
          <a:xfrm>
            <a:off x="0" y="236761"/>
            <a:ext cx="12192000" cy="996130"/>
          </a:xfrm>
          <a:prstGeom prst="rect">
            <a:avLst/>
          </a:prstGeom>
          <a:solidFill>
            <a:srgbClr val="1C7ABF">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3600" dirty="0">
              <a:solidFill>
                <a:srgbClr val="196DAA"/>
              </a:solidFill>
            </a:endParaRPr>
          </a:p>
        </p:txBody>
      </p:sp>
      <p:pic>
        <p:nvPicPr>
          <p:cNvPr id="11" name="Imagen 10" descr="Logo.png">
            <a:extLst>
              <a:ext uri="{FF2B5EF4-FFF2-40B4-BE49-F238E27FC236}">
                <a16:creationId xmlns:a16="http://schemas.microsoft.com/office/drawing/2014/main" id="{2F91D295-BEFE-4DF9-A417-7804E37B93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3967" y="276252"/>
            <a:ext cx="1738033" cy="1047750"/>
          </a:xfrm>
          <a:prstGeom prst="rect">
            <a:avLst/>
          </a:prstGeom>
        </p:spPr>
      </p:pic>
      <p:sp>
        <p:nvSpPr>
          <p:cNvPr id="12" name="Título 1">
            <a:extLst>
              <a:ext uri="{FF2B5EF4-FFF2-40B4-BE49-F238E27FC236}">
                <a16:creationId xmlns:a16="http://schemas.microsoft.com/office/drawing/2014/main" id="{3079A0D7-2A3F-4959-B232-7C378724F4E5}"/>
              </a:ext>
            </a:extLst>
          </p:cNvPr>
          <p:cNvSpPr>
            <a:spLocks noGrp="1"/>
          </p:cNvSpPr>
          <p:nvPr>
            <p:ph type="title"/>
          </p:nvPr>
        </p:nvSpPr>
        <p:spPr>
          <a:xfrm>
            <a:off x="838200" y="365126"/>
            <a:ext cx="10515600" cy="725527"/>
          </a:xfrm>
        </p:spPr>
        <p:txBody>
          <a:bodyPr>
            <a:normAutofit/>
          </a:bodyPr>
          <a:lstStyle>
            <a:lvl1pPr>
              <a:defRPr sz="2400"/>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149017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410A6B8-67F0-4EA1-A29B-2403B0C00E3E}"/>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3" name="Marcador de pie de página 2">
            <a:extLst>
              <a:ext uri="{FF2B5EF4-FFF2-40B4-BE49-F238E27FC236}">
                <a16:creationId xmlns:a16="http://schemas.microsoft.com/office/drawing/2014/main" id="{8B5F07A7-1770-4017-8BC2-A059CD7063EB}"/>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0602BE2E-B516-4DE4-BCA9-411A76CEB8EA}"/>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203665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FB882E-4B44-40AF-AF37-466A636FFE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EAD1753-A0FB-4501-8EB3-D5014A93AD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9A6A5B3D-8516-4069-9220-A9E493422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444DAFE-CDFC-4B04-9EFC-9CFCFC592B28}"/>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6" name="Marcador de pie de página 5">
            <a:extLst>
              <a:ext uri="{FF2B5EF4-FFF2-40B4-BE49-F238E27FC236}">
                <a16:creationId xmlns:a16="http://schemas.microsoft.com/office/drawing/2014/main" id="{10236F90-2BB7-44D8-974E-0294021B576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7660582-D3EB-43E9-BE0E-EEA7D19D33B2}"/>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213863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904191-A874-483B-8AB0-816A3D2DD9AC}"/>
              </a:ext>
            </a:extLst>
          </p:cNvPr>
          <p:cNvSpPr>
            <a:spLocks noGrp="1"/>
          </p:cNvSpPr>
          <p:nvPr>
            <p:ph type="title"/>
          </p:nvPr>
        </p:nvSpPr>
        <p:spPr>
          <a:xfrm>
            <a:off x="839788" y="457200"/>
            <a:ext cx="3932237" cy="1600200"/>
          </a:xfrm>
        </p:spPr>
        <p:txBody>
          <a:bodyPr anchor="b"/>
          <a:lstStyle>
            <a:lvl1pPr>
              <a:defRPr sz="3200"/>
            </a:lvl1pPr>
          </a:lstStyle>
          <a:p>
            <a:r>
              <a:rPr lang="es-ES" dirty="0"/>
              <a:t>Haga clic para modificar el estilo de título del patrón</a:t>
            </a:r>
            <a:endParaRPr lang="es-CO" dirty="0"/>
          </a:p>
        </p:txBody>
      </p:sp>
      <p:sp>
        <p:nvSpPr>
          <p:cNvPr id="3" name="Marcador de posición de imagen 2">
            <a:extLst>
              <a:ext uri="{FF2B5EF4-FFF2-40B4-BE49-F238E27FC236}">
                <a16:creationId xmlns:a16="http://schemas.microsoft.com/office/drawing/2014/main" id="{09C293C1-EF6A-4FE6-97E5-EB47225594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269BE7E5-66DC-4790-96F2-ECFE4B2B2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062B1E9-6BEF-4C83-844E-705DD27B6F18}"/>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6" name="Marcador de pie de página 5">
            <a:extLst>
              <a:ext uri="{FF2B5EF4-FFF2-40B4-BE49-F238E27FC236}">
                <a16:creationId xmlns:a16="http://schemas.microsoft.com/office/drawing/2014/main" id="{166ECF47-89E0-4A18-8093-004A349DD0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89FC6D9-5E88-452C-8612-4A8ACDB8444E}"/>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67996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E78AE0-2F85-4B36-A5AD-B5354271CB9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423164F-3808-4632-B7F3-8304AC8098A6}"/>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C4C2965-42A8-4708-AF23-01FCDAB5BF9C}"/>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8D15EF33-9C40-4984-A719-7C797BC968F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56B1AD0-1830-446D-8D9B-AB03337C7722}"/>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2637949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12"/>
          <a:srcRect t="7608" b="15695"/>
          <a:stretch/>
        </p:blipFill>
        <p:spPr>
          <a:xfrm>
            <a:off x="0" y="0"/>
            <a:ext cx="12192000" cy="6858000"/>
          </a:xfrm>
          <a:prstGeom prst="rect">
            <a:avLst/>
          </a:prstGeom>
        </p:spPr>
      </p:pic>
      <p:sp>
        <p:nvSpPr>
          <p:cNvPr id="2" name="Marcador de título 1">
            <a:extLst>
              <a:ext uri="{FF2B5EF4-FFF2-40B4-BE49-F238E27FC236}">
                <a16:creationId xmlns:a16="http://schemas.microsoft.com/office/drawing/2014/main" id="{199C4AF5-6BF5-465F-A3BC-DB97B76AE2C3}"/>
              </a:ext>
            </a:extLst>
          </p:cNvPr>
          <p:cNvSpPr>
            <a:spLocks noGrp="1"/>
          </p:cNvSpPr>
          <p:nvPr>
            <p:ph type="title"/>
          </p:nvPr>
        </p:nvSpPr>
        <p:spPr>
          <a:xfrm>
            <a:off x="838200" y="365126"/>
            <a:ext cx="10515600" cy="725527"/>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7A8AAAB7-7BF0-4E30-B21B-3AAE54AFD5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E2D48B37-988C-409B-896B-0AC6A1C823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80B0E0EE-6177-44BB-B161-88B59AA2D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3CBB2140-3D0F-43A4-8D6C-B7E9A44B77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2C9CD-1B16-4B17-8207-BD1BBA90796C}" type="slidenum">
              <a:rPr lang="es-CO" smtClean="0"/>
              <a:t>‹Nº›</a:t>
            </a:fld>
            <a:endParaRPr lang="es-CO"/>
          </a:p>
        </p:txBody>
      </p:sp>
    </p:spTree>
    <p:extLst>
      <p:ext uri="{BB962C8B-B14F-4D97-AF65-F5344CB8AC3E}">
        <p14:creationId xmlns:p14="http://schemas.microsoft.com/office/powerpoint/2010/main" val="21778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2800" kern="1200">
          <a:solidFill>
            <a:schemeClr val="bg1"/>
          </a:solidFill>
          <a:latin typeface="Arial Rounded MT Bold"/>
          <a:ea typeface="+mj-ea"/>
          <a:cs typeface="Arial Rounded MT Bold"/>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264C"/>
          </a:solidFill>
          <a:latin typeface="Arial Rounded MT Bold"/>
          <a:ea typeface="+mn-ea"/>
          <a:cs typeface="Arial Rounded MT Bold"/>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64C"/>
          </a:solidFill>
          <a:latin typeface="Arial Rounded MT Bold"/>
          <a:ea typeface="+mn-ea"/>
          <a:cs typeface="Arial Rounded MT Bold"/>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64C"/>
          </a:solidFill>
          <a:latin typeface="Arial Rounded MT Bold"/>
          <a:ea typeface="+mn-ea"/>
          <a:cs typeface="Arial Rounded MT Bold"/>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264C"/>
          </a:solidFill>
          <a:latin typeface="Arial Rounded MT Bold"/>
          <a:ea typeface="+mn-ea"/>
          <a:cs typeface="Arial Rounded MT Bold"/>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264C"/>
          </a:solidFill>
          <a:latin typeface="Arial Rounded MT Bold"/>
          <a:ea typeface="+mn-ea"/>
          <a:cs typeface="Arial Rounded MT 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1.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wmf"/><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uadroTexto 58">
            <a:extLst>
              <a:ext uri="{FF2B5EF4-FFF2-40B4-BE49-F238E27FC236}">
                <a16:creationId xmlns:a16="http://schemas.microsoft.com/office/drawing/2014/main" id="{48CF6768-3918-497F-BA89-4CBEF23B0C19}"/>
              </a:ext>
            </a:extLst>
          </p:cNvPr>
          <p:cNvSpPr txBox="1"/>
          <p:nvPr/>
        </p:nvSpPr>
        <p:spPr>
          <a:xfrm>
            <a:off x="1790845" y="272329"/>
            <a:ext cx="7436275" cy="1692771"/>
          </a:xfrm>
          <a:prstGeom prst="rect">
            <a:avLst/>
          </a:prstGeom>
          <a:noFill/>
        </p:spPr>
        <p:txBody>
          <a:bodyPr wrap="square" rtlCol="0">
            <a:spAutoFit/>
          </a:bodyPr>
          <a:lstStyle/>
          <a:p>
            <a:pPr algn="ctr"/>
            <a:r>
              <a:rPr lang="es-CO" sz="4400" dirty="0">
                <a:ln w="0"/>
                <a:effectLst>
                  <a:outerShdw blurRad="38100" dist="19050" dir="2700000" algn="tl" rotWithShape="0">
                    <a:schemeClr val="dk1">
                      <a:alpha val="40000"/>
                    </a:schemeClr>
                  </a:outerShdw>
                </a:effectLst>
                <a:latin typeface="Arial Rounded MT Bold"/>
              </a:rPr>
              <a:t>Agenda CISPAER </a:t>
            </a:r>
          </a:p>
          <a:p>
            <a:pPr algn="ctr"/>
            <a:r>
              <a:rPr lang="es-CO" sz="4400" dirty="0">
                <a:ln w="0"/>
                <a:effectLst>
                  <a:outerShdw blurRad="38100" dist="19050" dir="2700000" algn="tl" rotWithShape="0">
                    <a:schemeClr val="dk1">
                      <a:alpha val="40000"/>
                    </a:schemeClr>
                  </a:outerShdw>
                </a:effectLst>
                <a:latin typeface="Arial Rounded MT Bold"/>
              </a:rPr>
              <a:t>II - 2018</a:t>
            </a:r>
          </a:p>
          <a:p>
            <a:pPr algn="ctr"/>
            <a:endParaRPr lang="es-ES" sz="1600" i="1" dirty="0">
              <a:ln w="0"/>
              <a:effectLst>
                <a:outerShdw blurRad="38100" dist="19050" dir="2700000" algn="tl" rotWithShape="0">
                  <a:schemeClr val="dk1">
                    <a:alpha val="40000"/>
                  </a:schemeClr>
                </a:outerShdw>
              </a:effectLst>
              <a:latin typeface="Calibi"/>
              <a:cs typeface="Calibi"/>
            </a:endParaRPr>
          </a:p>
        </p:txBody>
      </p:sp>
      <p:sp>
        <p:nvSpPr>
          <p:cNvPr id="60" name="Elipse 59"/>
          <p:cNvSpPr/>
          <p:nvPr/>
        </p:nvSpPr>
        <p:spPr>
          <a:xfrm>
            <a:off x="7942121" y="1534443"/>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1" name="Elipse 60"/>
          <p:cNvSpPr/>
          <p:nvPr/>
        </p:nvSpPr>
        <p:spPr>
          <a:xfrm>
            <a:off x="7536598" y="1534443"/>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2" name="Elipse 61"/>
          <p:cNvSpPr/>
          <p:nvPr/>
        </p:nvSpPr>
        <p:spPr>
          <a:xfrm>
            <a:off x="7131075" y="1534443"/>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3" name="Elipse 62"/>
          <p:cNvSpPr/>
          <p:nvPr/>
        </p:nvSpPr>
        <p:spPr>
          <a:xfrm>
            <a:off x="6725552" y="1534443"/>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4" name="Elipse 63"/>
          <p:cNvSpPr/>
          <p:nvPr/>
        </p:nvSpPr>
        <p:spPr>
          <a:xfrm>
            <a:off x="6320029" y="1534443"/>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5" name="Elipse 64"/>
          <p:cNvSpPr/>
          <p:nvPr/>
        </p:nvSpPr>
        <p:spPr>
          <a:xfrm>
            <a:off x="5914506" y="1534443"/>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6" name="Elipse 65"/>
          <p:cNvSpPr/>
          <p:nvPr/>
        </p:nvSpPr>
        <p:spPr>
          <a:xfrm>
            <a:off x="5508983" y="1536307"/>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7" name="Elipse 66"/>
          <p:cNvSpPr/>
          <p:nvPr/>
        </p:nvSpPr>
        <p:spPr>
          <a:xfrm>
            <a:off x="5103460" y="1536307"/>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8" name="Elipse 67"/>
          <p:cNvSpPr/>
          <p:nvPr/>
        </p:nvSpPr>
        <p:spPr>
          <a:xfrm>
            <a:off x="4697937" y="1536307"/>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9" name="Elipse 68"/>
          <p:cNvSpPr/>
          <p:nvPr/>
        </p:nvSpPr>
        <p:spPr>
          <a:xfrm>
            <a:off x="4292414" y="1536307"/>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0" name="Elipse 69"/>
          <p:cNvSpPr/>
          <p:nvPr/>
        </p:nvSpPr>
        <p:spPr>
          <a:xfrm>
            <a:off x="3886891" y="1536307"/>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1" name="Elipse 70"/>
          <p:cNvSpPr/>
          <p:nvPr/>
        </p:nvSpPr>
        <p:spPr>
          <a:xfrm>
            <a:off x="3481368" y="1536307"/>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2" name="Elipse 71"/>
          <p:cNvSpPr/>
          <p:nvPr/>
        </p:nvSpPr>
        <p:spPr>
          <a:xfrm>
            <a:off x="3075845" y="1536307"/>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pic>
        <p:nvPicPr>
          <p:cNvPr id="20" name="Picture 1">
            <a:extLst>
              <a:ext uri="{FF2B5EF4-FFF2-40B4-BE49-F238E27FC236}">
                <a16:creationId xmlns:a16="http://schemas.microsoft.com/office/drawing/2014/main" id="{98A5D93C-1F0E-4966-82E8-DE1FE7DFAB72}"/>
              </a:ext>
            </a:extLst>
          </p:cNvPr>
          <p:cNvPicPr>
            <a:picLocks noChangeAspect="1"/>
          </p:cNvPicPr>
          <p:nvPr/>
        </p:nvPicPr>
        <p:blipFill>
          <a:blip r:embed="rId4"/>
          <a:stretch>
            <a:fillRect/>
          </a:stretch>
        </p:blipFill>
        <p:spPr>
          <a:xfrm>
            <a:off x="1420410" y="2135735"/>
            <a:ext cx="1427662" cy="1069838"/>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id="21" name="Picture 2">
            <a:extLst>
              <a:ext uri="{FF2B5EF4-FFF2-40B4-BE49-F238E27FC236}">
                <a16:creationId xmlns:a16="http://schemas.microsoft.com/office/drawing/2014/main" id="{3C017BB8-D86B-4ACA-A800-03683AF57535}"/>
              </a:ext>
            </a:extLst>
          </p:cNvPr>
          <p:cNvPicPr>
            <a:picLocks noChangeAspect="1"/>
          </p:cNvPicPr>
          <p:nvPr/>
        </p:nvPicPr>
        <p:blipFill>
          <a:blip r:embed="rId5"/>
          <a:stretch>
            <a:fillRect/>
          </a:stretch>
        </p:blipFill>
        <p:spPr>
          <a:xfrm>
            <a:off x="2861859" y="2100810"/>
            <a:ext cx="1482153" cy="1122513"/>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id="22" name="Picture 3">
            <a:extLst>
              <a:ext uri="{FF2B5EF4-FFF2-40B4-BE49-F238E27FC236}">
                <a16:creationId xmlns:a16="http://schemas.microsoft.com/office/drawing/2014/main" id="{989FAFE2-5108-46C0-ADC5-608DC9E06178}"/>
              </a:ext>
            </a:extLst>
          </p:cNvPr>
          <p:cNvPicPr>
            <a:picLocks noChangeAspect="1"/>
          </p:cNvPicPr>
          <p:nvPr/>
        </p:nvPicPr>
        <p:blipFill>
          <a:blip r:embed="rId6"/>
          <a:stretch>
            <a:fillRect/>
          </a:stretch>
        </p:blipFill>
        <p:spPr>
          <a:xfrm>
            <a:off x="4373160" y="2100810"/>
            <a:ext cx="1483969" cy="1122513"/>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id="23" name="Picture 4">
            <a:extLst>
              <a:ext uri="{FF2B5EF4-FFF2-40B4-BE49-F238E27FC236}">
                <a16:creationId xmlns:a16="http://schemas.microsoft.com/office/drawing/2014/main" id="{0A7C5A17-415B-44F3-8054-59FCF0D23A71}"/>
              </a:ext>
            </a:extLst>
          </p:cNvPr>
          <p:cNvPicPr>
            <a:picLocks noChangeAspect="1"/>
          </p:cNvPicPr>
          <p:nvPr/>
        </p:nvPicPr>
        <p:blipFill>
          <a:blip r:embed="rId7"/>
          <a:stretch>
            <a:fillRect/>
          </a:stretch>
        </p:blipFill>
        <p:spPr>
          <a:xfrm>
            <a:off x="5916712" y="2087315"/>
            <a:ext cx="1522113" cy="1153392"/>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id="24" name="Picture 5">
            <a:extLst>
              <a:ext uri="{FF2B5EF4-FFF2-40B4-BE49-F238E27FC236}">
                <a16:creationId xmlns:a16="http://schemas.microsoft.com/office/drawing/2014/main" id="{3F0BB081-2431-4F74-897A-FAD163EBE001}"/>
              </a:ext>
            </a:extLst>
          </p:cNvPr>
          <p:cNvPicPr>
            <a:picLocks noChangeAspect="1"/>
          </p:cNvPicPr>
          <p:nvPr/>
        </p:nvPicPr>
        <p:blipFill>
          <a:blip r:embed="rId8"/>
          <a:stretch>
            <a:fillRect/>
          </a:stretch>
        </p:blipFill>
        <p:spPr>
          <a:xfrm>
            <a:off x="7397347" y="2073822"/>
            <a:ext cx="1483970" cy="1153392"/>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id="25" name="Picture 7">
            <a:extLst>
              <a:ext uri="{FF2B5EF4-FFF2-40B4-BE49-F238E27FC236}">
                <a16:creationId xmlns:a16="http://schemas.microsoft.com/office/drawing/2014/main" id="{D8F1F97E-D94A-4985-B561-5551253499C9}"/>
              </a:ext>
            </a:extLst>
          </p:cNvPr>
          <p:cNvPicPr>
            <a:picLocks noChangeAspect="1"/>
          </p:cNvPicPr>
          <p:nvPr/>
        </p:nvPicPr>
        <p:blipFill>
          <a:blip r:embed="rId9"/>
          <a:stretch>
            <a:fillRect/>
          </a:stretch>
        </p:blipFill>
        <p:spPr>
          <a:xfrm>
            <a:off x="8849910" y="2073822"/>
            <a:ext cx="1469438" cy="1153392"/>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26" name="CuadroTexto 25">
            <a:extLst>
              <a:ext uri="{FF2B5EF4-FFF2-40B4-BE49-F238E27FC236}">
                <a16:creationId xmlns:a16="http://schemas.microsoft.com/office/drawing/2014/main" id="{BBF0688F-10EC-4CBC-BD9E-6A45B29BDCBB}"/>
              </a:ext>
            </a:extLst>
          </p:cNvPr>
          <p:cNvSpPr txBox="1"/>
          <p:nvPr/>
        </p:nvSpPr>
        <p:spPr>
          <a:xfrm>
            <a:off x="271669" y="3800293"/>
            <a:ext cx="11648661" cy="1938992"/>
          </a:xfrm>
          <a:prstGeom prst="rect">
            <a:avLst/>
          </a:prstGeom>
          <a:noFill/>
        </p:spPr>
        <p:txBody>
          <a:bodyPr wrap="square" rtlCol="0">
            <a:spAutoFit/>
          </a:bodyPr>
          <a:lstStyle/>
          <a:p>
            <a:pPr marL="514350" indent="-514350">
              <a:buFont typeface="+mj-lt"/>
              <a:buAutoNum type="arabicPeriod"/>
            </a:pPr>
            <a:r>
              <a:rPr lang="es-CO" sz="2400" dirty="0">
                <a:ln w="0"/>
                <a:solidFill>
                  <a:schemeClr val="accent1"/>
                </a:solidFill>
                <a:effectLst>
                  <a:outerShdw blurRad="38100" dist="25400" dir="5400000" algn="ctr" rotWithShape="0">
                    <a:srgbClr val="6E747A">
                      <a:alpha val="43000"/>
                    </a:srgbClr>
                  </a:outerShdw>
                </a:effectLst>
              </a:rPr>
              <a:t>Presentación del Informe anual de calidad del aire de Bogotá – Vigencia 2017.</a:t>
            </a:r>
          </a:p>
          <a:p>
            <a:pPr marL="514350" indent="-514350">
              <a:buFont typeface="+mj-lt"/>
              <a:buAutoNum type="arabicPeriod"/>
            </a:pPr>
            <a:r>
              <a:rPr lang="es-CO" sz="2400" dirty="0">
                <a:ln w="0"/>
                <a:solidFill>
                  <a:schemeClr val="accent1"/>
                </a:solidFill>
                <a:effectLst>
                  <a:outerShdw blurRad="38100" dist="25400" dir="5400000" algn="ctr" rotWithShape="0">
                    <a:srgbClr val="6E747A">
                      <a:alpha val="43000"/>
                    </a:srgbClr>
                  </a:outerShdw>
                </a:effectLst>
              </a:rPr>
              <a:t>Socialización del seguimiento al PACA Distrital vigencia 2017.</a:t>
            </a:r>
          </a:p>
          <a:p>
            <a:pPr marL="514350" indent="-514350">
              <a:buFont typeface="+mj-lt"/>
              <a:buAutoNum type="arabicPeriod"/>
            </a:pPr>
            <a:r>
              <a:rPr lang="es-CO" sz="2400" dirty="0">
                <a:ln w="0"/>
                <a:solidFill>
                  <a:schemeClr val="accent1"/>
                </a:solidFill>
                <a:effectLst>
                  <a:outerShdw blurRad="38100" dist="25400" dir="5400000" algn="ctr" rotWithShape="0">
                    <a:srgbClr val="6E747A">
                      <a:alpha val="43000"/>
                    </a:srgbClr>
                  </a:outerShdw>
                </a:effectLst>
              </a:rPr>
              <a:t>Presentación de la Formulación de la Política Pública Distrital de Producción y Consumo Sostenible en el marco del Decreto 668 de 2017.</a:t>
            </a:r>
          </a:p>
          <a:p>
            <a:pPr marL="514350" indent="-514350">
              <a:buFont typeface="+mj-lt"/>
              <a:buAutoNum type="arabicPeriod"/>
            </a:pPr>
            <a:r>
              <a:rPr lang="es-CO" sz="2400" dirty="0">
                <a:ln w="0"/>
                <a:solidFill>
                  <a:schemeClr val="accent1"/>
                </a:solidFill>
                <a:effectLst>
                  <a:outerShdw blurRad="38100" dist="25400" dir="5400000" algn="ctr" rotWithShape="0">
                    <a:srgbClr val="6E747A">
                      <a:alpha val="43000"/>
                    </a:srgbClr>
                  </a:outerShdw>
                </a:effectLst>
              </a:rPr>
              <a:t>Varios.</a:t>
            </a:r>
            <a:endParaRPr lang="es-ES" sz="2400" i="1" dirty="0">
              <a:ln w="0"/>
              <a:solidFill>
                <a:schemeClr val="accent1"/>
              </a:solidFill>
              <a:effectLst>
                <a:outerShdw blurRad="38100" dist="25400" dir="5400000" algn="ctr" rotWithShape="0">
                  <a:srgbClr val="6E747A">
                    <a:alpha val="43000"/>
                  </a:srgbClr>
                </a:outerShdw>
              </a:effectLst>
              <a:latin typeface="Calibi"/>
              <a:cs typeface="Calibi"/>
            </a:endParaRPr>
          </a:p>
        </p:txBody>
      </p:sp>
    </p:spTree>
    <p:extLst>
      <p:ext uri="{BB962C8B-B14F-4D97-AF65-F5344CB8AC3E}">
        <p14:creationId xmlns:p14="http://schemas.microsoft.com/office/powerpoint/2010/main" val="5421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937EBD7-0491-4B95-B785-204D12C30FA3}"/>
              </a:ext>
            </a:extLst>
          </p:cNvPr>
          <p:cNvSpPr>
            <a:spLocks noGrp="1"/>
          </p:cNvSpPr>
          <p:nvPr>
            <p:ph type="title"/>
          </p:nvPr>
        </p:nvSpPr>
        <p:spPr>
          <a:xfrm>
            <a:off x="453496" y="404037"/>
            <a:ext cx="10389781" cy="637954"/>
          </a:xfrm>
        </p:spPr>
        <p:txBody>
          <a:bodyPr>
            <a:normAutofit/>
          </a:bodyPr>
          <a:lstStyle/>
          <a:p>
            <a:r>
              <a:rPr lang="es-CO" dirty="0">
                <a:latin typeface="Arial" panose="020B0604020202020204" pitchFamily="34" charset="0"/>
                <a:cs typeface="Arial" panose="020B0604020202020204" pitchFamily="34" charset="0"/>
              </a:rPr>
              <a:t>DEFINICIÓN DE ZONA PILOTO PARA INTERVENCIÓN - SDA</a:t>
            </a:r>
          </a:p>
        </p:txBody>
      </p:sp>
      <p:pic>
        <p:nvPicPr>
          <p:cNvPr id="4" name="Imagen 3">
            <a:extLst>
              <a:ext uri="{FF2B5EF4-FFF2-40B4-BE49-F238E27FC236}">
                <a16:creationId xmlns:a16="http://schemas.microsoft.com/office/drawing/2014/main" id="{D29AA992-40A0-4E75-81FE-1D98267772CF}"/>
              </a:ext>
            </a:extLst>
          </p:cNvPr>
          <p:cNvPicPr>
            <a:picLocks noChangeAspect="1"/>
          </p:cNvPicPr>
          <p:nvPr/>
        </p:nvPicPr>
        <p:blipFill>
          <a:blip r:embed="rId2"/>
          <a:stretch>
            <a:fillRect/>
          </a:stretch>
        </p:blipFill>
        <p:spPr>
          <a:xfrm>
            <a:off x="6095999" y="1303233"/>
            <a:ext cx="5642503" cy="3911435"/>
          </a:xfrm>
          <a:prstGeom prst="rect">
            <a:avLst/>
          </a:prstGeom>
        </p:spPr>
      </p:pic>
      <p:pic>
        <p:nvPicPr>
          <p:cNvPr id="5" name="Imagen 4">
            <a:extLst>
              <a:ext uri="{FF2B5EF4-FFF2-40B4-BE49-F238E27FC236}">
                <a16:creationId xmlns:a16="http://schemas.microsoft.com/office/drawing/2014/main" id="{894E8107-F42B-49AA-8BED-510D9C271AFD}"/>
              </a:ext>
            </a:extLst>
          </p:cNvPr>
          <p:cNvPicPr>
            <a:picLocks noChangeAspect="1"/>
          </p:cNvPicPr>
          <p:nvPr/>
        </p:nvPicPr>
        <p:blipFill>
          <a:blip r:embed="rId3"/>
          <a:stretch>
            <a:fillRect/>
          </a:stretch>
        </p:blipFill>
        <p:spPr>
          <a:xfrm>
            <a:off x="453496" y="1303233"/>
            <a:ext cx="5642503" cy="3911436"/>
          </a:xfrm>
          <a:prstGeom prst="rect">
            <a:avLst/>
          </a:prstGeom>
        </p:spPr>
      </p:pic>
      <p:sp>
        <p:nvSpPr>
          <p:cNvPr id="6" name="CuadroTexto 5">
            <a:extLst>
              <a:ext uri="{FF2B5EF4-FFF2-40B4-BE49-F238E27FC236}">
                <a16:creationId xmlns:a16="http://schemas.microsoft.com/office/drawing/2014/main" id="{B84E58C4-70D1-4095-8778-D80EC5BE2FFC}"/>
              </a:ext>
            </a:extLst>
          </p:cNvPr>
          <p:cNvSpPr txBox="1"/>
          <p:nvPr/>
        </p:nvSpPr>
        <p:spPr>
          <a:xfrm>
            <a:off x="453496" y="5253634"/>
            <a:ext cx="7404145" cy="1477328"/>
          </a:xfrm>
          <a:prstGeom prst="rect">
            <a:avLst/>
          </a:prstGeom>
          <a:noFill/>
        </p:spPr>
        <p:txBody>
          <a:bodyPr wrap="square" rtlCol="0">
            <a:spAutoFit/>
          </a:bodyPr>
          <a:lstStyle/>
          <a:p>
            <a:pPr algn="just"/>
            <a:r>
              <a:rPr lang="es-CO" dirty="0">
                <a:solidFill>
                  <a:srgbClr val="000000"/>
                </a:solidFill>
                <a:latin typeface="Arial" panose="020B0604020202020204" pitchFamily="34" charset="0"/>
                <a:cs typeface="Arial" panose="020B0604020202020204" pitchFamily="34" charset="0"/>
              </a:rPr>
              <a:t>A partir de:</a:t>
            </a:r>
          </a:p>
          <a:p>
            <a:pPr marL="285750" indent="-285750" algn="just">
              <a:buFont typeface="Wingdings" panose="05000000000000000000" pitchFamily="2" charset="2"/>
              <a:buChar char="ü"/>
            </a:pPr>
            <a:r>
              <a:rPr lang="es-CO" dirty="0">
                <a:solidFill>
                  <a:srgbClr val="000000"/>
                </a:solidFill>
                <a:latin typeface="Arial" panose="020B0604020202020204" pitchFamily="34" charset="0"/>
                <a:cs typeface="Arial" panose="020B0604020202020204" pitchFamily="34" charset="0"/>
              </a:rPr>
              <a:t>Elaboración de mapas polares de concentración de PM10 y PM2.5, </a:t>
            </a:r>
          </a:p>
          <a:p>
            <a:pPr marL="285750" indent="-285750" algn="just">
              <a:buFont typeface="Wingdings" panose="05000000000000000000" pitchFamily="2" charset="2"/>
              <a:buChar char="ü"/>
            </a:pPr>
            <a:r>
              <a:rPr lang="es-CO" dirty="0">
                <a:solidFill>
                  <a:srgbClr val="000000"/>
                </a:solidFill>
                <a:latin typeface="Arial" panose="020B0604020202020204" pitchFamily="34" charset="0"/>
                <a:cs typeface="Arial" panose="020B0604020202020204" pitchFamily="34" charset="0"/>
              </a:rPr>
              <a:t>Análisis velocidad y dirección del viento,</a:t>
            </a:r>
          </a:p>
          <a:p>
            <a:pPr marL="285750" indent="-285750" algn="just">
              <a:buFont typeface="Wingdings" panose="05000000000000000000" pitchFamily="2" charset="2"/>
              <a:buChar char="ü"/>
            </a:pPr>
            <a:r>
              <a:rPr lang="es-CO" dirty="0">
                <a:solidFill>
                  <a:srgbClr val="000000"/>
                </a:solidFill>
                <a:latin typeface="Arial" panose="020B0604020202020204" pitchFamily="34" charset="0"/>
                <a:cs typeface="Arial" panose="020B0604020202020204" pitchFamily="34" charset="0"/>
              </a:rPr>
              <a:t>estimación del alcance del punto de monitoreo, </a:t>
            </a:r>
          </a:p>
          <a:p>
            <a:pPr marL="285750" indent="-285750" algn="just">
              <a:buFont typeface="Wingdings" panose="05000000000000000000" pitchFamily="2" charset="2"/>
              <a:buChar char="ü"/>
            </a:pPr>
            <a:r>
              <a:rPr lang="es-CO" dirty="0">
                <a:solidFill>
                  <a:srgbClr val="000000"/>
                </a:solidFill>
                <a:latin typeface="Arial" panose="020B0604020202020204" pitchFamily="34" charset="0"/>
                <a:cs typeface="Arial" panose="020B0604020202020204" pitchFamily="34" charset="0"/>
              </a:rPr>
              <a:t>Identificación de las posibles fuentes de emisión</a:t>
            </a:r>
          </a:p>
        </p:txBody>
      </p:sp>
      <p:sp>
        <p:nvSpPr>
          <p:cNvPr id="7" name="Rectángulo 6">
            <a:extLst>
              <a:ext uri="{FF2B5EF4-FFF2-40B4-BE49-F238E27FC236}">
                <a16:creationId xmlns:a16="http://schemas.microsoft.com/office/drawing/2014/main" id="{D0E4F0AB-52AD-4963-9EF3-8F9E86573DB4}"/>
              </a:ext>
            </a:extLst>
          </p:cNvPr>
          <p:cNvSpPr/>
          <p:nvPr/>
        </p:nvSpPr>
        <p:spPr>
          <a:xfrm>
            <a:off x="8053456" y="5530633"/>
            <a:ext cx="3685046" cy="1200329"/>
          </a:xfrm>
          <a:prstGeom prst="rect">
            <a:avLst/>
          </a:prstGeom>
        </p:spPr>
        <p:txBody>
          <a:bodyPr wrap="square">
            <a:spAutoFit/>
          </a:bodyPr>
          <a:lstStyle/>
          <a:p>
            <a:pPr algn="ctr"/>
            <a:r>
              <a:rPr lang="es-CO" sz="2400" dirty="0">
                <a:solidFill>
                  <a:schemeClr val="accent6">
                    <a:lumMod val="75000"/>
                  </a:schemeClr>
                </a:solidFill>
                <a:latin typeface="Arial" panose="020B0604020202020204" pitchFamily="34" charset="0"/>
                <a:cs typeface="Arial" panose="020B0604020202020204" pitchFamily="34" charset="0"/>
              </a:rPr>
              <a:t>se estableció un polígono critico de intervención en calidad del aire</a:t>
            </a:r>
            <a:endParaRPr lang="es-CO" sz="2400" dirty="0">
              <a:solidFill>
                <a:schemeClr val="accent6">
                  <a:lumMod val="75000"/>
                </a:schemeClr>
              </a:solidFill>
            </a:endParaRPr>
          </a:p>
        </p:txBody>
      </p:sp>
    </p:spTree>
    <p:extLst>
      <p:ext uri="{BB962C8B-B14F-4D97-AF65-F5344CB8AC3E}">
        <p14:creationId xmlns:p14="http://schemas.microsoft.com/office/powerpoint/2010/main" val="2215325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C16DDAF-AC61-45C0-9638-230269ADE5BB}"/>
              </a:ext>
            </a:extLst>
          </p:cNvPr>
          <p:cNvSpPr>
            <a:spLocks noGrp="1"/>
          </p:cNvSpPr>
          <p:nvPr>
            <p:ph idx="1"/>
          </p:nvPr>
        </p:nvSpPr>
        <p:spPr>
          <a:xfrm>
            <a:off x="2534323" y="1256194"/>
            <a:ext cx="4502426" cy="425205"/>
          </a:xfrm>
        </p:spPr>
        <p:txBody>
          <a:bodyPr/>
          <a:lstStyle/>
          <a:p>
            <a:pPr marL="0" indent="0" algn="ctr">
              <a:buNone/>
            </a:pPr>
            <a:r>
              <a:rPr lang="es-CO" dirty="0">
                <a:latin typeface="Arial" panose="020B0604020202020204" pitchFamily="34" charset="0"/>
                <a:cs typeface="Arial" panose="020B0604020202020204" pitchFamily="34" charset="0"/>
              </a:rPr>
              <a:t>Fuentes fijas</a:t>
            </a:r>
          </a:p>
        </p:txBody>
      </p:sp>
      <p:sp>
        <p:nvSpPr>
          <p:cNvPr id="3" name="Título 2">
            <a:extLst>
              <a:ext uri="{FF2B5EF4-FFF2-40B4-BE49-F238E27FC236}">
                <a16:creationId xmlns:a16="http://schemas.microsoft.com/office/drawing/2014/main" id="{58C241B9-9A04-4ED8-B1EC-4F5140C0BF3C}"/>
              </a:ext>
            </a:extLst>
          </p:cNvPr>
          <p:cNvSpPr>
            <a:spLocks noGrp="1"/>
          </p:cNvSpPr>
          <p:nvPr>
            <p:ph type="title"/>
          </p:nvPr>
        </p:nvSpPr>
        <p:spPr>
          <a:xfrm>
            <a:off x="525023" y="365126"/>
            <a:ext cx="10828777" cy="725527"/>
          </a:xfrm>
        </p:spPr>
        <p:txBody>
          <a:bodyPr>
            <a:normAutofit/>
          </a:bodyPr>
          <a:lstStyle/>
          <a:p>
            <a:r>
              <a:rPr lang="es-CO" dirty="0">
                <a:latin typeface="Arial" panose="020B0604020202020204" pitchFamily="34" charset="0"/>
                <a:cs typeface="Arial" panose="020B0604020202020204" pitchFamily="34" charset="0"/>
              </a:rPr>
              <a:t>Acciones de IVC de la Secretaría Distrital de Ambiente - 2017 y 2018</a:t>
            </a:r>
          </a:p>
        </p:txBody>
      </p:sp>
      <p:sp>
        <p:nvSpPr>
          <p:cNvPr id="5" name="CuadroTexto 4">
            <a:extLst>
              <a:ext uri="{FF2B5EF4-FFF2-40B4-BE49-F238E27FC236}">
                <a16:creationId xmlns:a16="http://schemas.microsoft.com/office/drawing/2014/main" id="{61E6FDF6-A110-453F-BF4B-42BE2C9BBCAA}"/>
              </a:ext>
            </a:extLst>
          </p:cNvPr>
          <p:cNvSpPr txBox="1"/>
          <p:nvPr/>
        </p:nvSpPr>
        <p:spPr>
          <a:xfrm>
            <a:off x="0" y="2466206"/>
            <a:ext cx="836907" cy="461665"/>
          </a:xfrm>
          <a:prstGeom prst="rect">
            <a:avLst/>
          </a:prstGeom>
          <a:noFill/>
        </p:spPr>
        <p:txBody>
          <a:bodyPr wrap="square" rtlCol="0">
            <a:spAutoFit/>
          </a:bodyPr>
          <a:lstStyle/>
          <a:p>
            <a:r>
              <a:rPr lang="es-CO" sz="2400" b="1" dirty="0">
                <a:solidFill>
                  <a:srgbClr val="000000"/>
                </a:solidFill>
              </a:rPr>
              <a:t>2017</a:t>
            </a:r>
          </a:p>
        </p:txBody>
      </p:sp>
      <p:pic>
        <p:nvPicPr>
          <p:cNvPr id="9" name="Imagen 8">
            <a:extLst>
              <a:ext uri="{FF2B5EF4-FFF2-40B4-BE49-F238E27FC236}">
                <a16:creationId xmlns:a16="http://schemas.microsoft.com/office/drawing/2014/main" id="{CE3C2BDF-7022-4C5A-8CAB-F461FC8C0E7D}"/>
              </a:ext>
            </a:extLst>
          </p:cNvPr>
          <p:cNvPicPr>
            <a:picLocks noChangeAspect="1"/>
          </p:cNvPicPr>
          <p:nvPr/>
        </p:nvPicPr>
        <p:blipFill>
          <a:blip r:embed="rId2"/>
          <a:stretch>
            <a:fillRect/>
          </a:stretch>
        </p:blipFill>
        <p:spPr>
          <a:xfrm>
            <a:off x="835876" y="1645356"/>
            <a:ext cx="2744231" cy="2254812"/>
          </a:xfrm>
          <a:prstGeom prst="rect">
            <a:avLst/>
          </a:prstGeom>
        </p:spPr>
      </p:pic>
      <p:sp>
        <p:nvSpPr>
          <p:cNvPr id="10" name="CuadroTexto 9">
            <a:extLst>
              <a:ext uri="{FF2B5EF4-FFF2-40B4-BE49-F238E27FC236}">
                <a16:creationId xmlns:a16="http://schemas.microsoft.com/office/drawing/2014/main" id="{07A1D4D2-E1A9-4502-9BB8-EF5EE1EDA57E}"/>
              </a:ext>
            </a:extLst>
          </p:cNvPr>
          <p:cNvSpPr txBox="1"/>
          <p:nvPr/>
        </p:nvSpPr>
        <p:spPr>
          <a:xfrm>
            <a:off x="3900444" y="2235374"/>
            <a:ext cx="1770185"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CO" sz="1200" dirty="0">
                <a:solidFill>
                  <a:schemeClr val="bg1"/>
                </a:solidFill>
                <a:latin typeface="Arial" panose="020B0604020202020204" pitchFamily="34" charset="0"/>
                <a:cs typeface="Arial" panose="020B0604020202020204" pitchFamily="34" charset="0"/>
              </a:rPr>
              <a:t>En el 2017 se realizaron 10 medidas preventivas a las siguientes industrias</a:t>
            </a:r>
          </a:p>
        </p:txBody>
      </p:sp>
      <p:pic>
        <p:nvPicPr>
          <p:cNvPr id="16" name="Imagen 15">
            <a:extLst>
              <a:ext uri="{FF2B5EF4-FFF2-40B4-BE49-F238E27FC236}">
                <a16:creationId xmlns:a16="http://schemas.microsoft.com/office/drawing/2014/main" id="{C2E9D06E-A1F0-4C57-8BF8-15424B748E40}"/>
              </a:ext>
            </a:extLst>
          </p:cNvPr>
          <p:cNvPicPr>
            <a:picLocks noChangeAspect="1"/>
          </p:cNvPicPr>
          <p:nvPr/>
        </p:nvPicPr>
        <p:blipFill>
          <a:blip r:embed="rId3"/>
          <a:stretch>
            <a:fillRect/>
          </a:stretch>
        </p:blipFill>
        <p:spPr>
          <a:xfrm>
            <a:off x="6305560" y="1524134"/>
            <a:ext cx="5044380" cy="2236737"/>
          </a:xfrm>
          <a:prstGeom prst="rect">
            <a:avLst/>
          </a:prstGeom>
          <a:ln>
            <a:solidFill>
              <a:srgbClr val="000000"/>
            </a:solidFill>
            <a:prstDash val="dash"/>
          </a:ln>
        </p:spPr>
      </p:pic>
      <p:pic>
        <p:nvPicPr>
          <p:cNvPr id="22" name="Imagen 21">
            <a:extLst>
              <a:ext uri="{FF2B5EF4-FFF2-40B4-BE49-F238E27FC236}">
                <a16:creationId xmlns:a16="http://schemas.microsoft.com/office/drawing/2014/main" id="{4DC79C02-23A0-4703-9A8A-69A2582C5D8C}"/>
              </a:ext>
            </a:extLst>
          </p:cNvPr>
          <p:cNvPicPr>
            <a:picLocks noChangeAspect="1"/>
          </p:cNvPicPr>
          <p:nvPr/>
        </p:nvPicPr>
        <p:blipFill>
          <a:blip r:embed="rId4"/>
          <a:stretch>
            <a:fillRect/>
          </a:stretch>
        </p:blipFill>
        <p:spPr>
          <a:xfrm>
            <a:off x="835876" y="4320443"/>
            <a:ext cx="2744231" cy="2011834"/>
          </a:xfrm>
          <a:prstGeom prst="rect">
            <a:avLst/>
          </a:prstGeom>
        </p:spPr>
      </p:pic>
      <p:sp>
        <p:nvSpPr>
          <p:cNvPr id="23" name="CuadroTexto 22">
            <a:extLst>
              <a:ext uri="{FF2B5EF4-FFF2-40B4-BE49-F238E27FC236}">
                <a16:creationId xmlns:a16="http://schemas.microsoft.com/office/drawing/2014/main" id="{E59A7048-16DA-4EB9-A8A6-80833CAA4FB9}"/>
              </a:ext>
            </a:extLst>
          </p:cNvPr>
          <p:cNvSpPr txBox="1"/>
          <p:nvPr/>
        </p:nvSpPr>
        <p:spPr>
          <a:xfrm>
            <a:off x="3900443" y="4979125"/>
            <a:ext cx="1770185"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CO" sz="1200" dirty="0">
                <a:solidFill>
                  <a:schemeClr val="bg1"/>
                </a:solidFill>
                <a:latin typeface="Arial" panose="020B0604020202020204" pitchFamily="34" charset="0"/>
                <a:cs typeface="Arial" panose="020B0604020202020204" pitchFamily="34" charset="0"/>
              </a:rPr>
              <a:t>En lo recorrido del 2018, se han realizado 13 medidas preventivas a las siguientes industrias</a:t>
            </a:r>
          </a:p>
        </p:txBody>
      </p:sp>
      <p:pic>
        <p:nvPicPr>
          <p:cNvPr id="27" name="Imagen 26">
            <a:extLst>
              <a:ext uri="{FF2B5EF4-FFF2-40B4-BE49-F238E27FC236}">
                <a16:creationId xmlns:a16="http://schemas.microsoft.com/office/drawing/2014/main" id="{ECC58195-6F39-4940-81E0-5A785EF7332A}"/>
              </a:ext>
            </a:extLst>
          </p:cNvPr>
          <p:cNvPicPr>
            <a:picLocks noChangeAspect="1"/>
          </p:cNvPicPr>
          <p:nvPr/>
        </p:nvPicPr>
        <p:blipFill rotWithShape="1">
          <a:blip r:embed="rId5"/>
          <a:srcRect l="10235"/>
          <a:stretch/>
        </p:blipFill>
        <p:spPr>
          <a:xfrm>
            <a:off x="6305560" y="4162209"/>
            <a:ext cx="5044380" cy="2628277"/>
          </a:xfrm>
          <a:prstGeom prst="rect">
            <a:avLst/>
          </a:prstGeom>
          <a:ln w="3175">
            <a:solidFill>
              <a:srgbClr val="000000"/>
            </a:solidFill>
            <a:prstDash val="dash"/>
          </a:ln>
        </p:spPr>
      </p:pic>
      <p:sp>
        <p:nvSpPr>
          <p:cNvPr id="28" name="CuadroTexto 27">
            <a:extLst>
              <a:ext uri="{FF2B5EF4-FFF2-40B4-BE49-F238E27FC236}">
                <a16:creationId xmlns:a16="http://schemas.microsoft.com/office/drawing/2014/main" id="{8BB39B78-4A1D-4517-9CEE-01D13002625A}"/>
              </a:ext>
            </a:extLst>
          </p:cNvPr>
          <p:cNvSpPr txBox="1"/>
          <p:nvPr/>
        </p:nvSpPr>
        <p:spPr>
          <a:xfrm>
            <a:off x="-1030" y="5166267"/>
            <a:ext cx="836907" cy="461665"/>
          </a:xfrm>
          <a:prstGeom prst="rect">
            <a:avLst/>
          </a:prstGeom>
          <a:noFill/>
        </p:spPr>
        <p:txBody>
          <a:bodyPr wrap="square" rtlCol="0">
            <a:spAutoFit/>
          </a:bodyPr>
          <a:lstStyle/>
          <a:p>
            <a:r>
              <a:rPr lang="es-CO" sz="2400" b="1" dirty="0">
                <a:solidFill>
                  <a:srgbClr val="000000"/>
                </a:solidFill>
              </a:rPr>
              <a:t>2018</a:t>
            </a:r>
          </a:p>
        </p:txBody>
      </p:sp>
      <p:cxnSp>
        <p:nvCxnSpPr>
          <p:cNvPr id="30" name="Conector recto 29">
            <a:extLst>
              <a:ext uri="{FF2B5EF4-FFF2-40B4-BE49-F238E27FC236}">
                <a16:creationId xmlns:a16="http://schemas.microsoft.com/office/drawing/2014/main" id="{EB1A1F22-6621-430C-A8C6-521EF1AEB0CE}"/>
              </a:ext>
            </a:extLst>
          </p:cNvPr>
          <p:cNvCxnSpPr/>
          <p:nvPr/>
        </p:nvCxnSpPr>
        <p:spPr>
          <a:xfrm>
            <a:off x="0" y="4031188"/>
            <a:ext cx="11623729"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398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0DF22D09-E707-418D-99C6-597FF55B0934}"/>
              </a:ext>
            </a:extLst>
          </p:cNvPr>
          <p:cNvSpPr>
            <a:spLocks noGrp="1"/>
          </p:cNvSpPr>
          <p:nvPr>
            <p:ph type="title"/>
          </p:nvPr>
        </p:nvSpPr>
        <p:spPr/>
        <p:txBody>
          <a:bodyPr/>
          <a:lstStyle/>
          <a:p>
            <a:r>
              <a:rPr lang="es-CO" dirty="0">
                <a:latin typeface="Arial" panose="020B0604020202020204" pitchFamily="34" charset="0"/>
                <a:cs typeface="Arial" panose="020B0604020202020204" pitchFamily="34" charset="0"/>
              </a:rPr>
              <a:t>Acciones de IVC de la Secretaría Distrital de Ambiente – 2017 y 2018</a:t>
            </a:r>
            <a:endParaRPr lang="es-CO" dirty="0"/>
          </a:p>
        </p:txBody>
      </p:sp>
      <p:sp>
        <p:nvSpPr>
          <p:cNvPr id="7" name="CuadroTexto 6">
            <a:extLst>
              <a:ext uri="{FF2B5EF4-FFF2-40B4-BE49-F238E27FC236}">
                <a16:creationId xmlns:a16="http://schemas.microsoft.com/office/drawing/2014/main" id="{2D6A7EA5-57DC-483F-BE01-600FEFB648CD}"/>
              </a:ext>
            </a:extLst>
          </p:cNvPr>
          <p:cNvSpPr txBox="1"/>
          <p:nvPr/>
        </p:nvSpPr>
        <p:spPr>
          <a:xfrm>
            <a:off x="656001" y="1526903"/>
            <a:ext cx="3839308" cy="369332"/>
          </a:xfrm>
          <a:prstGeom prst="rect">
            <a:avLst/>
          </a:prstGeom>
          <a:noFill/>
        </p:spPr>
        <p:txBody>
          <a:bodyPr wrap="square" rtlCol="0">
            <a:spAutoFit/>
          </a:bodyPr>
          <a:lstStyle/>
          <a:p>
            <a:r>
              <a:rPr lang="es-CO" dirty="0"/>
              <a:t>Resultados IVC Fuentes Móviles 2017</a:t>
            </a:r>
          </a:p>
        </p:txBody>
      </p:sp>
      <p:pic>
        <p:nvPicPr>
          <p:cNvPr id="9" name="Imagen 8">
            <a:extLst>
              <a:ext uri="{FF2B5EF4-FFF2-40B4-BE49-F238E27FC236}">
                <a16:creationId xmlns:a16="http://schemas.microsoft.com/office/drawing/2014/main" id="{4CE747B1-0324-4F23-ABEF-DFF76CE41C72}"/>
              </a:ext>
            </a:extLst>
          </p:cNvPr>
          <p:cNvPicPr>
            <a:picLocks noChangeAspect="1"/>
          </p:cNvPicPr>
          <p:nvPr/>
        </p:nvPicPr>
        <p:blipFill>
          <a:blip r:embed="rId2"/>
          <a:stretch>
            <a:fillRect/>
          </a:stretch>
        </p:blipFill>
        <p:spPr>
          <a:xfrm>
            <a:off x="99382" y="2258384"/>
            <a:ext cx="5207666" cy="1484510"/>
          </a:xfrm>
          <a:prstGeom prst="rect">
            <a:avLst/>
          </a:prstGeom>
        </p:spPr>
      </p:pic>
      <p:sp>
        <p:nvSpPr>
          <p:cNvPr id="10" name="CuadroTexto 9">
            <a:extLst>
              <a:ext uri="{FF2B5EF4-FFF2-40B4-BE49-F238E27FC236}">
                <a16:creationId xmlns:a16="http://schemas.microsoft.com/office/drawing/2014/main" id="{D2BFE2A5-30B8-4D88-B52F-29F62B1468A8}"/>
              </a:ext>
            </a:extLst>
          </p:cNvPr>
          <p:cNvSpPr txBox="1"/>
          <p:nvPr/>
        </p:nvSpPr>
        <p:spPr>
          <a:xfrm>
            <a:off x="5249872" y="1711569"/>
            <a:ext cx="3501177" cy="2031325"/>
          </a:xfrm>
          <a:prstGeom prst="rect">
            <a:avLst/>
          </a:prstGeom>
          <a:noFill/>
        </p:spPr>
        <p:txBody>
          <a:bodyPr wrap="square" rtlCol="0">
            <a:spAutoFit/>
          </a:bodyPr>
          <a:lstStyle/>
          <a:p>
            <a:pPr algn="just"/>
            <a:r>
              <a:rPr lang="es-CO" sz="1400" dirty="0">
                <a:solidFill>
                  <a:srgbClr val="000000"/>
                </a:solidFill>
                <a:latin typeface="Arial" panose="020B0604020202020204" pitchFamily="34" charset="0"/>
                <a:cs typeface="Arial" panose="020B0604020202020204" pitchFamily="34" charset="0"/>
              </a:rPr>
              <a:t>Para el 2017:</a:t>
            </a:r>
          </a:p>
          <a:p>
            <a:pPr algn="just"/>
            <a:endParaRPr lang="es-CO" sz="1400" dirty="0">
              <a:solidFill>
                <a:srgbClr val="00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CO" sz="1400" dirty="0">
                <a:solidFill>
                  <a:srgbClr val="000000"/>
                </a:solidFill>
                <a:latin typeface="Arial" panose="020B0604020202020204" pitchFamily="34" charset="0"/>
                <a:cs typeface="Arial" panose="020B0604020202020204" pitchFamily="34" charset="0"/>
              </a:rPr>
              <a:t>Tunjuelito tiene </a:t>
            </a:r>
            <a:r>
              <a:rPr lang="es-CO" sz="1400" dirty="0">
                <a:solidFill>
                  <a:schemeClr val="accent5">
                    <a:lumMod val="75000"/>
                  </a:schemeClr>
                </a:solidFill>
                <a:latin typeface="Arial" panose="020B0604020202020204" pitchFamily="34" charset="0"/>
                <a:cs typeface="Arial" panose="020B0604020202020204" pitchFamily="34" charset="0"/>
              </a:rPr>
              <a:t>61%</a:t>
            </a:r>
            <a:r>
              <a:rPr lang="es-CO" sz="1400" dirty="0">
                <a:solidFill>
                  <a:srgbClr val="000000"/>
                </a:solidFill>
                <a:latin typeface="Arial" panose="020B0604020202020204" pitchFamily="34" charset="0"/>
                <a:cs typeface="Arial" panose="020B0604020202020204" pitchFamily="34" charset="0"/>
              </a:rPr>
              <a:t> flota otto aprobada</a:t>
            </a:r>
          </a:p>
          <a:p>
            <a:pPr marL="285750" indent="-285750" algn="just">
              <a:buFont typeface="Arial" panose="020B0604020202020204" pitchFamily="34" charset="0"/>
              <a:buChar char="•"/>
            </a:pPr>
            <a:r>
              <a:rPr lang="es-CO" sz="1400" dirty="0">
                <a:solidFill>
                  <a:srgbClr val="000000"/>
                </a:solidFill>
                <a:latin typeface="Arial" panose="020B0604020202020204" pitchFamily="34" charset="0"/>
                <a:cs typeface="Arial" panose="020B0604020202020204" pitchFamily="34" charset="0"/>
              </a:rPr>
              <a:t>La localidad de Bosa presenta el </a:t>
            </a:r>
            <a:r>
              <a:rPr lang="es-CO" sz="1400" dirty="0">
                <a:solidFill>
                  <a:schemeClr val="accent5">
                    <a:lumMod val="75000"/>
                  </a:schemeClr>
                </a:solidFill>
                <a:latin typeface="Arial" panose="020B0604020202020204" pitchFamily="34" charset="0"/>
                <a:cs typeface="Arial" panose="020B0604020202020204" pitchFamily="34" charset="0"/>
              </a:rPr>
              <a:t>83%</a:t>
            </a:r>
            <a:r>
              <a:rPr lang="es-CO" sz="1400" dirty="0">
                <a:solidFill>
                  <a:srgbClr val="000000"/>
                </a:solidFill>
                <a:latin typeface="Arial" panose="020B0604020202020204" pitchFamily="34" charset="0"/>
                <a:cs typeface="Arial" panose="020B0604020202020204" pitchFamily="34" charset="0"/>
              </a:rPr>
              <a:t> de aprobación de todas las tecnologías, y el menor porcentaje con respecto a la cantidad de comparendos e inmovilizados</a:t>
            </a:r>
          </a:p>
        </p:txBody>
      </p:sp>
      <p:sp>
        <p:nvSpPr>
          <p:cNvPr id="11" name="CuadroTexto 10">
            <a:extLst>
              <a:ext uri="{FF2B5EF4-FFF2-40B4-BE49-F238E27FC236}">
                <a16:creationId xmlns:a16="http://schemas.microsoft.com/office/drawing/2014/main" id="{4DF09052-D4AE-4113-BF0C-26578DABCEF5}"/>
              </a:ext>
            </a:extLst>
          </p:cNvPr>
          <p:cNvSpPr txBox="1"/>
          <p:nvPr/>
        </p:nvSpPr>
        <p:spPr>
          <a:xfrm>
            <a:off x="724993" y="4235845"/>
            <a:ext cx="3839308" cy="369332"/>
          </a:xfrm>
          <a:prstGeom prst="rect">
            <a:avLst/>
          </a:prstGeom>
          <a:noFill/>
        </p:spPr>
        <p:txBody>
          <a:bodyPr wrap="square" rtlCol="0">
            <a:spAutoFit/>
          </a:bodyPr>
          <a:lstStyle/>
          <a:p>
            <a:r>
              <a:rPr lang="es-CO" dirty="0"/>
              <a:t>Resultados IVC Fuentes Móviles 2018</a:t>
            </a:r>
          </a:p>
        </p:txBody>
      </p:sp>
      <p:sp>
        <p:nvSpPr>
          <p:cNvPr id="17" name="CuadroTexto 16">
            <a:extLst>
              <a:ext uri="{FF2B5EF4-FFF2-40B4-BE49-F238E27FC236}">
                <a16:creationId xmlns:a16="http://schemas.microsoft.com/office/drawing/2014/main" id="{80628118-0EDD-4DCE-92B2-E9F19FB94051}"/>
              </a:ext>
            </a:extLst>
          </p:cNvPr>
          <p:cNvSpPr txBox="1"/>
          <p:nvPr/>
        </p:nvSpPr>
        <p:spPr>
          <a:xfrm>
            <a:off x="5318502" y="4469186"/>
            <a:ext cx="3363915" cy="1815882"/>
          </a:xfrm>
          <a:prstGeom prst="rect">
            <a:avLst/>
          </a:prstGeom>
          <a:noFill/>
        </p:spPr>
        <p:txBody>
          <a:bodyPr wrap="square" rtlCol="0">
            <a:spAutoFit/>
          </a:bodyPr>
          <a:lstStyle/>
          <a:p>
            <a:pPr algn="just"/>
            <a:r>
              <a:rPr lang="es-CO" sz="1400" dirty="0">
                <a:solidFill>
                  <a:srgbClr val="000000"/>
                </a:solidFill>
                <a:latin typeface="Arial" panose="020B0604020202020204" pitchFamily="34" charset="0"/>
                <a:cs typeface="Arial" panose="020B0604020202020204" pitchFamily="34" charset="0"/>
              </a:rPr>
              <a:t>Para lo corrido del 2018:</a:t>
            </a:r>
          </a:p>
          <a:p>
            <a:pPr algn="just"/>
            <a:endParaRPr lang="es-CO" sz="1400" dirty="0">
              <a:solidFill>
                <a:srgbClr val="00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CO" sz="1400" dirty="0">
                <a:solidFill>
                  <a:srgbClr val="000000"/>
                </a:solidFill>
                <a:latin typeface="Arial" panose="020B0604020202020204" pitchFamily="34" charset="0"/>
                <a:cs typeface="Arial" panose="020B0604020202020204" pitchFamily="34" charset="0"/>
              </a:rPr>
              <a:t>La localidad de Bosa presenta el </a:t>
            </a:r>
            <a:r>
              <a:rPr lang="es-CO" sz="1400" dirty="0">
                <a:solidFill>
                  <a:schemeClr val="accent5">
                    <a:lumMod val="75000"/>
                  </a:schemeClr>
                </a:solidFill>
                <a:latin typeface="Arial" panose="020B0604020202020204" pitchFamily="34" charset="0"/>
                <a:cs typeface="Arial" panose="020B0604020202020204" pitchFamily="34" charset="0"/>
              </a:rPr>
              <a:t>86%</a:t>
            </a:r>
            <a:r>
              <a:rPr lang="es-CO" sz="1400" dirty="0">
                <a:solidFill>
                  <a:srgbClr val="000000"/>
                </a:solidFill>
                <a:latin typeface="Arial" panose="020B0604020202020204" pitchFamily="34" charset="0"/>
                <a:cs typeface="Arial" panose="020B0604020202020204" pitchFamily="34" charset="0"/>
              </a:rPr>
              <a:t> de aprobación de todas las tecnologías, y el menor porcentaje con respecto a la cantidad de comparendos e inmovilizados.</a:t>
            </a:r>
          </a:p>
          <a:p>
            <a:pPr marL="285750" indent="-285750" algn="just">
              <a:buFont typeface="Arial" panose="020B0604020202020204" pitchFamily="34" charset="0"/>
              <a:buChar char="•"/>
            </a:pPr>
            <a:endParaRPr lang="es-CO" sz="1400" dirty="0">
              <a:solidFill>
                <a:srgbClr val="000000"/>
              </a:solidFill>
              <a:latin typeface="Arial" panose="020B060402020202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A04FFBA8-29AC-4C48-B6C0-DB1C2E61D5A0}"/>
              </a:ext>
            </a:extLst>
          </p:cNvPr>
          <p:cNvPicPr>
            <a:picLocks noChangeAspect="1"/>
          </p:cNvPicPr>
          <p:nvPr/>
        </p:nvPicPr>
        <p:blipFill>
          <a:blip r:embed="rId3"/>
          <a:stretch>
            <a:fillRect/>
          </a:stretch>
        </p:blipFill>
        <p:spPr>
          <a:xfrm>
            <a:off x="8992245" y="2636161"/>
            <a:ext cx="3100373" cy="2840907"/>
          </a:xfrm>
          <a:prstGeom prst="rect">
            <a:avLst/>
          </a:prstGeom>
        </p:spPr>
      </p:pic>
      <p:pic>
        <p:nvPicPr>
          <p:cNvPr id="19" name="Imagen 18">
            <a:extLst>
              <a:ext uri="{FF2B5EF4-FFF2-40B4-BE49-F238E27FC236}">
                <a16:creationId xmlns:a16="http://schemas.microsoft.com/office/drawing/2014/main" id="{A1C9EB2F-1EF4-4EBA-B5A1-F31B1D383BCF}"/>
              </a:ext>
            </a:extLst>
          </p:cNvPr>
          <p:cNvPicPr>
            <a:picLocks noChangeAspect="1"/>
          </p:cNvPicPr>
          <p:nvPr/>
        </p:nvPicPr>
        <p:blipFill>
          <a:blip r:embed="rId4"/>
          <a:stretch>
            <a:fillRect/>
          </a:stretch>
        </p:blipFill>
        <p:spPr>
          <a:xfrm>
            <a:off x="99382" y="4625153"/>
            <a:ext cx="5150490" cy="1484510"/>
          </a:xfrm>
          <a:prstGeom prst="rect">
            <a:avLst/>
          </a:prstGeom>
        </p:spPr>
      </p:pic>
    </p:spTree>
    <p:extLst>
      <p:ext uri="{BB962C8B-B14F-4D97-AF65-F5344CB8AC3E}">
        <p14:creationId xmlns:p14="http://schemas.microsoft.com/office/powerpoint/2010/main" val="3684862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C0EB92C0-27DD-4C73-A402-B79C0618F080}"/>
              </a:ext>
            </a:extLst>
          </p:cNvPr>
          <p:cNvSpPr txBox="1">
            <a:spLocks/>
          </p:cNvSpPr>
          <p:nvPr/>
        </p:nvSpPr>
        <p:spPr>
          <a:xfrm>
            <a:off x="511629" y="2964633"/>
            <a:ext cx="10515600" cy="209406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4000" kern="1200">
                <a:solidFill>
                  <a:schemeClr val="bg1"/>
                </a:solidFill>
                <a:latin typeface="Arial Rounded MT Bold"/>
                <a:ea typeface="+mj-ea"/>
                <a:cs typeface="Arial Rounded MT Bold"/>
              </a:defRPr>
            </a:lvl1pPr>
          </a:lstStyle>
          <a:p>
            <a:pPr algn="r"/>
            <a:r>
              <a:rPr lang="es-CO" sz="4100" b="1" dirty="0">
                <a:latin typeface="Arial" panose="020B0604020202020204" pitchFamily="34" charset="0"/>
                <a:cs typeface="Arial" panose="020B0604020202020204" pitchFamily="34" charset="0"/>
              </a:rPr>
              <a:t>2. </a:t>
            </a:r>
            <a:r>
              <a:rPr lang="es-ES" sz="4100" b="1" dirty="0">
                <a:latin typeface="Arial" panose="020B0604020202020204" pitchFamily="34" charset="0"/>
                <a:cs typeface="Arial" panose="020B0604020202020204" pitchFamily="34" charset="0"/>
              </a:rPr>
              <a:t>Índice de Calidad del Aire para Bogotá</a:t>
            </a:r>
          </a:p>
          <a:p>
            <a:pPr algn="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002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73981615-7B04-474F-816C-7EF9937B68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1600" y="2056983"/>
            <a:ext cx="2907881" cy="3763140"/>
          </a:xfrm>
        </p:spPr>
      </p:pic>
      <p:pic>
        <p:nvPicPr>
          <p:cNvPr id="6" name="Imagen 5">
            <a:extLst>
              <a:ext uri="{FF2B5EF4-FFF2-40B4-BE49-F238E27FC236}">
                <a16:creationId xmlns:a16="http://schemas.microsoft.com/office/drawing/2014/main" id="{2AD5F15B-2640-4FF1-B1FF-4B05916216B6}"/>
              </a:ext>
            </a:extLst>
          </p:cNvPr>
          <p:cNvPicPr>
            <a:picLocks noChangeAspect="1"/>
          </p:cNvPicPr>
          <p:nvPr/>
        </p:nvPicPr>
        <p:blipFill>
          <a:blip r:embed="rId3"/>
          <a:stretch>
            <a:fillRect/>
          </a:stretch>
        </p:blipFill>
        <p:spPr>
          <a:xfrm>
            <a:off x="3129554" y="2056982"/>
            <a:ext cx="5862046" cy="3761091"/>
          </a:xfrm>
          <a:prstGeom prst="rect">
            <a:avLst/>
          </a:prstGeom>
        </p:spPr>
      </p:pic>
      <p:pic>
        <p:nvPicPr>
          <p:cNvPr id="2" name="Imagen 1">
            <a:extLst>
              <a:ext uri="{FF2B5EF4-FFF2-40B4-BE49-F238E27FC236}">
                <a16:creationId xmlns:a16="http://schemas.microsoft.com/office/drawing/2014/main" id="{555C272F-12DD-439B-9E11-ED5BC19E909C}"/>
              </a:ext>
            </a:extLst>
          </p:cNvPr>
          <p:cNvPicPr>
            <a:picLocks noChangeAspect="1"/>
          </p:cNvPicPr>
          <p:nvPr/>
        </p:nvPicPr>
        <p:blipFill>
          <a:blip r:embed="rId4"/>
          <a:stretch>
            <a:fillRect/>
          </a:stretch>
        </p:blipFill>
        <p:spPr>
          <a:xfrm>
            <a:off x="221673" y="2056982"/>
            <a:ext cx="2907881" cy="3761091"/>
          </a:xfrm>
          <a:prstGeom prst="rect">
            <a:avLst/>
          </a:prstGeom>
        </p:spPr>
      </p:pic>
      <p:cxnSp>
        <p:nvCxnSpPr>
          <p:cNvPr id="8" name="Conector: angular 7">
            <a:extLst>
              <a:ext uri="{FF2B5EF4-FFF2-40B4-BE49-F238E27FC236}">
                <a16:creationId xmlns:a16="http://schemas.microsoft.com/office/drawing/2014/main" id="{2F88F073-0C84-4D1B-96D9-8CEEA6365C3D}"/>
              </a:ext>
            </a:extLst>
          </p:cNvPr>
          <p:cNvCxnSpPr>
            <a:cxnSpLocks/>
            <a:stCxn id="2" idx="2"/>
            <a:endCxn id="5" idx="2"/>
          </p:cNvCxnSpPr>
          <p:nvPr/>
        </p:nvCxnSpPr>
        <p:spPr>
          <a:xfrm rot="16200000" flipH="1">
            <a:off x="6059552" y="1434134"/>
            <a:ext cx="2050" cy="8769927"/>
          </a:xfrm>
          <a:prstGeom prst="bentConnector3">
            <a:avLst>
              <a:gd name="adj1" fmla="val 32159756"/>
            </a:avLst>
          </a:prstGeom>
          <a:ln w="38100">
            <a:solidFill>
              <a:schemeClr val="accent2">
                <a:lumMod val="75000"/>
              </a:schemeClr>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11" name="Title 3">
            <a:extLst>
              <a:ext uri="{FF2B5EF4-FFF2-40B4-BE49-F238E27FC236}">
                <a16:creationId xmlns:a16="http://schemas.microsoft.com/office/drawing/2014/main" id="{38DF61D4-8184-4E69-BE8D-B0253EE5C7C6}"/>
              </a:ext>
            </a:extLst>
          </p:cNvPr>
          <p:cNvSpPr txBox="1">
            <a:spLocks/>
          </p:cNvSpPr>
          <p:nvPr/>
        </p:nvSpPr>
        <p:spPr>
          <a:xfrm>
            <a:off x="193900" y="367115"/>
            <a:ext cx="9786916" cy="7855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Migración Escala IBOCA a Escala ICA</a:t>
            </a:r>
          </a:p>
        </p:txBody>
      </p:sp>
      <p:sp>
        <p:nvSpPr>
          <p:cNvPr id="3" name="Rectángulo 2">
            <a:extLst>
              <a:ext uri="{FF2B5EF4-FFF2-40B4-BE49-F238E27FC236}">
                <a16:creationId xmlns:a16="http://schemas.microsoft.com/office/drawing/2014/main" id="{70176FC9-1793-4556-9DAD-69C39169C61C}"/>
              </a:ext>
            </a:extLst>
          </p:cNvPr>
          <p:cNvSpPr/>
          <p:nvPr/>
        </p:nvSpPr>
        <p:spPr>
          <a:xfrm>
            <a:off x="3662389" y="1364746"/>
            <a:ext cx="4143570" cy="480131"/>
          </a:xfrm>
          <a:prstGeom prst="rect">
            <a:avLst/>
          </a:prstGeom>
        </p:spPr>
        <p:txBody>
          <a:bodyPr wrap="none">
            <a:spAutoFit/>
          </a:bodyPr>
          <a:lstStyle/>
          <a:p>
            <a:pPr lvl="0">
              <a:lnSpc>
                <a:spcPct val="90000"/>
              </a:lnSpc>
              <a:spcBef>
                <a:spcPct val="0"/>
              </a:spcBef>
              <a:defRPr/>
            </a:pPr>
            <a:r>
              <a:rPr lang="es-ES" sz="2800" b="1" dirty="0">
                <a:solidFill>
                  <a:srgbClr val="4472C4"/>
                </a:solidFill>
                <a:latin typeface="Arial" panose="020B0604020202020204" pitchFamily="34" charset="0"/>
                <a:cs typeface="Arial" panose="020B0604020202020204" pitchFamily="34" charset="0"/>
              </a:rPr>
              <a:t>Migración IBOCA a ICA</a:t>
            </a:r>
          </a:p>
        </p:txBody>
      </p:sp>
    </p:spTree>
    <p:extLst>
      <p:ext uri="{BB962C8B-B14F-4D97-AF65-F5344CB8AC3E}">
        <p14:creationId xmlns:p14="http://schemas.microsoft.com/office/powerpoint/2010/main" val="3166739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233D0F6-5BCA-414F-8CEA-8B41EF9C846F}"/>
              </a:ext>
            </a:extLst>
          </p:cNvPr>
          <p:cNvSpPr>
            <a:spLocks noGrp="1"/>
          </p:cNvSpPr>
          <p:nvPr>
            <p:ph type="title"/>
          </p:nvPr>
        </p:nvSpPr>
        <p:spPr>
          <a:xfrm>
            <a:off x="414130" y="346796"/>
            <a:ext cx="10515600" cy="827570"/>
          </a:xfrm>
        </p:spPr>
        <p:txBody>
          <a:bodyPr>
            <a:normAutofit/>
          </a:bodyPr>
          <a:lstStyle/>
          <a:p>
            <a:r>
              <a:rPr lang="es-CO" sz="2800" b="1" dirty="0">
                <a:latin typeface="Arial" panose="020B0604020202020204" pitchFamily="34" charset="0"/>
                <a:cs typeface="Arial" panose="020B0604020202020204" pitchFamily="34" charset="0"/>
              </a:rPr>
              <a:t>Herramientas WEB de consulta sobre la calidad de aire</a:t>
            </a:r>
          </a:p>
        </p:txBody>
      </p:sp>
      <p:pic>
        <p:nvPicPr>
          <p:cNvPr id="4" name="Imagen 3">
            <a:extLst>
              <a:ext uri="{FF2B5EF4-FFF2-40B4-BE49-F238E27FC236}">
                <a16:creationId xmlns:a16="http://schemas.microsoft.com/office/drawing/2014/main" id="{11CF9D60-E4C7-420A-BC62-0F785A369002}"/>
              </a:ext>
            </a:extLst>
          </p:cNvPr>
          <p:cNvPicPr>
            <a:picLocks noChangeAspect="1"/>
          </p:cNvPicPr>
          <p:nvPr/>
        </p:nvPicPr>
        <p:blipFill rotWithShape="1">
          <a:blip r:embed="rId2"/>
          <a:srcRect l="803" t="14088" r="14949" b="31779"/>
          <a:stretch/>
        </p:blipFill>
        <p:spPr>
          <a:xfrm>
            <a:off x="429028" y="2938020"/>
            <a:ext cx="5242902" cy="1893996"/>
          </a:xfrm>
          <a:prstGeom prst="rect">
            <a:avLst/>
          </a:prstGeom>
        </p:spPr>
      </p:pic>
      <p:sp>
        <p:nvSpPr>
          <p:cNvPr id="5" name="Rectángulo 4">
            <a:extLst>
              <a:ext uri="{FF2B5EF4-FFF2-40B4-BE49-F238E27FC236}">
                <a16:creationId xmlns:a16="http://schemas.microsoft.com/office/drawing/2014/main" id="{BFD800E4-BA88-4858-9983-8D8F0ADBAEF8}"/>
              </a:ext>
            </a:extLst>
          </p:cNvPr>
          <p:cNvSpPr/>
          <p:nvPr/>
        </p:nvSpPr>
        <p:spPr>
          <a:xfrm>
            <a:off x="414130" y="2962604"/>
            <a:ext cx="3281580" cy="200055"/>
          </a:xfrm>
          <a:prstGeom prst="rect">
            <a:avLst/>
          </a:prstGeom>
        </p:spPr>
        <p:txBody>
          <a:bodyPr wrap="square">
            <a:spAutoFit/>
          </a:bodyPr>
          <a:lstStyle/>
          <a:p>
            <a:r>
              <a:rPr lang="es-CO" sz="700" dirty="0">
                <a:solidFill>
                  <a:srgbClr val="000000"/>
                </a:solidFill>
                <a:latin typeface="Arial" panose="020B0604020202020204" pitchFamily="34" charset="0"/>
                <a:cs typeface="Arial" panose="020B0604020202020204" pitchFamily="34" charset="0"/>
              </a:rPr>
              <a:t>http://www.ambientebogota.gov.co/calidad-del-aire</a:t>
            </a:r>
          </a:p>
        </p:txBody>
      </p:sp>
      <p:pic>
        <p:nvPicPr>
          <p:cNvPr id="6" name="Imagen 5">
            <a:extLst>
              <a:ext uri="{FF2B5EF4-FFF2-40B4-BE49-F238E27FC236}">
                <a16:creationId xmlns:a16="http://schemas.microsoft.com/office/drawing/2014/main" id="{46DD650C-8202-4215-A783-09626A1361C1}"/>
              </a:ext>
            </a:extLst>
          </p:cNvPr>
          <p:cNvPicPr>
            <a:picLocks noChangeAspect="1"/>
          </p:cNvPicPr>
          <p:nvPr/>
        </p:nvPicPr>
        <p:blipFill rotWithShape="1">
          <a:blip r:embed="rId3"/>
          <a:srcRect t="9196" r="12717" b="11672"/>
          <a:stretch/>
        </p:blipFill>
        <p:spPr>
          <a:xfrm>
            <a:off x="6294785" y="1796566"/>
            <a:ext cx="4566363" cy="2327587"/>
          </a:xfrm>
          <a:prstGeom prst="rect">
            <a:avLst/>
          </a:prstGeom>
        </p:spPr>
      </p:pic>
      <p:sp>
        <p:nvSpPr>
          <p:cNvPr id="7" name="CuadroTexto 6">
            <a:extLst>
              <a:ext uri="{FF2B5EF4-FFF2-40B4-BE49-F238E27FC236}">
                <a16:creationId xmlns:a16="http://schemas.microsoft.com/office/drawing/2014/main" id="{1969780C-6212-46F0-8930-4BFE01E5889F}"/>
              </a:ext>
            </a:extLst>
          </p:cNvPr>
          <p:cNvSpPr txBox="1"/>
          <p:nvPr/>
        </p:nvSpPr>
        <p:spPr>
          <a:xfrm>
            <a:off x="6096000" y="1211791"/>
            <a:ext cx="4566363" cy="584775"/>
          </a:xfrm>
          <a:prstGeom prst="rect">
            <a:avLst/>
          </a:prstGeom>
          <a:noFill/>
        </p:spPr>
        <p:txBody>
          <a:bodyPr wrap="square" rtlCol="0">
            <a:spAutoFit/>
          </a:bodyPr>
          <a:lstStyle/>
          <a:p>
            <a:pPr algn="ctr"/>
            <a:r>
              <a:rPr lang="es-CO" sz="1600" dirty="0">
                <a:latin typeface="Arial" panose="020B0604020202020204" pitchFamily="34" charset="0"/>
                <a:cs typeface="Arial" panose="020B0604020202020204" pitchFamily="34" charset="0"/>
              </a:rPr>
              <a:t>Red de Monitoreo de Calidad del Aire para Bogotá - RMCAB</a:t>
            </a:r>
          </a:p>
        </p:txBody>
      </p:sp>
      <p:sp>
        <p:nvSpPr>
          <p:cNvPr id="8" name="Rectángulo 7">
            <a:extLst>
              <a:ext uri="{FF2B5EF4-FFF2-40B4-BE49-F238E27FC236}">
                <a16:creationId xmlns:a16="http://schemas.microsoft.com/office/drawing/2014/main" id="{6264139E-AFB9-4D0F-AD36-3227A5BAB2F8}"/>
              </a:ext>
            </a:extLst>
          </p:cNvPr>
          <p:cNvSpPr/>
          <p:nvPr/>
        </p:nvSpPr>
        <p:spPr>
          <a:xfrm>
            <a:off x="9788553" y="3983451"/>
            <a:ext cx="1747620" cy="184666"/>
          </a:xfrm>
          <a:prstGeom prst="rect">
            <a:avLst/>
          </a:prstGeom>
        </p:spPr>
        <p:txBody>
          <a:bodyPr wrap="square">
            <a:spAutoFit/>
          </a:bodyPr>
          <a:lstStyle/>
          <a:p>
            <a:r>
              <a:rPr lang="es-CO" sz="600" dirty="0">
                <a:solidFill>
                  <a:srgbClr val="000000"/>
                </a:solidFill>
                <a:latin typeface="Arial" panose="020B0604020202020204" pitchFamily="34" charset="0"/>
                <a:cs typeface="Arial" panose="020B0604020202020204" pitchFamily="34" charset="0"/>
              </a:rPr>
              <a:t>http://201.245.192.252:81/</a:t>
            </a:r>
          </a:p>
        </p:txBody>
      </p:sp>
      <p:sp>
        <p:nvSpPr>
          <p:cNvPr id="9" name="Globo: flecha derecha 8">
            <a:extLst>
              <a:ext uri="{FF2B5EF4-FFF2-40B4-BE49-F238E27FC236}">
                <a16:creationId xmlns:a16="http://schemas.microsoft.com/office/drawing/2014/main" id="{BC905965-EBB6-47F3-9706-1DF78E258186}"/>
              </a:ext>
            </a:extLst>
          </p:cNvPr>
          <p:cNvSpPr/>
          <p:nvPr/>
        </p:nvSpPr>
        <p:spPr>
          <a:xfrm>
            <a:off x="2743200" y="5261113"/>
            <a:ext cx="2928730" cy="1354738"/>
          </a:xfrm>
          <a:prstGeom prst="right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1600" dirty="0"/>
              <a:t>Del 1 agosto de 2017 al 7 agosto de 2018</a:t>
            </a:r>
          </a:p>
          <a:p>
            <a:pPr algn="ctr"/>
            <a:r>
              <a:rPr lang="es-CO" sz="1600" dirty="0"/>
              <a:t>Accedieron 6352 usuarios</a:t>
            </a:r>
          </a:p>
        </p:txBody>
      </p:sp>
      <p:sp>
        <p:nvSpPr>
          <p:cNvPr id="10" name="Globo: flecha derecha 9">
            <a:extLst>
              <a:ext uri="{FF2B5EF4-FFF2-40B4-BE49-F238E27FC236}">
                <a16:creationId xmlns:a16="http://schemas.microsoft.com/office/drawing/2014/main" id="{3A5D6ADC-0059-4DDF-B4F2-58435DE92036}"/>
              </a:ext>
            </a:extLst>
          </p:cNvPr>
          <p:cNvSpPr/>
          <p:nvPr/>
        </p:nvSpPr>
        <p:spPr>
          <a:xfrm>
            <a:off x="2855843" y="1378824"/>
            <a:ext cx="2928730" cy="1354738"/>
          </a:xfrm>
          <a:prstGeom prst="right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1600" dirty="0"/>
              <a:t>Del 4 septiembre de 2017 al 14 agosto de 2018</a:t>
            </a:r>
          </a:p>
          <a:p>
            <a:pPr algn="ctr"/>
            <a:r>
              <a:rPr lang="es-CO" sz="1600" dirty="0"/>
              <a:t>Accedieron 52860 usuarios</a:t>
            </a:r>
          </a:p>
        </p:txBody>
      </p:sp>
      <p:pic>
        <p:nvPicPr>
          <p:cNvPr id="12" name="Imagen 11">
            <a:extLst>
              <a:ext uri="{FF2B5EF4-FFF2-40B4-BE49-F238E27FC236}">
                <a16:creationId xmlns:a16="http://schemas.microsoft.com/office/drawing/2014/main" id="{096391E5-73FD-4660-B29A-F462DF8BE906}"/>
              </a:ext>
            </a:extLst>
          </p:cNvPr>
          <p:cNvPicPr>
            <a:picLocks noChangeAspect="1"/>
          </p:cNvPicPr>
          <p:nvPr/>
        </p:nvPicPr>
        <p:blipFill rotWithShape="1">
          <a:blip r:embed="rId4"/>
          <a:srcRect l="9285" t="16044" r="10912" b="9632"/>
          <a:stretch/>
        </p:blipFill>
        <p:spPr>
          <a:xfrm>
            <a:off x="6294785" y="4220550"/>
            <a:ext cx="4465073" cy="2338019"/>
          </a:xfrm>
          <a:prstGeom prst="rect">
            <a:avLst/>
          </a:prstGeom>
        </p:spPr>
      </p:pic>
      <p:sp>
        <p:nvSpPr>
          <p:cNvPr id="13" name="Rectángulo 12">
            <a:extLst>
              <a:ext uri="{FF2B5EF4-FFF2-40B4-BE49-F238E27FC236}">
                <a16:creationId xmlns:a16="http://schemas.microsoft.com/office/drawing/2014/main" id="{5A22C587-4709-4888-8043-29E7F17DD1A7}"/>
              </a:ext>
            </a:extLst>
          </p:cNvPr>
          <p:cNvSpPr/>
          <p:nvPr/>
        </p:nvSpPr>
        <p:spPr>
          <a:xfrm>
            <a:off x="6292425" y="6411176"/>
            <a:ext cx="1601721" cy="184666"/>
          </a:xfrm>
          <a:prstGeom prst="rect">
            <a:avLst/>
          </a:prstGeom>
        </p:spPr>
        <p:txBody>
          <a:bodyPr wrap="none">
            <a:spAutoFit/>
          </a:bodyPr>
          <a:lstStyle/>
          <a:p>
            <a:r>
              <a:rPr lang="es-CO" sz="600" dirty="0">
                <a:solidFill>
                  <a:srgbClr val="000000"/>
                </a:solidFill>
                <a:latin typeface="Arial" panose="020B0604020202020204" pitchFamily="34" charset="0"/>
                <a:cs typeface="Arial" panose="020B0604020202020204" pitchFamily="34" charset="0"/>
              </a:rPr>
              <a:t>http://iboca.ambientebogota.gov.co/mapa</a:t>
            </a:r>
          </a:p>
        </p:txBody>
      </p:sp>
    </p:spTree>
    <p:extLst>
      <p:ext uri="{BB962C8B-B14F-4D97-AF65-F5344CB8AC3E}">
        <p14:creationId xmlns:p14="http://schemas.microsoft.com/office/powerpoint/2010/main" val="3407876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alphaModFix amt="89000"/>
          </a:blip>
          <a:srcRect l="5294" t="3552" r="4870" b="1899"/>
          <a:stretch/>
        </p:blipFill>
        <p:spPr>
          <a:xfrm>
            <a:off x="0" y="0"/>
            <a:ext cx="12192000" cy="6999090"/>
          </a:xfrm>
          <a:prstGeom prst="rect">
            <a:avLst/>
          </a:prstGeom>
        </p:spPr>
      </p:pic>
      <p:sp>
        <p:nvSpPr>
          <p:cNvPr id="18" name="Rectángulo 17"/>
          <p:cNvSpPr/>
          <p:nvPr/>
        </p:nvSpPr>
        <p:spPr>
          <a:xfrm>
            <a:off x="0" y="0"/>
            <a:ext cx="12192000" cy="7052484"/>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5" name="CuadroTexto 4"/>
          <p:cNvSpPr txBox="1"/>
          <p:nvPr/>
        </p:nvSpPr>
        <p:spPr>
          <a:xfrm>
            <a:off x="2217864" y="3425447"/>
            <a:ext cx="7235571" cy="1446550"/>
          </a:xfrm>
          <a:prstGeom prst="rect">
            <a:avLst/>
          </a:prstGeom>
          <a:noFill/>
        </p:spPr>
        <p:txBody>
          <a:bodyPr wrap="square" rtlCol="0">
            <a:spAutoFit/>
          </a:bodyPr>
          <a:lstStyle/>
          <a:p>
            <a:pPr algn="ctr"/>
            <a:r>
              <a:rPr lang="es-CO" altLang="es-CO" sz="8800" dirty="0">
                <a:solidFill>
                  <a:schemeClr val="bg1"/>
                </a:solidFill>
                <a:latin typeface="Arial Rounded MT Bold" charset="0"/>
                <a:ea typeface="Arial Rounded MT Bold" charset="0"/>
                <a:cs typeface="Arial Rounded MT Bold" charset="0"/>
              </a:rPr>
              <a:t>GRACIAS</a:t>
            </a:r>
            <a:endParaRPr lang="es-ES_tradnl" sz="8800" dirty="0">
              <a:solidFill>
                <a:schemeClr val="bg1"/>
              </a:solidFill>
              <a:latin typeface="Arial Rounded MT Bold" charset="0"/>
              <a:ea typeface="Arial Rounded MT Bold" charset="0"/>
              <a:cs typeface="Arial Rounded MT Bold" charset="0"/>
            </a:endParaRPr>
          </a:p>
        </p:txBody>
      </p:sp>
      <p:sp>
        <p:nvSpPr>
          <p:cNvPr id="19" name="Elipse 18"/>
          <p:cNvSpPr/>
          <p:nvPr/>
        </p:nvSpPr>
        <p:spPr>
          <a:xfrm>
            <a:off x="8181829"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Elipse 19"/>
          <p:cNvSpPr/>
          <p:nvPr/>
        </p:nvSpPr>
        <p:spPr>
          <a:xfrm>
            <a:off x="7776306"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Elipse 20"/>
          <p:cNvSpPr/>
          <p:nvPr/>
        </p:nvSpPr>
        <p:spPr>
          <a:xfrm>
            <a:off x="7370783"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Elipse 21"/>
          <p:cNvSpPr/>
          <p:nvPr/>
        </p:nvSpPr>
        <p:spPr>
          <a:xfrm>
            <a:off x="6965260"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Elipse 22"/>
          <p:cNvSpPr/>
          <p:nvPr/>
        </p:nvSpPr>
        <p:spPr>
          <a:xfrm>
            <a:off x="6559737"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Elipse 23"/>
          <p:cNvSpPr/>
          <p:nvPr/>
        </p:nvSpPr>
        <p:spPr>
          <a:xfrm>
            <a:off x="6154214"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Elipse 24"/>
          <p:cNvSpPr/>
          <p:nvPr/>
        </p:nvSpPr>
        <p:spPr>
          <a:xfrm>
            <a:off x="5748691"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Elipse 25"/>
          <p:cNvSpPr/>
          <p:nvPr/>
        </p:nvSpPr>
        <p:spPr>
          <a:xfrm>
            <a:off x="5343168"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Elipse 26"/>
          <p:cNvSpPr/>
          <p:nvPr/>
        </p:nvSpPr>
        <p:spPr>
          <a:xfrm>
            <a:off x="4937645"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Elipse 27"/>
          <p:cNvSpPr/>
          <p:nvPr/>
        </p:nvSpPr>
        <p:spPr>
          <a:xfrm>
            <a:off x="4532122"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Elipse 28"/>
          <p:cNvSpPr/>
          <p:nvPr/>
        </p:nvSpPr>
        <p:spPr>
          <a:xfrm>
            <a:off x="4126599"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Elipse 29"/>
          <p:cNvSpPr/>
          <p:nvPr/>
        </p:nvSpPr>
        <p:spPr>
          <a:xfrm>
            <a:off x="3721076"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Elipse 30"/>
          <p:cNvSpPr/>
          <p:nvPr/>
        </p:nvSpPr>
        <p:spPr>
          <a:xfrm>
            <a:off x="3315553"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2" name="Imagen 31" descr="logos-bogota-mejor-para-todos-pd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346" y="1263277"/>
            <a:ext cx="5010050" cy="2606238"/>
          </a:xfrm>
          <a:prstGeom prst="rect">
            <a:avLst/>
          </a:prstGeom>
        </p:spPr>
      </p:pic>
    </p:spTree>
    <p:extLst>
      <p:ext uri="{BB962C8B-B14F-4D97-AF65-F5344CB8AC3E}">
        <p14:creationId xmlns:p14="http://schemas.microsoft.com/office/powerpoint/2010/main" val="3351972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0" y="0"/>
            <a:ext cx="12192000" cy="7052484"/>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60" name="Elipse 59"/>
          <p:cNvSpPr/>
          <p:nvPr/>
        </p:nvSpPr>
        <p:spPr>
          <a:xfrm>
            <a:off x="8709682"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1" name="Elipse 60"/>
          <p:cNvSpPr/>
          <p:nvPr/>
        </p:nvSpPr>
        <p:spPr>
          <a:xfrm>
            <a:off x="8304159"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2" name="Elipse 61"/>
          <p:cNvSpPr/>
          <p:nvPr/>
        </p:nvSpPr>
        <p:spPr>
          <a:xfrm>
            <a:off x="7898636"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3" name="Elipse 62"/>
          <p:cNvSpPr/>
          <p:nvPr/>
        </p:nvSpPr>
        <p:spPr>
          <a:xfrm>
            <a:off x="7493113"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4" name="Elipse 63"/>
          <p:cNvSpPr/>
          <p:nvPr/>
        </p:nvSpPr>
        <p:spPr>
          <a:xfrm>
            <a:off x="7087590"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5" name="Elipse 64"/>
          <p:cNvSpPr/>
          <p:nvPr/>
        </p:nvSpPr>
        <p:spPr>
          <a:xfrm>
            <a:off x="6682067"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6" name="Elipse 65"/>
          <p:cNvSpPr/>
          <p:nvPr/>
        </p:nvSpPr>
        <p:spPr>
          <a:xfrm>
            <a:off x="6276544"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7" name="Elipse 66"/>
          <p:cNvSpPr/>
          <p:nvPr/>
        </p:nvSpPr>
        <p:spPr>
          <a:xfrm>
            <a:off x="5871021"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8" name="Elipse 67"/>
          <p:cNvSpPr/>
          <p:nvPr/>
        </p:nvSpPr>
        <p:spPr>
          <a:xfrm>
            <a:off x="5465498"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9" name="Elipse 68"/>
          <p:cNvSpPr/>
          <p:nvPr/>
        </p:nvSpPr>
        <p:spPr>
          <a:xfrm>
            <a:off x="5059975"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0" name="Elipse 69"/>
          <p:cNvSpPr/>
          <p:nvPr/>
        </p:nvSpPr>
        <p:spPr>
          <a:xfrm>
            <a:off x="4654452"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1" name="Elipse 70"/>
          <p:cNvSpPr/>
          <p:nvPr/>
        </p:nvSpPr>
        <p:spPr>
          <a:xfrm>
            <a:off x="4248929"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2" name="Elipse 71"/>
          <p:cNvSpPr/>
          <p:nvPr/>
        </p:nvSpPr>
        <p:spPr>
          <a:xfrm>
            <a:off x="3843406"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20" name="CuadroTexto 5"/>
          <p:cNvSpPr txBox="1"/>
          <p:nvPr/>
        </p:nvSpPr>
        <p:spPr>
          <a:xfrm>
            <a:off x="1021542" y="1400375"/>
            <a:ext cx="10327105" cy="5186035"/>
          </a:xfrm>
          <a:prstGeom prst="rect">
            <a:avLst/>
          </a:prstGeom>
          <a:noFill/>
          <a:ln w="28575">
            <a:noFill/>
          </a:ln>
        </p:spPr>
        <p:txBody>
          <a:bodyPr wrap="square" rtlCol="0">
            <a:spAutoFit/>
          </a:bodyPr>
          <a:lstStyle/>
          <a:p>
            <a:pPr algn="ctr"/>
            <a:endParaRPr lang="es-ES" sz="1100" b="1" dirty="0">
              <a:effectLst>
                <a:outerShdw blurRad="38100" dist="38100" dir="2700000" algn="tl">
                  <a:srgbClr val="000000">
                    <a:alpha val="43137"/>
                  </a:srgbClr>
                </a:outerShdw>
              </a:effectLst>
              <a:latin typeface="Calibri" pitchFamily="34" charset="0"/>
              <a:cs typeface="Calibri" pitchFamily="34" charset="0"/>
            </a:endParaRPr>
          </a:p>
          <a:p>
            <a:pPr algn="ctr"/>
            <a:r>
              <a:rPr lang="es-CO" sz="3200" b="1" dirty="0">
                <a:solidFill>
                  <a:schemeClr val="bg1"/>
                </a:solidFill>
                <a:effectLst>
                  <a:outerShdw blurRad="38100" dist="38100" dir="2700000" algn="tl">
                    <a:srgbClr val="000000">
                      <a:alpha val="43137"/>
                    </a:srgbClr>
                  </a:outerShdw>
                </a:effectLst>
                <a:latin typeface="Arial Rounded MT Bold" panose="020F0704030504030204" pitchFamily="34" charset="0"/>
              </a:rPr>
              <a:t>SOCIALIZACIÓN SEGUIMIENTO PACA DISTRITAL </a:t>
            </a:r>
          </a:p>
          <a:p>
            <a:pPr algn="ctr"/>
            <a:r>
              <a:rPr lang="es-CO" sz="3200" b="1" dirty="0">
                <a:solidFill>
                  <a:schemeClr val="bg1"/>
                </a:solidFill>
                <a:effectLst>
                  <a:outerShdw blurRad="38100" dist="38100" dir="2700000" algn="tl">
                    <a:srgbClr val="000000">
                      <a:alpha val="43137"/>
                    </a:srgbClr>
                  </a:outerShdw>
                </a:effectLst>
                <a:latin typeface="Arial Rounded MT Bold" panose="020F0704030504030204" pitchFamily="34" charset="0"/>
              </a:rPr>
              <a:t>VIGENCIA 2017</a:t>
            </a:r>
          </a:p>
          <a:p>
            <a:pPr algn="ctr"/>
            <a:endParaRPr lang="es-CO" sz="2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algn="ctr"/>
            <a:endParaRPr lang="es-CO" sz="2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algn="ctr"/>
            <a:endParaRPr lang="es-CO" sz="2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algn="ctr"/>
            <a:endParaRPr lang="es-CO" sz="2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algn="ctr"/>
            <a:r>
              <a:rPr lang="es-CO"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Comisión Intersectorial para la Sostenibilidad, la Protección Ambiental, el Ecourbanismo y la Ruralidad - </a:t>
            </a:r>
            <a:r>
              <a:rPr lang="es-ES"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CISPAER</a:t>
            </a:r>
          </a:p>
          <a:p>
            <a:pPr algn="ctr"/>
            <a:r>
              <a:rPr lang="es-ES" sz="2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Calibri" pitchFamily="34" charset="0"/>
              </a:rPr>
              <a:t>14 de agosto de 2018</a:t>
            </a:r>
          </a:p>
          <a:p>
            <a:pPr algn="ctr"/>
            <a:endParaRPr lang="es-ES" sz="2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Calibri" pitchFamily="34" charset="0"/>
            </a:endParaRPr>
          </a:p>
          <a:p>
            <a:pPr algn="ctr"/>
            <a:r>
              <a:rPr lang="es-ES" sz="20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Calibri" pitchFamily="34" charset="0"/>
              </a:rPr>
              <a:t>Subdirección de Políticas y Planes Ambientales - SPPA</a:t>
            </a:r>
          </a:p>
          <a:p>
            <a:pPr algn="ctr"/>
            <a:r>
              <a:rPr lang="es-ES" sz="20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Calibri" pitchFamily="34" charset="0"/>
              </a:rPr>
              <a:t>Dirección de Planeación y Sistemas de Información Ambiental –DPSIA</a:t>
            </a:r>
          </a:p>
          <a:p>
            <a:pPr algn="ctr"/>
            <a:endParaRPr lang="es-CO" sz="2400" b="1" dirty="0">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262625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267200" y="2079633"/>
            <a:ext cx="7086600" cy="3355975"/>
          </a:xfrm>
        </p:spPr>
        <p:txBody>
          <a:bodyPr>
            <a:normAutofit fontScale="47500" lnSpcReduction="20000"/>
          </a:bodyPr>
          <a:lstStyle/>
          <a:p>
            <a:pPr marL="0" lvl="0" indent="0" algn="just">
              <a:lnSpc>
                <a:spcPct val="100000"/>
              </a:lnSpc>
              <a:spcBef>
                <a:spcPts val="0"/>
              </a:spcBef>
              <a:buClrTx/>
              <a:buNone/>
              <a:defRPr/>
            </a:pPr>
            <a:r>
              <a:rPr lang="es-ES" sz="5900" dirty="0">
                <a:solidFill>
                  <a:srgbClr val="000080"/>
                </a:solidFill>
                <a:latin typeface="Arial Rounded MT Bold" panose="020F0704030504030204" pitchFamily="34" charset="0"/>
                <a:cs typeface="Arial" panose="020B0604020202020204" pitchFamily="34" charset="0"/>
              </a:rPr>
              <a:t>Es el instrumento de planeación ambiental, de corto plazo que </a:t>
            </a:r>
            <a:r>
              <a:rPr lang="es-ES" sz="5900" b="1" dirty="0">
                <a:solidFill>
                  <a:srgbClr val="000080"/>
                </a:solidFill>
                <a:latin typeface="Arial Rounded MT Bold" panose="020F0704030504030204" pitchFamily="34" charset="0"/>
                <a:cs typeface="Arial" panose="020B0604020202020204" pitchFamily="34" charset="0"/>
              </a:rPr>
              <a:t>visibiliza el beneficio ambiental de la ciudad</a:t>
            </a:r>
            <a:r>
              <a:rPr lang="es-ES" sz="5900" dirty="0">
                <a:solidFill>
                  <a:srgbClr val="000080"/>
                </a:solidFill>
                <a:latin typeface="Arial Rounded MT Bold" panose="020F0704030504030204" pitchFamily="34" charset="0"/>
                <a:cs typeface="Arial" panose="020B0604020202020204" pitchFamily="34" charset="0"/>
              </a:rPr>
              <a:t>, resultado de la gestión ambiental realizada por las entidades distritales que, en el marco del Plan de Desarrollo Distrital vigente, desarrollan </a:t>
            </a:r>
            <a:r>
              <a:rPr lang="es-ES" sz="5900" b="1" dirty="0">
                <a:solidFill>
                  <a:srgbClr val="000080"/>
                </a:solidFill>
                <a:latin typeface="Arial Rounded MT Bold" panose="020F0704030504030204" pitchFamily="34" charset="0"/>
                <a:cs typeface="Arial" panose="020B0604020202020204" pitchFamily="34" charset="0"/>
              </a:rPr>
              <a:t>acciones ambientales complementarias</a:t>
            </a:r>
            <a:r>
              <a:rPr lang="es-ES" sz="5900" dirty="0">
                <a:solidFill>
                  <a:srgbClr val="000080"/>
                </a:solidFill>
                <a:latin typeface="Arial Rounded MT Bold" panose="020F0704030504030204" pitchFamily="34" charset="0"/>
                <a:cs typeface="Arial" panose="020B0604020202020204" pitchFamily="34" charset="0"/>
              </a:rPr>
              <a:t>. </a:t>
            </a:r>
            <a:r>
              <a:rPr lang="es-ES" sz="4500" b="1" dirty="0">
                <a:solidFill>
                  <a:srgbClr val="008000"/>
                </a:solidFill>
                <a:latin typeface="Arial Rounded MT Bold" panose="020F0704030504030204" pitchFamily="34" charset="0"/>
                <a:cs typeface="Arial" panose="020B0604020202020204" pitchFamily="34" charset="0"/>
              </a:rPr>
              <a:t>                                                                                                                              </a:t>
            </a:r>
            <a:r>
              <a:rPr lang="es-ES" sz="3800" b="1" dirty="0">
                <a:solidFill>
                  <a:srgbClr val="008000"/>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Decreto Distrital 815 de 2017</a:t>
            </a:r>
            <a:endParaRPr lang="es-ES" sz="3800" b="1" dirty="0">
              <a:solidFill>
                <a:srgbClr val="000080"/>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a:p>
            <a:endParaRPr lang="es-ES" dirty="0"/>
          </a:p>
        </p:txBody>
      </p:sp>
      <p:pic>
        <p:nvPicPr>
          <p:cNvPr id="4" name="Picture 2" descr="G:\PACA SPPA\Boletines  y Logo PACA\Logos\Logo pacaFNL-01 Definitivo.png"/>
          <p:cNvPicPr>
            <a:picLocks noChangeAspect="1" noChangeArrowheads="1"/>
          </p:cNvPicPr>
          <p:nvPr/>
        </p:nvPicPr>
        <p:blipFill>
          <a:blip r:embed="rId2" cstate="print">
            <a:extLst>
              <a:ext uri="{28A0092B-C50C-407E-A947-70E740481C1C}">
                <a14:useLocalDpi xmlns:a14="http://schemas.microsoft.com/office/drawing/2010/main" val="0"/>
              </a:ext>
            </a:extLst>
          </a:blip>
          <a:srcRect l="11238" t="10707" r="10094" b="8165"/>
          <a:stretch>
            <a:fillRect/>
          </a:stretch>
        </p:blipFill>
        <p:spPr bwMode="auto">
          <a:xfrm>
            <a:off x="303201" y="1825624"/>
            <a:ext cx="3659199" cy="412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88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04273" y="377158"/>
            <a:ext cx="10515600" cy="725527"/>
          </a:xfrm>
        </p:spPr>
        <p:txBody>
          <a:bodyPr>
            <a:noAutofit/>
          </a:bodyPr>
          <a:lstStyle/>
          <a:p>
            <a:r>
              <a:rPr lang="es-ES" sz="2800" b="1"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Modelo operativo del PACA</a:t>
            </a:r>
            <a:endParaRPr lang="es-ES" sz="2800" b="1"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pSp>
        <p:nvGrpSpPr>
          <p:cNvPr id="4" name="Grupo 3">
            <a:extLst>
              <a:ext uri="{FF2B5EF4-FFF2-40B4-BE49-F238E27FC236}">
                <a16:creationId xmlns:a16="http://schemas.microsoft.com/office/drawing/2014/main" id="{3CC2B9A9-06A9-4FEA-B12B-6E041B861AA6}"/>
              </a:ext>
            </a:extLst>
          </p:cNvPr>
          <p:cNvGrpSpPr/>
          <p:nvPr/>
        </p:nvGrpSpPr>
        <p:grpSpPr>
          <a:xfrm>
            <a:off x="347144" y="1407203"/>
            <a:ext cx="12323771" cy="5033743"/>
            <a:chOff x="347144" y="1407203"/>
            <a:chExt cx="12323771" cy="5033743"/>
          </a:xfrm>
        </p:grpSpPr>
        <p:graphicFrame>
          <p:nvGraphicFramePr>
            <p:cNvPr id="20" name="Diagrama 19"/>
            <p:cNvGraphicFramePr/>
            <p:nvPr/>
          </p:nvGraphicFramePr>
          <p:xfrm>
            <a:off x="1996314" y="1407203"/>
            <a:ext cx="8964864" cy="5033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 Box 50"/>
            <p:cNvSpPr txBox="1">
              <a:spLocks noChangeArrowheads="1"/>
            </p:cNvSpPr>
            <p:nvPr/>
          </p:nvSpPr>
          <p:spPr bwMode="auto">
            <a:xfrm>
              <a:off x="7674457" y="1592917"/>
              <a:ext cx="392398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just">
                <a:spcBef>
                  <a:spcPct val="0"/>
                </a:spcBef>
                <a:buFont typeface="Wingdings" pitchFamily="2" charset="2"/>
                <a:buChar char="q"/>
              </a:pPr>
              <a:r>
                <a:rPr lang="es-ES_tradnl" altLang="es-CO" sz="1800" dirty="0">
                  <a:effectLst>
                    <a:outerShdw blurRad="38100" dist="38100" dir="2700000" algn="tl">
                      <a:srgbClr val="000000">
                        <a:alpha val="43137"/>
                      </a:srgbClr>
                    </a:outerShdw>
                  </a:effectLst>
                  <a:cs typeface="Calibri" pitchFamily="34" charset="0"/>
                </a:rPr>
                <a:t>Formulación PACA Entidades</a:t>
              </a:r>
            </a:p>
            <a:p>
              <a:pPr algn="just">
                <a:spcBef>
                  <a:spcPct val="0"/>
                </a:spcBef>
                <a:buFont typeface="Wingdings" pitchFamily="2" charset="2"/>
                <a:buChar char="q"/>
              </a:pPr>
              <a:r>
                <a:rPr lang="es-ES_tradnl" altLang="es-CO" sz="1800" dirty="0">
                  <a:effectLst>
                    <a:outerShdw blurRad="38100" dist="38100" dir="2700000" algn="tl">
                      <a:srgbClr val="000000">
                        <a:alpha val="43137"/>
                      </a:srgbClr>
                    </a:outerShdw>
                  </a:effectLst>
                  <a:cs typeface="Calibri" pitchFamily="34" charset="0"/>
                </a:rPr>
                <a:t>Consolidación PACA Distrital (Acciones,      recursos y tiempos).</a:t>
              </a:r>
            </a:p>
            <a:p>
              <a:pPr algn="just">
                <a:spcBef>
                  <a:spcPct val="0"/>
                </a:spcBef>
                <a:buFont typeface="Wingdings" pitchFamily="2" charset="2"/>
                <a:buChar char="q"/>
              </a:pPr>
              <a:r>
                <a:rPr lang="es-ES_tradnl" altLang="es-CO" sz="1800" dirty="0">
                  <a:effectLst>
                    <a:outerShdw blurRad="38100" dist="38100" dir="2700000" algn="tl">
                      <a:srgbClr val="000000">
                        <a:alpha val="43137"/>
                      </a:srgbClr>
                    </a:outerShdw>
                  </a:effectLst>
                  <a:cs typeface="Calibri" pitchFamily="34" charset="0"/>
                </a:rPr>
                <a:t>Adopción por Decreto</a:t>
              </a:r>
              <a:endParaRPr lang="es-ES" altLang="es-CO" sz="1800" dirty="0">
                <a:effectLst>
                  <a:outerShdw blurRad="38100" dist="38100" dir="2700000" algn="tl">
                    <a:srgbClr val="000000">
                      <a:alpha val="43137"/>
                    </a:srgbClr>
                  </a:outerShdw>
                </a:effectLst>
                <a:cs typeface="Calibri" pitchFamily="34" charset="0"/>
              </a:endParaRPr>
            </a:p>
          </p:txBody>
        </p:sp>
        <p:sp>
          <p:nvSpPr>
            <p:cNvPr id="18" name="Text Box 50"/>
            <p:cNvSpPr txBox="1">
              <a:spLocks noChangeArrowheads="1"/>
            </p:cNvSpPr>
            <p:nvPr/>
          </p:nvSpPr>
          <p:spPr bwMode="auto">
            <a:xfrm>
              <a:off x="9251440" y="3330297"/>
              <a:ext cx="341947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 typeface="Wingdings" pitchFamily="2" charset="2"/>
                <a:buChar char="q"/>
              </a:pPr>
              <a:r>
                <a:rPr lang="es-ES_tradnl" altLang="es-CO" sz="1800" dirty="0">
                  <a:effectLst>
                    <a:outerShdw blurRad="38100" dist="38100" dir="2700000" algn="tl">
                      <a:srgbClr val="000000">
                        <a:alpha val="43137"/>
                      </a:srgbClr>
                    </a:outerShdw>
                  </a:effectLst>
                  <a:cs typeface="Calibri" pitchFamily="34" charset="0"/>
                </a:rPr>
                <a:t>Alianzas interinstitucionales</a:t>
              </a:r>
            </a:p>
            <a:p>
              <a:pPr>
                <a:spcBef>
                  <a:spcPct val="0"/>
                </a:spcBef>
                <a:buFont typeface="Wingdings" pitchFamily="2" charset="2"/>
                <a:buChar char="q"/>
              </a:pPr>
              <a:r>
                <a:rPr lang="es-ES_tradnl" altLang="es-CO" sz="1800" dirty="0">
                  <a:effectLst>
                    <a:outerShdw blurRad="38100" dist="38100" dir="2700000" algn="tl">
                      <a:srgbClr val="000000">
                        <a:alpha val="43137"/>
                      </a:srgbClr>
                    </a:outerShdw>
                  </a:effectLst>
                  <a:cs typeface="Calibri" pitchFamily="34" charset="0"/>
                </a:rPr>
                <a:t>Cooperación Internacional</a:t>
              </a:r>
              <a:endParaRPr lang="es-ES" altLang="es-CO" sz="1200" dirty="0">
                <a:effectLst>
                  <a:outerShdw blurRad="38100" dist="38100" dir="2700000" algn="tl">
                    <a:srgbClr val="000000">
                      <a:alpha val="43137"/>
                    </a:srgbClr>
                  </a:outerShdw>
                </a:effectLst>
                <a:cs typeface="Calibri" pitchFamily="34" charset="0"/>
              </a:endParaRPr>
            </a:p>
          </p:txBody>
        </p:sp>
        <p:sp>
          <p:nvSpPr>
            <p:cNvPr id="19" name="Text Box 50"/>
            <p:cNvSpPr txBox="1">
              <a:spLocks noChangeArrowheads="1"/>
            </p:cNvSpPr>
            <p:nvPr/>
          </p:nvSpPr>
          <p:spPr bwMode="auto">
            <a:xfrm>
              <a:off x="8772525" y="5313738"/>
              <a:ext cx="341947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 typeface="Wingdings" pitchFamily="2" charset="2"/>
                <a:buChar char="q"/>
              </a:pPr>
              <a:r>
                <a:rPr lang="es-ES_tradnl" altLang="es-CO" sz="1800" dirty="0">
                  <a:effectLst>
                    <a:outerShdw blurRad="38100" dist="38100" dir="2700000" algn="tl">
                      <a:srgbClr val="000000">
                        <a:alpha val="43137"/>
                      </a:srgbClr>
                    </a:outerShdw>
                  </a:effectLst>
                  <a:cs typeface="Calibri" pitchFamily="34" charset="0"/>
                </a:rPr>
                <a:t>Reporte Semestral a la SDA</a:t>
              </a:r>
              <a:endParaRPr lang="es-ES" altLang="es-CO" sz="1200" dirty="0">
                <a:effectLst>
                  <a:outerShdw blurRad="38100" dist="38100" dir="2700000" algn="tl">
                    <a:srgbClr val="000000">
                      <a:alpha val="43137"/>
                    </a:srgbClr>
                  </a:outerShdw>
                </a:effectLst>
                <a:cs typeface="Calibri" pitchFamily="34" charset="0"/>
              </a:endParaRPr>
            </a:p>
          </p:txBody>
        </p:sp>
        <p:sp>
          <p:nvSpPr>
            <p:cNvPr id="21" name="Text Box 50"/>
            <p:cNvSpPr txBox="1">
              <a:spLocks noChangeArrowheads="1"/>
            </p:cNvSpPr>
            <p:nvPr/>
          </p:nvSpPr>
          <p:spPr bwMode="auto">
            <a:xfrm>
              <a:off x="347144" y="5313738"/>
              <a:ext cx="341947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 typeface="Wingdings" pitchFamily="2" charset="2"/>
                <a:buChar char="q"/>
              </a:pPr>
              <a:r>
                <a:rPr lang="es-ES_tradnl" altLang="es-CO" sz="1800" dirty="0">
                  <a:effectLst>
                    <a:outerShdw blurRad="38100" dist="38100" dir="2700000" algn="tl">
                      <a:srgbClr val="000000">
                        <a:alpha val="43137"/>
                      </a:srgbClr>
                    </a:outerShdw>
                  </a:effectLst>
                  <a:cs typeface="Calibri" pitchFamily="34" charset="0"/>
                </a:rPr>
                <a:t>Reporte cuando se considere pertinente</a:t>
              </a:r>
            </a:p>
            <a:p>
              <a:pPr>
                <a:spcBef>
                  <a:spcPct val="0"/>
                </a:spcBef>
                <a:buFont typeface="Wingdings" pitchFamily="2" charset="2"/>
                <a:buChar char="q"/>
              </a:pPr>
              <a:r>
                <a:rPr lang="es-ES_tradnl" altLang="es-CO" sz="1800" dirty="0">
                  <a:effectLst>
                    <a:outerShdw blurRad="38100" dist="38100" dir="2700000" algn="tl">
                      <a:srgbClr val="000000">
                        <a:alpha val="43137"/>
                      </a:srgbClr>
                    </a:outerShdw>
                  </a:effectLst>
                  <a:cs typeface="Calibri" pitchFamily="34" charset="0"/>
                </a:rPr>
                <a:t>Retroalimentación</a:t>
              </a:r>
              <a:endParaRPr lang="es-ES" altLang="es-CO" sz="1200" dirty="0">
                <a:effectLst>
                  <a:outerShdw blurRad="38100" dist="38100" dir="2700000" algn="tl">
                    <a:srgbClr val="000000">
                      <a:alpha val="43137"/>
                    </a:srgbClr>
                  </a:outerShdw>
                </a:effectLst>
                <a:cs typeface="Calibri" pitchFamily="34" charset="0"/>
              </a:endParaRPr>
            </a:p>
          </p:txBody>
        </p:sp>
        <p:sp>
          <p:nvSpPr>
            <p:cNvPr id="22" name="Text Box 50"/>
            <p:cNvSpPr txBox="1">
              <a:spLocks noChangeArrowheads="1"/>
            </p:cNvSpPr>
            <p:nvPr/>
          </p:nvSpPr>
          <p:spPr bwMode="auto">
            <a:xfrm>
              <a:off x="602949" y="2953277"/>
              <a:ext cx="341947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 typeface="Wingdings" pitchFamily="2" charset="2"/>
                <a:buChar char="q"/>
              </a:pPr>
              <a:r>
                <a:rPr lang="es-ES_tradnl" altLang="es-CO" sz="1800" dirty="0">
                  <a:effectLst>
                    <a:outerShdw blurRad="38100" dist="38100" dir="2700000" algn="tl">
                      <a:srgbClr val="000000">
                        <a:alpha val="43137"/>
                      </a:srgbClr>
                    </a:outerShdw>
                  </a:effectLst>
                  <a:cs typeface="Calibri" pitchFamily="34" charset="0"/>
                </a:rPr>
                <a:t>Consolidación al final del cuatrienio</a:t>
              </a:r>
            </a:p>
            <a:p>
              <a:pPr>
                <a:spcBef>
                  <a:spcPct val="0"/>
                </a:spcBef>
                <a:buFont typeface="Wingdings" pitchFamily="2" charset="2"/>
                <a:buChar char="q"/>
              </a:pPr>
              <a:r>
                <a:rPr lang="es-ES_tradnl" altLang="es-CO" sz="1800" dirty="0">
                  <a:effectLst>
                    <a:outerShdw blurRad="38100" dist="38100" dir="2700000" algn="tl">
                      <a:srgbClr val="000000">
                        <a:alpha val="43137"/>
                      </a:srgbClr>
                    </a:outerShdw>
                  </a:effectLst>
                  <a:cs typeface="Calibri" pitchFamily="34" charset="0"/>
                </a:rPr>
                <a:t>Consolidación cuando se requiera necesario</a:t>
              </a:r>
              <a:endParaRPr lang="es-ES" altLang="es-CO" sz="1200" dirty="0">
                <a:effectLst>
                  <a:outerShdw blurRad="38100" dist="38100" dir="2700000" algn="tl">
                    <a:srgbClr val="000000">
                      <a:alpha val="43137"/>
                    </a:srgbClr>
                  </a:outerShdw>
                </a:effectLst>
                <a:cs typeface="Calibri" pitchFamily="34" charset="0"/>
              </a:endParaRPr>
            </a:p>
          </p:txBody>
        </p:sp>
      </p:grpSp>
    </p:spTree>
    <p:extLst>
      <p:ext uri="{BB962C8B-B14F-4D97-AF65-F5344CB8AC3E}">
        <p14:creationId xmlns:p14="http://schemas.microsoft.com/office/powerpoint/2010/main" val="135421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1" y="-141090"/>
            <a:ext cx="12192000" cy="6999090"/>
          </a:xfrm>
          <a:prstGeom prst="rect">
            <a:avLst/>
          </a:prstGeom>
        </p:spPr>
      </p:pic>
      <p:sp>
        <p:nvSpPr>
          <p:cNvPr id="60" name="Elipse 59"/>
          <p:cNvSpPr/>
          <p:nvPr/>
        </p:nvSpPr>
        <p:spPr>
          <a:xfrm>
            <a:off x="8709682"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1" name="Elipse 60"/>
          <p:cNvSpPr/>
          <p:nvPr/>
        </p:nvSpPr>
        <p:spPr>
          <a:xfrm>
            <a:off x="8304159"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2" name="Elipse 61"/>
          <p:cNvSpPr/>
          <p:nvPr/>
        </p:nvSpPr>
        <p:spPr>
          <a:xfrm>
            <a:off x="7898636"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3" name="Elipse 62"/>
          <p:cNvSpPr/>
          <p:nvPr/>
        </p:nvSpPr>
        <p:spPr>
          <a:xfrm>
            <a:off x="7493113"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4" name="Elipse 63"/>
          <p:cNvSpPr/>
          <p:nvPr/>
        </p:nvSpPr>
        <p:spPr>
          <a:xfrm>
            <a:off x="7087590"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5" name="Elipse 64"/>
          <p:cNvSpPr/>
          <p:nvPr/>
        </p:nvSpPr>
        <p:spPr>
          <a:xfrm>
            <a:off x="6682067" y="2556196"/>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6" name="Elipse 65"/>
          <p:cNvSpPr/>
          <p:nvPr/>
        </p:nvSpPr>
        <p:spPr>
          <a:xfrm>
            <a:off x="6276544"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7" name="Elipse 66"/>
          <p:cNvSpPr/>
          <p:nvPr/>
        </p:nvSpPr>
        <p:spPr>
          <a:xfrm>
            <a:off x="5871021"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8" name="Elipse 67"/>
          <p:cNvSpPr/>
          <p:nvPr/>
        </p:nvSpPr>
        <p:spPr>
          <a:xfrm>
            <a:off x="5465498"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9" name="Elipse 68"/>
          <p:cNvSpPr/>
          <p:nvPr/>
        </p:nvSpPr>
        <p:spPr>
          <a:xfrm>
            <a:off x="5059975"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0" name="Elipse 69"/>
          <p:cNvSpPr/>
          <p:nvPr/>
        </p:nvSpPr>
        <p:spPr>
          <a:xfrm>
            <a:off x="4654452"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1" name="Elipse 70"/>
          <p:cNvSpPr/>
          <p:nvPr/>
        </p:nvSpPr>
        <p:spPr>
          <a:xfrm>
            <a:off x="4248929"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2" name="Elipse 71"/>
          <p:cNvSpPr/>
          <p:nvPr/>
        </p:nvSpPr>
        <p:spPr>
          <a:xfrm>
            <a:off x="3843406" y="255806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2" name="Rectángulo 1"/>
          <p:cNvSpPr/>
          <p:nvPr/>
        </p:nvSpPr>
        <p:spPr>
          <a:xfrm>
            <a:off x="714102" y="1263250"/>
            <a:ext cx="10763793" cy="3908762"/>
          </a:xfrm>
          <a:prstGeom prst="rect">
            <a:avLst/>
          </a:prstGeom>
        </p:spPr>
        <p:txBody>
          <a:bodyPr wrap="square">
            <a:spAutoFit/>
          </a:bodyPr>
          <a:lstStyle/>
          <a:p>
            <a:pPr algn="ctr"/>
            <a:r>
              <a:rPr lang="es-CO" sz="4000" b="1" dirty="0">
                <a:solidFill>
                  <a:schemeClr val="bg1"/>
                </a:solidFill>
                <a:latin typeface="Arial" panose="020B0604020202020204" pitchFamily="34" charset="0"/>
                <a:cs typeface="Arial" panose="020B0604020202020204" pitchFamily="34" charset="0"/>
              </a:rPr>
              <a:t>Comisión Intersectorial para la Sostenibilidad, la Protección Ambiental, el Ecourbanismo y la Ruralidad</a:t>
            </a:r>
          </a:p>
          <a:p>
            <a:pPr algn="ctr"/>
            <a:endParaRPr lang="es-CO" sz="4000" b="1" dirty="0">
              <a:solidFill>
                <a:srgbClr val="000000"/>
              </a:solidFill>
              <a:latin typeface="Arial" panose="020B0604020202020204" pitchFamily="34" charset="0"/>
              <a:cs typeface="Arial" panose="020B0604020202020204" pitchFamily="34" charset="0"/>
            </a:endParaRPr>
          </a:p>
          <a:p>
            <a:pPr algn="ctr"/>
            <a:r>
              <a:rPr lang="es-CO" sz="4000" b="1" dirty="0">
                <a:solidFill>
                  <a:srgbClr val="FFFF00"/>
                </a:solidFill>
                <a:latin typeface="Arial" panose="020B0604020202020204" pitchFamily="34" charset="0"/>
                <a:cs typeface="Arial" panose="020B0604020202020204" pitchFamily="34" charset="0"/>
              </a:rPr>
              <a:t>Secretaría Distrital de Ambiente</a:t>
            </a:r>
            <a:br>
              <a:rPr lang="es-CO" sz="2400" b="1" dirty="0">
                <a:solidFill>
                  <a:schemeClr val="bg1"/>
                </a:solidFill>
                <a:latin typeface="Arial" panose="020B0604020202020204" pitchFamily="34" charset="0"/>
                <a:cs typeface="Arial" panose="020B0604020202020204" pitchFamily="34" charset="0"/>
              </a:rPr>
            </a:br>
            <a:r>
              <a:rPr lang="es-CO" sz="2400" b="1" dirty="0">
                <a:solidFill>
                  <a:srgbClr val="FFFF00"/>
                </a:solidFill>
                <a:latin typeface="Arial" panose="020B0604020202020204" pitchFamily="34" charset="0"/>
                <a:cs typeface="Arial" panose="020B0604020202020204" pitchFamily="34" charset="0"/>
              </a:rPr>
              <a:t>Calidad del Aire y Salud</a:t>
            </a:r>
          </a:p>
          <a:p>
            <a:pPr algn="ctr"/>
            <a:r>
              <a:rPr lang="es-CO" sz="2400" b="1" dirty="0">
                <a:solidFill>
                  <a:srgbClr val="FFFF00"/>
                </a:solidFill>
                <a:latin typeface="Arial" panose="020B0604020202020204" pitchFamily="34" charset="0"/>
                <a:cs typeface="Arial" panose="020B0604020202020204" pitchFamily="34" charset="0"/>
              </a:rPr>
              <a:t>Agosto 14 de 2018</a:t>
            </a:r>
            <a:endParaRPr lang="es-CO" sz="2400" dirty="0">
              <a:solidFill>
                <a:srgbClr val="FFFF00"/>
              </a:solidFill>
            </a:endParaRPr>
          </a:p>
        </p:txBody>
      </p:sp>
    </p:spTree>
    <p:extLst>
      <p:ext uri="{BB962C8B-B14F-4D97-AF65-F5344CB8AC3E}">
        <p14:creationId xmlns:p14="http://schemas.microsoft.com/office/powerpoint/2010/main" val="4265834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4440190"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Entidades participantes </a:t>
            </a:r>
            <a:endParaRPr lang="en-US" sz="2800" dirty="0">
              <a:solidFill>
                <a:schemeClr val="bg1"/>
              </a:solidFill>
              <a:latin typeface="Arial Rounded MT Bold" panose="020F0704030504030204" pitchFamily="34" charset="0"/>
            </a:endParaRPr>
          </a:p>
        </p:txBody>
      </p:sp>
      <p:graphicFrame>
        <p:nvGraphicFramePr>
          <p:cNvPr id="7" name="Diagrama 6"/>
          <p:cNvGraphicFramePr/>
          <p:nvPr/>
        </p:nvGraphicFramePr>
        <p:xfrm>
          <a:off x="-406399" y="1648326"/>
          <a:ext cx="12598399" cy="4908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Resultado de imagen para logo PARTICIPACION AMBIENTAL"/>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40190" y="316608"/>
            <a:ext cx="6075410" cy="80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73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46019"/>
            <a:ext cx="10171759" cy="523220"/>
          </a:xfrm>
          <a:prstGeom prst="rect">
            <a:avLst/>
          </a:prstGeom>
        </p:spPr>
        <p:txBody>
          <a:bodyPr wrap="none">
            <a:spAutoFit/>
          </a:bodyPr>
          <a:lstStyle/>
          <a:p>
            <a:r>
              <a:rPr lang="es-CO" sz="2800" b="1" dirty="0">
                <a:solidFill>
                  <a:schemeClr val="bg1"/>
                </a:solidFill>
                <a:latin typeface="Arial Rounded MT Bold" panose="020F0704030504030204" pitchFamily="34" charset="0"/>
              </a:rPr>
              <a:t>Avances físicos </a:t>
            </a:r>
            <a:r>
              <a:rPr lang="es-CO" sz="2800" b="1" dirty="0">
                <a:solidFill>
                  <a:schemeClr val="bg1"/>
                </a:solidFill>
                <a:latin typeface="Arial Rounded MT Bold" panose="020F0704030504030204" pitchFamily="34" charset="0"/>
                <a:ea typeface="Calibri" panose="020F0502020204030204" pitchFamily="34" charset="0"/>
              </a:rPr>
              <a:t>PACA Distrital por meta/acción ambiental</a:t>
            </a:r>
            <a:endParaRPr lang="en-US" sz="2800" dirty="0">
              <a:solidFill>
                <a:schemeClr val="bg1"/>
              </a:solidFill>
              <a:latin typeface="Arial Rounded MT Bold" panose="020F0704030504030204" pitchFamily="34" charset="0"/>
            </a:endParaRPr>
          </a:p>
        </p:txBody>
      </p:sp>
      <p:graphicFrame>
        <p:nvGraphicFramePr>
          <p:cNvPr id="3" name="Tabla 2"/>
          <p:cNvGraphicFramePr>
            <a:graphicFrameLocks noGrp="1"/>
          </p:cNvGraphicFramePr>
          <p:nvPr/>
        </p:nvGraphicFramePr>
        <p:xfrm>
          <a:off x="961462" y="2053390"/>
          <a:ext cx="10045432" cy="1996299"/>
        </p:xfrm>
        <a:graphic>
          <a:graphicData uri="http://schemas.openxmlformats.org/drawingml/2006/table">
            <a:tbl>
              <a:tblPr>
                <a:tableStyleId>{5C22544A-7EE6-4342-B048-85BDC9FD1C3A}</a:tableStyleId>
              </a:tblPr>
              <a:tblGrid>
                <a:gridCol w="3275664">
                  <a:extLst>
                    <a:ext uri="{9D8B030D-6E8A-4147-A177-3AD203B41FA5}">
                      <a16:colId xmlns:a16="http://schemas.microsoft.com/office/drawing/2014/main" val="466313799"/>
                    </a:ext>
                  </a:extLst>
                </a:gridCol>
                <a:gridCol w="3641558">
                  <a:extLst>
                    <a:ext uri="{9D8B030D-6E8A-4147-A177-3AD203B41FA5}">
                      <a16:colId xmlns:a16="http://schemas.microsoft.com/office/drawing/2014/main" val="1990856758"/>
                    </a:ext>
                  </a:extLst>
                </a:gridCol>
                <a:gridCol w="3128210">
                  <a:extLst>
                    <a:ext uri="{9D8B030D-6E8A-4147-A177-3AD203B41FA5}">
                      <a16:colId xmlns:a16="http://schemas.microsoft.com/office/drawing/2014/main" val="3757037682"/>
                    </a:ext>
                  </a:extLst>
                </a:gridCol>
              </a:tblGrid>
              <a:tr h="705852">
                <a:tc>
                  <a:txBody>
                    <a:bodyPr/>
                    <a:lstStyle/>
                    <a:p>
                      <a:pPr algn="ctr">
                        <a:lnSpc>
                          <a:spcPct val="115000"/>
                        </a:lnSpc>
                        <a:spcAft>
                          <a:spcPts val="0"/>
                        </a:spcAft>
                      </a:pPr>
                      <a:r>
                        <a:rPr lang="es-CO" sz="2400" dirty="0">
                          <a:solidFill>
                            <a:schemeClr val="bg1"/>
                          </a:solidFill>
                          <a:effectLst/>
                          <a:latin typeface="Arial Rounded MT Bold" panose="020F0704030504030204" pitchFamily="34" charset="0"/>
                        </a:rPr>
                        <a:t>Rango</a:t>
                      </a:r>
                      <a:endParaRPr lang="en-US" sz="2400" dirty="0">
                        <a:solidFill>
                          <a:schemeClr val="bg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solidFill>
                      <a:srgbClr val="1C7ABF"/>
                    </a:solidFill>
                  </a:tcPr>
                </a:tc>
                <a:tc>
                  <a:txBody>
                    <a:bodyPr/>
                    <a:lstStyle/>
                    <a:p>
                      <a:pPr algn="ctr">
                        <a:lnSpc>
                          <a:spcPct val="115000"/>
                        </a:lnSpc>
                        <a:spcAft>
                          <a:spcPts val="0"/>
                        </a:spcAft>
                      </a:pPr>
                      <a:r>
                        <a:rPr lang="es-CO" sz="2400" dirty="0">
                          <a:solidFill>
                            <a:schemeClr val="bg1"/>
                          </a:solidFill>
                          <a:effectLst/>
                          <a:latin typeface="Arial Rounded MT Bold" panose="020F0704030504030204" pitchFamily="34" charset="0"/>
                        </a:rPr>
                        <a:t>Grado de Avance</a:t>
                      </a:r>
                      <a:endParaRPr lang="en-US" sz="2400" dirty="0">
                        <a:solidFill>
                          <a:schemeClr val="bg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solidFill>
                      <a:srgbClr val="1C7ABF"/>
                    </a:solidFill>
                  </a:tcPr>
                </a:tc>
                <a:tc>
                  <a:txBody>
                    <a:bodyPr/>
                    <a:lstStyle/>
                    <a:p>
                      <a:pPr algn="ctr">
                        <a:lnSpc>
                          <a:spcPct val="115000"/>
                        </a:lnSpc>
                        <a:spcAft>
                          <a:spcPts val="0"/>
                        </a:spcAft>
                      </a:pPr>
                      <a:r>
                        <a:rPr lang="es-CO" sz="2400" dirty="0">
                          <a:solidFill>
                            <a:schemeClr val="bg1"/>
                          </a:solidFill>
                          <a:effectLst/>
                          <a:latin typeface="Arial Rounded MT Bold" panose="020F0704030504030204" pitchFamily="34" charset="0"/>
                        </a:rPr>
                        <a:t>N° Metas/Acciones</a:t>
                      </a:r>
                      <a:endParaRPr lang="en-US" sz="2400" dirty="0">
                        <a:solidFill>
                          <a:schemeClr val="bg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solidFill>
                      <a:srgbClr val="1C7ABF"/>
                    </a:solidFill>
                  </a:tcPr>
                </a:tc>
                <a:extLst>
                  <a:ext uri="{0D108BD9-81ED-4DB2-BD59-A6C34878D82A}">
                    <a16:rowId xmlns:a16="http://schemas.microsoft.com/office/drawing/2014/main" val="3089614688"/>
                  </a:ext>
                </a:extLst>
              </a:tr>
              <a:tr h="404715">
                <a:tc>
                  <a:txBody>
                    <a:bodyPr/>
                    <a:lstStyle/>
                    <a:p>
                      <a:pPr>
                        <a:lnSpc>
                          <a:spcPct val="115000"/>
                        </a:lnSpc>
                        <a:spcAft>
                          <a:spcPts val="0"/>
                        </a:spcAft>
                      </a:pPr>
                      <a:r>
                        <a:rPr lang="es-CO" sz="2400" dirty="0">
                          <a:effectLst/>
                          <a:latin typeface="Arial Rounded MT Bold" panose="020F0704030504030204" pitchFamily="34" charset="0"/>
                        </a:rPr>
                        <a:t>≤ 50 %</a:t>
                      </a:r>
                      <a:endParaRPr lang="en-US" sz="2400" dirty="0">
                        <a:solidFill>
                          <a:srgbClr val="663300"/>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15000"/>
                        </a:lnSpc>
                        <a:spcAft>
                          <a:spcPts val="0"/>
                        </a:spcAft>
                      </a:pPr>
                      <a:r>
                        <a:rPr lang="es-CO" sz="2400" dirty="0">
                          <a:effectLst/>
                          <a:latin typeface="Arial Rounded MT Bold" panose="020F0704030504030204" pitchFamily="34" charset="0"/>
                        </a:rPr>
                        <a:t>Bajo</a:t>
                      </a:r>
                      <a:endParaRPr lang="en-US" sz="2400" dirty="0">
                        <a:solidFill>
                          <a:srgbClr val="663300"/>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15000"/>
                        </a:lnSpc>
                        <a:spcAft>
                          <a:spcPts val="0"/>
                        </a:spcAft>
                      </a:pPr>
                      <a:r>
                        <a:rPr lang="es-CO" sz="2400" dirty="0">
                          <a:effectLst/>
                          <a:latin typeface="Arial Rounded MT Bold" panose="020F0704030504030204" pitchFamily="34" charset="0"/>
                        </a:rPr>
                        <a:t>9</a:t>
                      </a:r>
                      <a:endParaRPr lang="en-US" sz="2400" dirty="0">
                        <a:solidFill>
                          <a:srgbClr val="663300"/>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9785360"/>
                  </a:ext>
                </a:extLst>
              </a:tr>
              <a:tr h="404715">
                <a:tc>
                  <a:txBody>
                    <a:bodyPr/>
                    <a:lstStyle/>
                    <a:p>
                      <a:pPr>
                        <a:lnSpc>
                          <a:spcPct val="115000"/>
                        </a:lnSpc>
                        <a:spcAft>
                          <a:spcPts val="0"/>
                        </a:spcAft>
                      </a:pPr>
                      <a:r>
                        <a:rPr lang="es-CO" sz="2400">
                          <a:effectLst/>
                          <a:latin typeface="Arial Rounded MT Bold" panose="020F0704030504030204" pitchFamily="34" charset="0"/>
                        </a:rPr>
                        <a:t>Entre 51 y 80 %</a:t>
                      </a:r>
                      <a:endParaRPr lang="en-US" sz="2400">
                        <a:solidFill>
                          <a:srgbClr val="663300"/>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15000"/>
                        </a:lnSpc>
                        <a:spcAft>
                          <a:spcPts val="0"/>
                        </a:spcAft>
                      </a:pPr>
                      <a:r>
                        <a:rPr lang="es-CO" sz="2400">
                          <a:effectLst/>
                          <a:latin typeface="Arial Rounded MT Bold" panose="020F0704030504030204" pitchFamily="34" charset="0"/>
                        </a:rPr>
                        <a:t>Medio</a:t>
                      </a:r>
                      <a:endParaRPr lang="en-US" sz="2400">
                        <a:solidFill>
                          <a:srgbClr val="663300"/>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15000"/>
                        </a:lnSpc>
                        <a:spcAft>
                          <a:spcPts val="0"/>
                        </a:spcAft>
                      </a:pPr>
                      <a:r>
                        <a:rPr lang="es-CO" sz="2400" dirty="0">
                          <a:effectLst/>
                          <a:latin typeface="Arial Rounded MT Bold" panose="020F0704030504030204" pitchFamily="34" charset="0"/>
                        </a:rPr>
                        <a:t>10</a:t>
                      </a:r>
                      <a:endParaRPr lang="en-US" sz="2400" dirty="0">
                        <a:solidFill>
                          <a:srgbClr val="663300"/>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62889720"/>
                  </a:ext>
                </a:extLst>
              </a:tr>
              <a:tr h="404715">
                <a:tc>
                  <a:txBody>
                    <a:bodyPr/>
                    <a:lstStyle/>
                    <a:p>
                      <a:pPr>
                        <a:lnSpc>
                          <a:spcPct val="115000"/>
                        </a:lnSpc>
                        <a:spcAft>
                          <a:spcPts val="0"/>
                        </a:spcAft>
                      </a:pPr>
                      <a:r>
                        <a:rPr lang="es-CO" sz="2400">
                          <a:effectLst/>
                          <a:latin typeface="Arial Rounded MT Bold" panose="020F0704030504030204" pitchFamily="34" charset="0"/>
                        </a:rPr>
                        <a:t>≥ 80 %</a:t>
                      </a:r>
                      <a:endParaRPr lang="en-US" sz="2400">
                        <a:solidFill>
                          <a:srgbClr val="663300"/>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15000"/>
                        </a:lnSpc>
                        <a:spcAft>
                          <a:spcPts val="0"/>
                        </a:spcAft>
                      </a:pPr>
                      <a:r>
                        <a:rPr lang="es-CO" sz="2400" dirty="0">
                          <a:effectLst/>
                          <a:latin typeface="Arial Rounded MT Bold" panose="020F0704030504030204" pitchFamily="34" charset="0"/>
                        </a:rPr>
                        <a:t>Alto</a:t>
                      </a:r>
                      <a:endParaRPr lang="en-US" sz="2400" dirty="0">
                        <a:solidFill>
                          <a:srgbClr val="663300"/>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15000"/>
                        </a:lnSpc>
                        <a:spcAft>
                          <a:spcPts val="0"/>
                        </a:spcAft>
                      </a:pPr>
                      <a:r>
                        <a:rPr lang="es-CO" sz="2400" dirty="0">
                          <a:effectLst/>
                          <a:latin typeface="Arial Rounded MT Bold" panose="020F0704030504030204" pitchFamily="34" charset="0"/>
                        </a:rPr>
                        <a:t>128</a:t>
                      </a:r>
                      <a:endParaRPr lang="en-US" sz="2400" dirty="0">
                        <a:solidFill>
                          <a:srgbClr val="663300"/>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77742412"/>
                  </a:ext>
                </a:extLst>
              </a:tr>
            </a:tbl>
          </a:graphicData>
        </a:graphic>
      </p:graphicFrame>
      <p:sp>
        <p:nvSpPr>
          <p:cNvPr id="6" name="Rectángulo 5"/>
          <p:cNvSpPr/>
          <p:nvPr/>
        </p:nvSpPr>
        <p:spPr>
          <a:xfrm>
            <a:off x="1890019" y="1435606"/>
            <a:ext cx="7945917" cy="482633"/>
          </a:xfrm>
          <a:prstGeom prst="rect">
            <a:avLst/>
          </a:prstGeom>
        </p:spPr>
        <p:txBody>
          <a:bodyPr wrap="square">
            <a:spAutoFit/>
          </a:bodyPr>
          <a:lstStyle/>
          <a:p>
            <a:pPr algn="ctr">
              <a:lnSpc>
                <a:spcPct val="115000"/>
              </a:lnSpc>
              <a:spcAft>
                <a:spcPts val="0"/>
              </a:spcAft>
            </a:pPr>
            <a:r>
              <a:rPr lang="es-CO" sz="2400" b="1" dirty="0">
                <a:latin typeface="Arial" panose="020B0604020202020204" pitchFamily="34" charset="0"/>
                <a:ea typeface="Times New Roman" panose="02020603050405020304" pitchFamily="18" charset="0"/>
              </a:rPr>
              <a:t>Metas/acciones del PACA por rango de avance</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93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46019"/>
            <a:ext cx="10171759" cy="523220"/>
          </a:xfrm>
          <a:prstGeom prst="rect">
            <a:avLst/>
          </a:prstGeom>
        </p:spPr>
        <p:txBody>
          <a:bodyPr wrap="none">
            <a:spAutoFit/>
          </a:bodyPr>
          <a:lstStyle/>
          <a:p>
            <a:r>
              <a:rPr lang="es-CO" sz="2800" b="1" dirty="0">
                <a:solidFill>
                  <a:schemeClr val="bg1"/>
                </a:solidFill>
                <a:latin typeface="Arial Rounded MT Bold" panose="020F0704030504030204" pitchFamily="34" charset="0"/>
              </a:rPr>
              <a:t>Avances físicos </a:t>
            </a:r>
            <a:r>
              <a:rPr lang="es-CO" sz="2800" b="1" dirty="0">
                <a:solidFill>
                  <a:schemeClr val="bg1"/>
                </a:solidFill>
                <a:latin typeface="Arial Rounded MT Bold" panose="020F0704030504030204" pitchFamily="34" charset="0"/>
                <a:ea typeface="Calibri" panose="020F0502020204030204" pitchFamily="34" charset="0"/>
              </a:rPr>
              <a:t>PACA Distrital por meta/acción ambiental</a:t>
            </a:r>
            <a:endParaRPr lang="en-US" sz="2800" dirty="0">
              <a:solidFill>
                <a:schemeClr val="bg1"/>
              </a:solidFill>
              <a:latin typeface="Arial Rounded MT Bold" panose="020F0704030504030204" pitchFamily="34" charset="0"/>
            </a:endParaRPr>
          </a:p>
        </p:txBody>
      </p:sp>
      <p:sp>
        <p:nvSpPr>
          <p:cNvPr id="6" name="Rectángulo 5"/>
          <p:cNvSpPr/>
          <p:nvPr/>
        </p:nvSpPr>
        <p:spPr>
          <a:xfrm>
            <a:off x="6116050" y="1799729"/>
            <a:ext cx="5759116" cy="4154984"/>
          </a:xfrm>
          <a:prstGeom prst="rect">
            <a:avLst/>
          </a:prstGeom>
        </p:spPr>
        <p:txBody>
          <a:bodyPr wrap="square">
            <a:spAutoFit/>
          </a:bodyPr>
          <a:lstStyle/>
          <a:p>
            <a:pPr algn="just"/>
            <a:r>
              <a:rPr lang="es-CO" sz="2400" dirty="0">
                <a:latin typeface="Arial Rounded MT Bold" panose="020F0704030504030204" pitchFamily="34" charset="0"/>
                <a:ea typeface="Calibri" panose="020F0502020204030204" pitchFamily="34" charset="0"/>
              </a:rPr>
              <a:t>Se concluye que de las 147 metas/acciones ambientales a las cuales se realizó seguimiento para la vigencia 2017; 128 metas/acciones ambientales alcanzaron un cumplimiento mayor o igual al 80%, 10 metas/acciones ambientales tuvieron cumplimiento de entre 51 y 80 % y 9 metas/acciones ambientales presentaron avance inferior o igual al 50%.</a:t>
            </a:r>
            <a:endParaRPr lang="en-US" sz="2400" dirty="0">
              <a:latin typeface="Arial Rounded MT Bold" panose="020F0704030504030204" pitchFamily="34" charset="0"/>
            </a:endParaRPr>
          </a:p>
        </p:txBody>
      </p:sp>
      <p:graphicFrame>
        <p:nvGraphicFramePr>
          <p:cNvPr id="5" name="Gráfico 4">
            <a:extLst>
              <a:ext uri="{FF2B5EF4-FFF2-40B4-BE49-F238E27FC236}">
                <a16:creationId xmlns:a16="http://schemas.microsoft.com/office/drawing/2014/main" id="{00000000-0008-0000-0200-000007000000}"/>
              </a:ext>
            </a:extLst>
          </p:cNvPr>
          <p:cNvGraphicFramePr>
            <a:graphicFrameLocks/>
          </p:cNvGraphicFramePr>
          <p:nvPr/>
        </p:nvGraphicFramePr>
        <p:xfrm>
          <a:off x="316834" y="2179358"/>
          <a:ext cx="5759115" cy="33957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61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46019"/>
            <a:ext cx="6609951" cy="523220"/>
          </a:xfrm>
          <a:prstGeom prst="rect">
            <a:avLst/>
          </a:prstGeom>
        </p:spPr>
        <p:txBody>
          <a:bodyPr wrap="none">
            <a:spAutoFit/>
          </a:bodyPr>
          <a:lstStyle/>
          <a:p>
            <a:r>
              <a:rPr lang="es-CO" sz="2800" b="1" dirty="0">
                <a:solidFill>
                  <a:schemeClr val="bg1"/>
                </a:solidFill>
                <a:latin typeface="Arial Rounded MT Bold" panose="020F0704030504030204" pitchFamily="34" charset="0"/>
                <a:ea typeface="Calibri" panose="020F0502020204030204" pitchFamily="34" charset="0"/>
              </a:rPr>
              <a:t>Inversión PACA Distrital por pilar/eje</a:t>
            </a:r>
            <a:endParaRPr lang="en-US" sz="2800" dirty="0">
              <a:solidFill>
                <a:schemeClr val="bg1"/>
              </a:solidFill>
              <a:latin typeface="Arial Rounded MT Bold" panose="020F0704030504030204" pitchFamily="34" charset="0"/>
            </a:endParaRPr>
          </a:p>
        </p:txBody>
      </p:sp>
      <p:graphicFrame>
        <p:nvGraphicFramePr>
          <p:cNvPr id="3" name="Tabla 2"/>
          <p:cNvGraphicFramePr>
            <a:graphicFrameLocks noGrp="1"/>
          </p:cNvGraphicFramePr>
          <p:nvPr/>
        </p:nvGraphicFramePr>
        <p:xfrm>
          <a:off x="144379" y="1305583"/>
          <a:ext cx="5426108" cy="4026166"/>
        </p:xfrm>
        <a:graphic>
          <a:graphicData uri="http://schemas.openxmlformats.org/drawingml/2006/table">
            <a:tbl>
              <a:tblPr firstRow="1" firstCol="1" bandRow="1">
                <a:tableStyleId>{5C22544A-7EE6-4342-B048-85BDC9FD1C3A}</a:tableStyleId>
              </a:tblPr>
              <a:tblGrid>
                <a:gridCol w="1888958">
                  <a:extLst>
                    <a:ext uri="{9D8B030D-6E8A-4147-A177-3AD203B41FA5}">
                      <a16:colId xmlns:a16="http://schemas.microsoft.com/office/drawing/2014/main" val="970019513"/>
                    </a:ext>
                  </a:extLst>
                </a:gridCol>
                <a:gridCol w="1419592">
                  <a:extLst>
                    <a:ext uri="{9D8B030D-6E8A-4147-A177-3AD203B41FA5}">
                      <a16:colId xmlns:a16="http://schemas.microsoft.com/office/drawing/2014/main" val="2463821233"/>
                    </a:ext>
                  </a:extLst>
                </a:gridCol>
                <a:gridCol w="1346490">
                  <a:extLst>
                    <a:ext uri="{9D8B030D-6E8A-4147-A177-3AD203B41FA5}">
                      <a16:colId xmlns:a16="http://schemas.microsoft.com/office/drawing/2014/main" val="3606415308"/>
                    </a:ext>
                  </a:extLst>
                </a:gridCol>
                <a:gridCol w="771068">
                  <a:extLst>
                    <a:ext uri="{9D8B030D-6E8A-4147-A177-3AD203B41FA5}">
                      <a16:colId xmlns:a16="http://schemas.microsoft.com/office/drawing/2014/main" val="2355264421"/>
                    </a:ext>
                  </a:extLst>
                </a:gridCol>
              </a:tblGrid>
              <a:tr h="420382">
                <a:tc>
                  <a:txBody>
                    <a:bodyPr/>
                    <a:lstStyle/>
                    <a:p>
                      <a:pPr marL="90170" algn="ctr">
                        <a:lnSpc>
                          <a:spcPct val="115000"/>
                        </a:lnSpc>
                        <a:spcAft>
                          <a:spcPts val="0"/>
                        </a:spcAft>
                      </a:pPr>
                      <a:r>
                        <a:rPr lang="es-CO" sz="1200" dirty="0">
                          <a:solidFill>
                            <a:schemeClr val="bg1"/>
                          </a:solidFill>
                          <a:effectLst/>
                          <a:latin typeface="Arial Rounded MT Bold" panose="020F0704030504030204" pitchFamily="34" charset="0"/>
                          <a:cs typeface="Arial" panose="020B0604020202020204" pitchFamily="34" charset="0"/>
                        </a:rPr>
                        <a:t>Pilar/Eje PDD</a:t>
                      </a:r>
                      <a:endParaRPr lang="en-US" sz="1200" dirty="0">
                        <a:solidFill>
                          <a:schemeClr val="bg1"/>
                        </a:solidFill>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29998" marR="29998" marT="6428" marB="0" anchor="ctr">
                    <a:solidFill>
                      <a:srgbClr val="009FE3"/>
                    </a:solidFill>
                  </a:tcPr>
                </a:tc>
                <a:tc>
                  <a:txBody>
                    <a:bodyPr/>
                    <a:lstStyle/>
                    <a:p>
                      <a:pPr marL="90170" algn="ctr">
                        <a:lnSpc>
                          <a:spcPct val="115000"/>
                        </a:lnSpc>
                        <a:spcAft>
                          <a:spcPts val="0"/>
                        </a:spcAft>
                      </a:pPr>
                      <a:r>
                        <a:rPr lang="es-CO" sz="1200" dirty="0">
                          <a:solidFill>
                            <a:schemeClr val="bg1"/>
                          </a:solidFill>
                          <a:effectLst/>
                          <a:latin typeface="Arial Rounded MT Bold" panose="020F0704030504030204" pitchFamily="34" charset="0"/>
                          <a:cs typeface="Arial" panose="020B0604020202020204" pitchFamily="34" charset="0"/>
                        </a:rPr>
                        <a:t>Presupuesto programado</a:t>
                      </a:r>
                      <a:endParaRPr lang="en-US" sz="1200" dirty="0">
                        <a:solidFill>
                          <a:schemeClr val="bg1"/>
                        </a:solidFill>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29998" marR="29998" marT="6428" marB="0" anchor="ctr">
                    <a:solidFill>
                      <a:srgbClr val="009FE3"/>
                    </a:solidFill>
                  </a:tcPr>
                </a:tc>
                <a:tc>
                  <a:txBody>
                    <a:bodyPr/>
                    <a:lstStyle/>
                    <a:p>
                      <a:pPr marL="90170" algn="ctr">
                        <a:lnSpc>
                          <a:spcPct val="115000"/>
                        </a:lnSpc>
                        <a:spcAft>
                          <a:spcPts val="0"/>
                        </a:spcAft>
                      </a:pPr>
                      <a:r>
                        <a:rPr lang="es-CO" sz="1200" dirty="0">
                          <a:solidFill>
                            <a:schemeClr val="bg1"/>
                          </a:solidFill>
                          <a:effectLst/>
                          <a:latin typeface="Arial Rounded MT Bold" panose="020F0704030504030204" pitchFamily="34" charset="0"/>
                          <a:cs typeface="Arial" panose="020B0604020202020204" pitchFamily="34" charset="0"/>
                        </a:rPr>
                        <a:t>Presupuesto ejecutado</a:t>
                      </a:r>
                      <a:endParaRPr lang="en-US" sz="1200" dirty="0">
                        <a:solidFill>
                          <a:schemeClr val="bg1"/>
                        </a:solidFill>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0" marR="0" marT="0" marB="0" anchor="ctr">
                    <a:solidFill>
                      <a:srgbClr val="009FE3"/>
                    </a:solidFill>
                  </a:tcPr>
                </a:tc>
                <a:tc>
                  <a:txBody>
                    <a:bodyPr/>
                    <a:lstStyle/>
                    <a:p>
                      <a:pPr algn="ctr">
                        <a:lnSpc>
                          <a:spcPct val="115000"/>
                        </a:lnSpc>
                        <a:spcAft>
                          <a:spcPts val="0"/>
                        </a:spcAft>
                      </a:pPr>
                      <a:r>
                        <a:rPr lang="es-CO" sz="1200" dirty="0">
                          <a:solidFill>
                            <a:schemeClr val="bg1"/>
                          </a:solidFill>
                          <a:effectLst/>
                          <a:latin typeface="Arial Rounded MT Bold" panose="020F0704030504030204" pitchFamily="34" charset="0"/>
                          <a:cs typeface="Arial" panose="020B0604020202020204" pitchFamily="34" charset="0"/>
                        </a:rPr>
                        <a:t>% avance</a:t>
                      </a:r>
                      <a:endParaRPr lang="en-US" sz="1200" dirty="0">
                        <a:solidFill>
                          <a:schemeClr val="bg1"/>
                        </a:solidFill>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0" marR="0" marT="0" marB="0" anchor="ctr">
                    <a:solidFill>
                      <a:srgbClr val="009FE3"/>
                    </a:solidFill>
                  </a:tcPr>
                </a:tc>
                <a:extLst>
                  <a:ext uri="{0D108BD9-81ED-4DB2-BD59-A6C34878D82A}">
                    <a16:rowId xmlns:a16="http://schemas.microsoft.com/office/drawing/2014/main" val="1219830233"/>
                  </a:ext>
                </a:extLst>
              </a:tr>
              <a:tr h="441235">
                <a:tc>
                  <a:txBody>
                    <a:bodyPr/>
                    <a:lstStyle/>
                    <a:p>
                      <a:pPr marL="0" lvl="0" indent="0" algn="just">
                        <a:lnSpc>
                          <a:spcPct val="115000"/>
                        </a:lnSpc>
                        <a:spcAft>
                          <a:spcPts val="0"/>
                        </a:spcAft>
                        <a:buFont typeface="+mj-lt"/>
                        <a:buNone/>
                      </a:pPr>
                      <a:r>
                        <a:rPr lang="es-CO" sz="1200" b="0" dirty="0">
                          <a:effectLst/>
                          <a:latin typeface="Arial Rounded MT Bold" panose="020F0704030504030204" pitchFamily="34" charset="0"/>
                          <a:cs typeface="Arial" panose="020B0604020202020204" pitchFamily="34" charset="0"/>
                        </a:rPr>
                        <a:t>Pilar Igualdad de Calidad de Vida</a:t>
                      </a:r>
                      <a:endParaRPr lang="en-US" sz="1200" b="0" dirty="0">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dirty="0">
                          <a:effectLst/>
                          <a:latin typeface="Arial Rounded MT Bold" panose="020F0704030504030204" pitchFamily="34" charset="0"/>
                          <a:cs typeface="Arial" panose="020B0604020202020204" pitchFamily="34" charset="0"/>
                        </a:rPr>
                        <a:t>$6.444.960.053</a:t>
                      </a:r>
                      <a:endParaRPr lang="en-US" sz="1200" b="0" dirty="0">
                        <a:effectLst/>
                        <a:latin typeface="Arial Rounded MT Bold" panose="020F0704030504030204" pitchFamily="34" charset="0"/>
                        <a:ea typeface="Calibri" panose="020F050202020403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dirty="0">
                          <a:effectLst/>
                          <a:latin typeface="Arial Rounded MT Bold" panose="020F0704030504030204" pitchFamily="34" charset="0"/>
                          <a:cs typeface="Arial" panose="020B0604020202020204" pitchFamily="34" charset="0"/>
                        </a:rPr>
                        <a:t>$5.240.332.405</a:t>
                      </a:r>
                      <a:endParaRPr lang="en-US" sz="1200" b="0"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15000"/>
                        </a:lnSpc>
                        <a:spcAft>
                          <a:spcPts val="0"/>
                        </a:spcAft>
                      </a:pPr>
                      <a:r>
                        <a:rPr lang="es-CO" sz="1200" b="1" dirty="0">
                          <a:effectLst/>
                          <a:latin typeface="Arial Rounded MT Bold" panose="020F0704030504030204" pitchFamily="34" charset="0"/>
                          <a:cs typeface="Arial" panose="020B0604020202020204" pitchFamily="34" charset="0"/>
                        </a:rPr>
                        <a:t>81,31</a:t>
                      </a:r>
                      <a:endParaRPr lang="en-US" sz="1200" b="1"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132712094"/>
                  </a:ext>
                </a:extLst>
              </a:tr>
              <a:tr h="548800">
                <a:tc>
                  <a:txBody>
                    <a:bodyPr/>
                    <a:lstStyle/>
                    <a:p>
                      <a:pPr marL="0" lvl="0" indent="0" algn="just">
                        <a:lnSpc>
                          <a:spcPct val="115000"/>
                        </a:lnSpc>
                        <a:spcAft>
                          <a:spcPts val="0"/>
                        </a:spcAft>
                        <a:buFont typeface="+mj-lt"/>
                        <a:buNone/>
                      </a:pPr>
                      <a:r>
                        <a:rPr lang="es-CO" sz="1200" b="0" dirty="0">
                          <a:effectLst/>
                          <a:latin typeface="Arial Rounded MT Bold" panose="020F0704030504030204" pitchFamily="34" charset="0"/>
                          <a:cs typeface="Arial" panose="020B0604020202020204" pitchFamily="34" charset="0"/>
                        </a:rPr>
                        <a:t>Pilar Democracia Urbana</a:t>
                      </a:r>
                      <a:endParaRPr lang="en-US" sz="1200" b="0" dirty="0">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dirty="0">
                          <a:effectLst/>
                          <a:latin typeface="Arial Rounded MT Bold" panose="020F0704030504030204" pitchFamily="34" charset="0"/>
                          <a:cs typeface="Arial" panose="020B0604020202020204" pitchFamily="34" charset="0"/>
                        </a:rPr>
                        <a:t>$85.291.930.403</a:t>
                      </a:r>
                      <a:endParaRPr lang="en-US" sz="1200" b="0" dirty="0">
                        <a:effectLst/>
                        <a:latin typeface="Arial Rounded MT Bold" panose="020F0704030504030204" pitchFamily="34" charset="0"/>
                        <a:ea typeface="Calibri" panose="020F050202020403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dirty="0">
                          <a:effectLst/>
                          <a:latin typeface="Arial Rounded MT Bold" panose="020F0704030504030204" pitchFamily="34" charset="0"/>
                          <a:cs typeface="Arial" panose="020B0604020202020204" pitchFamily="34" charset="0"/>
                        </a:rPr>
                        <a:t>$68.911.440.057</a:t>
                      </a:r>
                      <a:endParaRPr lang="en-US" sz="1200" b="0"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15000"/>
                        </a:lnSpc>
                        <a:spcAft>
                          <a:spcPts val="0"/>
                        </a:spcAft>
                      </a:pPr>
                      <a:r>
                        <a:rPr lang="es-CO" sz="1200" b="1" dirty="0">
                          <a:effectLst/>
                          <a:latin typeface="Arial Rounded MT Bold" panose="020F0704030504030204" pitchFamily="34" charset="0"/>
                          <a:cs typeface="Arial" panose="020B0604020202020204" pitchFamily="34" charset="0"/>
                        </a:rPr>
                        <a:t>80,79</a:t>
                      </a:r>
                      <a:endParaRPr lang="en-US" sz="1200" b="1"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250416013"/>
                  </a:ext>
                </a:extLst>
              </a:tr>
              <a:tr h="608470">
                <a:tc>
                  <a:txBody>
                    <a:bodyPr/>
                    <a:lstStyle/>
                    <a:p>
                      <a:pPr marL="0" lvl="0" indent="0" algn="just">
                        <a:lnSpc>
                          <a:spcPct val="115000"/>
                        </a:lnSpc>
                        <a:spcAft>
                          <a:spcPts val="0"/>
                        </a:spcAft>
                        <a:buFont typeface="+mj-lt"/>
                        <a:buNone/>
                      </a:pPr>
                      <a:r>
                        <a:rPr lang="es-CO" sz="1200" b="0" dirty="0">
                          <a:effectLst/>
                          <a:latin typeface="Arial Rounded MT Bold" panose="020F0704030504030204" pitchFamily="34" charset="0"/>
                          <a:cs typeface="Arial" panose="020B0604020202020204" pitchFamily="34" charset="0"/>
                        </a:rPr>
                        <a:t>Pilar Construcción de Comunidad y Cultura Ciudadana</a:t>
                      </a:r>
                      <a:endParaRPr lang="en-US" sz="1200" b="0" dirty="0">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a:effectLst/>
                          <a:latin typeface="Arial Rounded MT Bold" panose="020F0704030504030204" pitchFamily="34" charset="0"/>
                          <a:cs typeface="Arial" panose="020B0604020202020204" pitchFamily="34" charset="0"/>
                        </a:rPr>
                        <a:t>$6.706.074.517</a:t>
                      </a:r>
                      <a:endParaRPr lang="en-US" sz="1200" b="0">
                        <a:effectLst/>
                        <a:latin typeface="Arial Rounded MT Bold" panose="020F0704030504030204" pitchFamily="34" charset="0"/>
                        <a:ea typeface="Calibri" panose="020F050202020403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dirty="0">
                          <a:effectLst/>
                          <a:latin typeface="Arial Rounded MT Bold" panose="020F0704030504030204" pitchFamily="34" charset="0"/>
                          <a:cs typeface="Arial" panose="020B0604020202020204" pitchFamily="34" charset="0"/>
                        </a:rPr>
                        <a:t>$6.598.519.649</a:t>
                      </a:r>
                      <a:endParaRPr lang="en-US" sz="1200" b="0"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15000"/>
                        </a:lnSpc>
                        <a:spcAft>
                          <a:spcPts val="0"/>
                        </a:spcAft>
                      </a:pPr>
                      <a:r>
                        <a:rPr lang="es-CO" sz="1200" b="1" dirty="0">
                          <a:effectLst/>
                          <a:latin typeface="Arial Rounded MT Bold" panose="020F0704030504030204" pitchFamily="34" charset="0"/>
                          <a:cs typeface="Arial" panose="020B0604020202020204" pitchFamily="34" charset="0"/>
                        </a:rPr>
                        <a:t>98,40</a:t>
                      </a:r>
                      <a:endParaRPr lang="en-US" sz="1200" b="1"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905696122"/>
                  </a:ext>
                </a:extLst>
              </a:tr>
              <a:tr h="815497">
                <a:tc>
                  <a:txBody>
                    <a:bodyPr/>
                    <a:lstStyle/>
                    <a:p>
                      <a:pPr marL="0" lvl="0" indent="0" algn="just">
                        <a:lnSpc>
                          <a:spcPct val="115000"/>
                        </a:lnSpc>
                        <a:spcAft>
                          <a:spcPts val="0"/>
                        </a:spcAft>
                        <a:buFont typeface="+mj-lt"/>
                        <a:buNone/>
                      </a:pPr>
                      <a:r>
                        <a:rPr lang="es-CO" sz="1200" b="0" dirty="0">
                          <a:effectLst/>
                          <a:latin typeface="Arial Rounded MT Bold" panose="020F0704030504030204" pitchFamily="34" charset="0"/>
                          <a:cs typeface="Arial" panose="020B0604020202020204" pitchFamily="34" charset="0"/>
                        </a:rPr>
                        <a:t>Eje transversal Sostenibilidad ambiental basada en eficiencia energética</a:t>
                      </a:r>
                      <a:endParaRPr lang="en-US" sz="1200" b="0" dirty="0">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dirty="0">
                          <a:effectLst/>
                          <a:latin typeface="Arial Rounded MT Bold" panose="020F0704030504030204" pitchFamily="34" charset="0"/>
                          <a:cs typeface="Arial" panose="020B0604020202020204" pitchFamily="34" charset="0"/>
                        </a:rPr>
                        <a:t>$122.199.478.623</a:t>
                      </a:r>
                      <a:endParaRPr lang="en-US" sz="1200" b="0" dirty="0">
                        <a:effectLst/>
                        <a:latin typeface="Arial Rounded MT Bold" panose="020F0704030504030204" pitchFamily="34" charset="0"/>
                        <a:ea typeface="Calibri" panose="020F050202020403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dirty="0">
                          <a:effectLst/>
                          <a:latin typeface="Arial Rounded MT Bold" panose="020F0704030504030204" pitchFamily="34" charset="0"/>
                          <a:cs typeface="Arial" panose="020B0604020202020204" pitchFamily="34" charset="0"/>
                        </a:rPr>
                        <a:t>$105.312.435.275</a:t>
                      </a:r>
                      <a:endParaRPr lang="en-US" sz="1200" b="0"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15000"/>
                        </a:lnSpc>
                        <a:spcAft>
                          <a:spcPts val="0"/>
                        </a:spcAft>
                      </a:pPr>
                      <a:r>
                        <a:rPr lang="es-CO" sz="1200" b="1" dirty="0">
                          <a:effectLst/>
                          <a:latin typeface="Arial Rounded MT Bold" panose="020F0704030504030204" pitchFamily="34" charset="0"/>
                          <a:cs typeface="Arial" panose="020B0604020202020204" pitchFamily="34" charset="0"/>
                        </a:rPr>
                        <a:t>86,18</a:t>
                      </a:r>
                      <a:endParaRPr lang="en-US" sz="1200" b="1"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174818408"/>
                  </a:ext>
                </a:extLst>
              </a:tr>
              <a:tr h="815497">
                <a:tc>
                  <a:txBody>
                    <a:bodyPr/>
                    <a:lstStyle/>
                    <a:p>
                      <a:pPr marL="0" lvl="0" indent="0" algn="just">
                        <a:lnSpc>
                          <a:spcPct val="115000"/>
                        </a:lnSpc>
                        <a:spcAft>
                          <a:spcPts val="0"/>
                        </a:spcAft>
                        <a:buFont typeface="+mj-lt"/>
                        <a:buNone/>
                      </a:pPr>
                      <a:r>
                        <a:rPr lang="es-CO" sz="1200" b="0" dirty="0">
                          <a:effectLst/>
                          <a:latin typeface="Arial Rounded MT Bold" panose="020F0704030504030204" pitchFamily="34" charset="0"/>
                          <a:cs typeface="Arial" panose="020B0604020202020204" pitchFamily="34" charset="0"/>
                        </a:rPr>
                        <a:t>Eje transversal Gobierno Legítimo, fortalecimiento local y   eficiencia</a:t>
                      </a:r>
                      <a:endParaRPr lang="en-US" sz="1200" b="0" dirty="0">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a:effectLst/>
                          <a:latin typeface="Arial Rounded MT Bold" panose="020F0704030504030204" pitchFamily="34" charset="0"/>
                          <a:cs typeface="Arial" panose="020B0604020202020204" pitchFamily="34" charset="0"/>
                        </a:rPr>
                        <a:t>$56.066.366.563</a:t>
                      </a:r>
                      <a:endParaRPr lang="en-US" sz="1200" b="0">
                        <a:effectLst/>
                        <a:latin typeface="Arial Rounded MT Bold" panose="020F0704030504030204" pitchFamily="34" charset="0"/>
                        <a:ea typeface="Calibri" panose="020F050202020403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dirty="0">
                          <a:effectLst/>
                          <a:latin typeface="Arial Rounded MT Bold" panose="020F0704030504030204" pitchFamily="34" charset="0"/>
                          <a:cs typeface="Arial" panose="020B0604020202020204" pitchFamily="34" charset="0"/>
                        </a:rPr>
                        <a:t>$53.253.001.943</a:t>
                      </a:r>
                      <a:endParaRPr lang="en-US" sz="1200" b="0"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15000"/>
                        </a:lnSpc>
                        <a:spcAft>
                          <a:spcPts val="0"/>
                        </a:spcAft>
                      </a:pPr>
                      <a:r>
                        <a:rPr lang="es-CO" sz="1200" b="1" dirty="0">
                          <a:effectLst/>
                          <a:latin typeface="Arial Rounded MT Bold" panose="020F0704030504030204" pitchFamily="34" charset="0"/>
                          <a:cs typeface="Arial" panose="020B0604020202020204" pitchFamily="34" charset="0"/>
                        </a:rPr>
                        <a:t>94,98</a:t>
                      </a:r>
                      <a:endParaRPr lang="en-US" sz="1200" b="1"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52140512"/>
                  </a:ext>
                </a:extLst>
              </a:tr>
              <a:tr h="276363">
                <a:tc>
                  <a:txBody>
                    <a:bodyPr/>
                    <a:lstStyle/>
                    <a:p>
                      <a:pPr marL="90170" algn="just">
                        <a:lnSpc>
                          <a:spcPct val="115000"/>
                        </a:lnSpc>
                        <a:spcAft>
                          <a:spcPts val="0"/>
                        </a:spcAft>
                      </a:pPr>
                      <a:r>
                        <a:rPr lang="es-CO" sz="1200" b="0" dirty="0">
                          <a:effectLst/>
                          <a:latin typeface="Arial Rounded MT Bold" panose="020F0704030504030204" pitchFamily="34" charset="0"/>
                          <a:cs typeface="Arial" panose="020B0604020202020204" pitchFamily="34" charset="0"/>
                        </a:rPr>
                        <a:t>Funcionamiento</a:t>
                      </a:r>
                      <a:endParaRPr lang="en-US" sz="1200" b="0" dirty="0">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dirty="0">
                          <a:effectLst/>
                          <a:latin typeface="Arial Rounded MT Bold" panose="020F0704030504030204" pitchFamily="34" charset="0"/>
                          <a:cs typeface="Arial" panose="020B0604020202020204" pitchFamily="34" charset="0"/>
                        </a:rPr>
                        <a:t>$8.251.965.192</a:t>
                      </a:r>
                      <a:endParaRPr lang="en-US" sz="1200" b="0" dirty="0">
                        <a:effectLst/>
                        <a:latin typeface="Arial Rounded MT Bold" panose="020F0704030504030204" pitchFamily="34" charset="0"/>
                        <a:ea typeface="Calibri" panose="020F0502020204030204" pitchFamily="34" charset="0"/>
                        <a:cs typeface="Arial" panose="020B0604020202020204" pitchFamily="34" charset="0"/>
                      </a:endParaRPr>
                    </a:p>
                  </a:txBody>
                  <a:tcPr marL="29998" marR="29998" marT="6428" marB="0" anchor="ctr"/>
                </a:tc>
                <a:tc>
                  <a:txBody>
                    <a:bodyPr/>
                    <a:lstStyle/>
                    <a:p>
                      <a:pPr algn="ctr">
                        <a:lnSpc>
                          <a:spcPct val="115000"/>
                        </a:lnSpc>
                        <a:spcAft>
                          <a:spcPts val="0"/>
                        </a:spcAft>
                      </a:pPr>
                      <a:r>
                        <a:rPr lang="es-CO" sz="1200" b="0" dirty="0">
                          <a:effectLst/>
                          <a:latin typeface="Arial Rounded MT Bold" panose="020F0704030504030204" pitchFamily="34" charset="0"/>
                          <a:cs typeface="Arial" panose="020B0604020202020204" pitchFamily="34" charset="0"/>
                        </a:rPr>
                        <a:t>$7.659.625.443</a:t>
                      </a:r>
                      <a:endParaRPr lang="en-US" sz="1200" b="0"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15000"/>
                        </a:lnSpc>
                        <a:spcAft>
                          <a:spcPts val="0"/>
                        </a:spcAft>
                      </a:pPr>
                      <a:r>
                        <a:rPr lang="es-CO" sz="1200" b="1" dirty="0">
                          <a:effectLst/>
                          <a:latin typeface="Arial Rounded MT Bold" panose="020F0704030504030204" pitchFamily="34" charset="0"/>
                          <a:cs typeface="Arial" panose="020B0604020202020204" pitchFamily="34" charset="0"/>
                        </a:rPr>
                        <a:t>92,82</a:t>
                      </a:r>
                      <a:endParaRPr lang="en-US" sz="1200" b="1" dirty="0">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974994469"/>
                  </a:ext>
                </a:extLst>
              </a:tr>
            </a:tbl>
          </a:graphicData>
        </a:graphic>
      </p:graphicFrame>
      <p:graphicFrame>
        <p:nvGraphicFramePr>
          <p:cNvPr id="4" name="Tabla 3"/>
          <p:cNvGraphicFramePr>
            <a:graphicFrameLocks noGrp="1"/>
          </p:cNvGraphicFramePr>
          <p:nvPr/>
        </p:nvGraphicFramePr>
        <p:xfrm>
          <a:off x="144379" y="5331749"/>
          <a:ext cx="5441531" cy="299030"/>
        </p:xfrm>
        <a:graphic>
          <a:graphicData uri="http://schemas.openxmlformats.org/drawingml/2006/table">
            <a:tbl>
              <a:tblPr firstRow="1" firstCol="1" bandRow="1">
                <a:tableStyleId>{5C22544A-7EE6-4342-B048-85BDC9FD1C3A}</a:tableStyleId>
              </a:tblPr>
              <a:tblGrid>
                <a:gridCol w="1354356">
                  <a:extLst>
                    <a:ext uri="{9D8B030D-6E8A-4147-A177-3AD203B41FA5}">
                      <a16:colId xmlns:a16="http://schemas.microsoft.com/office/drawing/2014/main" val="1232890402"/>
                    </a:ext>
                  </a:extLst>
                </a:gridCol>
                <a:gridCol w="534602">
                  <a:extLst>
                    <a:ext uri="{9D8B030D-6E8A-4147-A177-3AD203B41FA5}">
                      <a16:colId xmlns:a16="http://schemas.microsoft.com/office/drawing/2014/main" val="3736991969"/>
                    </a:ext>
                  </a:extLst>
                </a:gridCol>
                <a:gridCol w="1419726">
                  <a:extLst>
                    <a:ext uri="{9D8B030D-6E8A-4147-A177-3AD203B41FA5}">
                      <a16:colId xmlns:a16="http://schemas.microsoft.com/office/drawing/2014/main" val="2495927179"/>
                    </a:ext>
                  </a:extLst>
                </a:gridCol>
                <a:gridCol w="1335505">
                  <a:extLst>
                    <a:ext uri="{9D8B030D-6E8A-4147-A177-3AD203B41FA5}">
                      <a16:colId xmlns:a16="http://schemas.microsoft.com/office/drawing/2014/main" val="2707849365"/>
                    </a:ext>
                  </a:extLst>
                </a:gridCol>
                <a:gridCol w="797342">
                  <a:extLst>
                    <a:ext uri="{9D8B030D-6E8A-4147-A177-3AD203B41FA5}">
                      <a16:colId xmlns:a16="http://schemas.microsoft.com/office/drawing/2014/main" val="1699409342"/>
                    </a:ext>
                  </a:extLst>
                </a:gridCol>
              </a:tblGrid>
              <a:tr h="299030">
                <a:tc gridSpan="2">
                  <a:txBody>
                    <a:bodyPr/>
                    <a:lstStyle/>
                    <a:p>
                      <a:pPr marL="90170" algn="ctr">
                        <a:lnSpc>
                          <a:spcPct val="115000"/>
                        </a:lnSpc>
                        <a:spcAft>
                          <a:spcPts val="0"/>
                        </a:spcAft>
                      </a:pPr>
                      <a:r>
                        <a:rPr lang="es-CO" sz="1200" b="0" dirty="0">
                          <a:solidFill>
                            <a:schemeClr val="tx1"/>
                          </a:solidFill>
                          <a:effectLst/>
                          <a:latin typeface="Arial Rounded MT Bold" panose="020F0704030504030204" pitchFamily="34" charset="0"/>
                          <a:cs typeface="Arial" panose="020B0604020202020204" pitchFamily="34" charset="0"/>
                        </a:rPr>
                        <a:t>TOTAL</a:t>
                      </a:r>
                      <a:endParaRPr lang="en-US" sz="1200" b="0" dirty="0">
                        <a:solidFill>
                          <a:schemeClr val="tx1"/>
                        </a:solidFill>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29998" marR="29998" marT="6428" marB="0" anchor="ctr">
                    <a:solidFill>
                      <a:srgbClr val="00CCCC"/>
                    </a:solidFill>
                  </a:tcPr>
                </a:tc>
                <a:tc hMerge="1">
                  <a:txBody>
                    <a:bodyPr/>
                    <a:lstStyle/>
                    <a:p>
                      <a:endParaRPr lang="en-US"/>
                    </a:p>
                  </a:txBody>
                  <a:tcPr/>
                </a:tc>
                <a:tc>
                  <a:txBody>
                    <a:bodyPr/>
                    <a:lstStyle/>
                    <a:p>
                      <a:pPr algn="ctr">
                        <a:lnSpc>
                          <a:spcPct val="115000"/>
                        </a:lnSpc>
                        <a:spcAft>
                          <a:spcPts val="0"/>
                        </a:spcAft>
                      </a:pPr>
                      <a:r>
                        <a:rPr lang="es-CO" sz="1200" b="0" dirty="0">
                          <a:solidFill>
                            <a:schemeClr val="tx1"/>
                          </a:solidFill>
                          <a:effectLst/>
                          <a:latin typeface="Arial Rounded MT Bold" panose="020F0704030504030204" pitchFamily="34" charset="0"/>
                          <a:cs typeface="Arial" panose="020B0604020202020204" pitchFamily="34" charset="0"/>
                        </a:rPr>
                        <a:t>$284.960.775.351</a:t>
                      </a:r>
                      <a:endParaRPr lang="en-US" sz="1200" b="0" dirty="0">
                        <a:solidFill>
                          <a:schemeClr val="tx1"/>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29998" marR="29998" marT="6428" marB="0" anchor="ctr">
                    <a:solidFill>
                      <a:srgbClr val="00CCCC"/>
                    </a:solidFill>
                  </a:tcPr>
                </a:tc>
                <a:tc>
                  <a:txBody>
                    <a:bodyPr/>
                    <a:lstStyle/>
                    <a:p>
                      <a:pPr algn="ctr">
                        <a:lnSpc>
                          <a:spcPct val="115000"/>
                        </a:lnSpc>
                        <a:spcAft>
                          <a:spcPts val="0"/>
                        </a:spcAft>
                      </a:pPr>
                      <a:r>
                        <a:rPr lang="es-CO" sz="1200" b="0" dirty="0">
                          <a:solidFill>
                            <a:schemeClr val="tx1"/>
                          </a:solidFill>
                          <a:effectLst/>
                          <a:latin typeface="Arial Rounded MT Bold" panose="020F0704030504030204" pitchFamily="34" charset="0"/>
                          <a:cs typeface="Arial" panose="020B0604020202020204" pitchFamily="34" charset="0"/>
                        </a:rPr>
                        <a:t>$246.975.354.772</a:t>
                      </a:r>
                      <a:endParaRPr lang="en-US" sz="1200" b="0" dirty="0">
                        <a:solidFill>
                          <a:schemeClr val="tx1"/>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solidFill>
                      <a:srgbClr val="00CCCC"/>
                    </a:solidFill>
                  </a:tcPr>
                </a:tc>
                <a:tc>
                  <a:txBody>
                    <a:bodyPr/>
                    <a:lstStyle/>
                    <a:p>
                      <a:pPr algn="ctr">
                        <a:lnSpc>
                          <a:spcPct val="115000"/>
                        </a:lnSpc>
                        <a:spcAft>
                          <a:spcPts val="0"/>
                        </a:spcAft>
                      </a:pPr>
                      <a:r>
                        <a:rPr lang="es-CO" sz="1200" b="1" dirty="0">
                          <a:solidFill>
                            <a:schemeClr val="tx1"/>
                          </a:solidFill>
                          <a:effectLst/>
                          <a:latin typeface="Arial Rounded MT Bold" panose="020F0704030504030204" pitchFamily="34" charset="0"/>
                          <a:cs typeface="Arial" panose="020B0604020202020204" pitchFamily="34" charset="0"/>
                        </a:rPr>
                        <a:t>86,67%</a:t>
                      </a:r>
                      <a:endParaRPr lang="en-US" sz="1200" b="1" dirty="0">
                        <a:solidFill>
                          <a:schemeClr val="tx1"/>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solidFill>
                      <a:srgbClr val="00CCCC"/>
                    </a:solidFill>
                  </a:tcPr>
                </a:tc>
                <a:extLst>
                  <a:ext uri="{0D108BD9-81ED-4DB2-BD59-A6C34878D82A}">
                    <a16:rowId xmlns:a16="http://schemas.microsoft.com/office/drawing/2014/main" val="4034891812"/>
                  </a:ext>
                </a:extLst>
              </a:tr>
            </a:tbl>
          </a:graphicData>
        </a:graphic>
      </p:graphicFrame>
      <p:pic>
        <p:nvPicPr>
          <p:cNvPr id="7" name="Imagen 6"/>
          <p:cNvPicPr/>
          <p:nvPr/>
        </p:nvPicPr>
        <p:blipFill rotWithShape="1">
          <a:blip r:embed="rId2">
            <a:extLst>
              <a:ext uri="{28A0092B-C50C-407E-A947-70E740481C1C}">
                <a14:useLocalDpi xmlns:a14="http://schemas.microsoft.com/office/drawing/2010/main" val="0"/>
              </a:ext>
            </a:extLst>
          </a:blip>
          <a:srcRect l="41371" t="29988" r="15275" b="13298"/>
          <a:stretch/>
        </p:blipFill>
        <p:spPr bwMode="auto">
          <a:xfrm>
            <a:off x="5858409" y="1353711"/>
            <a:ext cx="5896443" cy="4277068"/>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82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8440388" cy="523220"/>
          </a:xfrm>
          <a:prstGeom prst="rect">
            <a:avLst/>
          </a:prstGeom>
        </p:spPr>
        <p:txBody>
          <a:bodyPr wrap="none">
            <a:spAutoFit/>
          </a:bodyPr>
          <a:lstStyle/>
          <a:p>
            <a:r>
              <a:rPr lang="es-CO" sz="2800" b="1" dirty="0">
                <a:solidFill>
                  <a:schemeClr val="bg1"/>
                </a:solidFill>
                <a:latin typeface="Arial Rounded MT Bold" panose="020F0704030504030204" pitchFamily="34" charset="0"/>
              </a:rPr>
              <a:t>Inversión PACA Distrital Por estrategia del PGA</a:t>
            </a:r>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endParaRPr lang="en-US" sz="2800" dirty="0">
              <a:solidFill>
                <a:schemeClr val="bg1"/>
              </a:solidFill>
              <a:latin typeface="Arial Rounded MT Bold" panose="020F0704030504030204" pitchFamily="34" charset="0"/>
            </a:endParaRPr>
          </a:p>
        </p:txBody>
      </p:sp>
      <p:graphicFrame>
        <p:nvGraphicFramePr>
          <p:cNvPr id="3" name="Tabla 2"/>
          <p:cNvGraphicFramePr>
            <a:graphicFrameLocks noGrp="1"/>
          </p:cNvGraphicFramePr>
          <p:nvPr/>
        </p:nvGraphicFramePr>
        <p:xfrm>
          <a:off x="124501" y="1374624"/>
          <a:ext cx="5698783" cy="3650624"/>
        </p:xfrm>
        <a:graphic>
          <a:graphicData uri="http://schemas.openxmlformats.org/drawingml/2006/table">
            <a:tbl>
              <a:tblPr firstRow="1" firstCol="1" bandRow="1">
                <a:tableStyleId>{5C22544A-7EE6-4342-B048-85BDC9FD1C3A}</a:tableStyleId>
              </a:tblPr>
              <a:tblGrid>
                <a:gridCol w="1668204">
                  <a:extLst>
                    <a:ext uri="{9D8B030D-6E8A-4147-A177-3AD203B41FA5}">
                      <a16:colId xmlns:a16="http://schemas.microsoft.com/office/drawing/2014/main" val="3716785954"/>
                    </a:ext>
                  </a:extLst>
                </a:gridCol>
                <a:gridCol w="1576137">
                  <a:extLst>
                    <a:ext uri="{9D8B030D-6E8A-4147-A177-3AD203B41FA5}">
                      <a16:colId xmlns:a16="http://schemas.microsoft.com/office/drawing/2014/main" val="1302613597"/>
                    </a:ext>
                  </a:extLst>
                </a:gridCol>
                <a:gridCol w="1359569">
                  <a:extLst>
                    <a:ext uri="{9D8B030D-6E8A-4147-A177-3AD203B41FA5}">
                      <a16:colId xmlns:a16="http://schemas.microsoft.com/office/drawing/2014/main" val="1316768300"/>
                    </a:ext>
                  </a:extLst>
                </a:gridCol>
                <a:gridCol w="1094873">
                  <a:extLst>
                    <a:ext uri="{9D8B030D-6E8A-4147-A177-3AD203B41FA5}">
                      <a16:colId xmlns:a16="http://schemas.microsoft.com/office/drawing/2014/main" val="2213603458"/>
                    </a:ext>
                  </a:extLst>
                </a:gridCol>
              </a:tblGrid>
              <a:tr h="344369">
                <a:tc>
                  <a:txBody>
                    <a:bodyPr/>
                    <a:lstStyle/>
                    <a:p>
                      <a:pPr marL="90170" algn="ctr">
                        <a:lnSpc>
                          <a:spcPct val="115000"/>
                        </a:lnSpc>
                        <a:spcAft>
                          <a:spcPts val="0"/>
                        </a:spcAft>
                      </a:pPr>
                      <a:r>
                        <a:rPr lang="es-CO" sz="1200" dirty="0">
                          <a:effectLst/>
                          <a:latin typeface="Arial Rounded MT Bold" panose="020F0704030504030204" pitchFamily="34" charset="0"/>
                        </a:rPr>
                        <a:t>Estrategia del PGA</a:t>
                      </a:r>
                      <a:endParaRPr lang="en-US" sz="1200" dirty="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35149" marR="35149" marT="7532" marB="0" anchor="ctr">
                    <a:solidFill>
                      <a:srgbClr val="009FE3"/>
                    </a:solidFill>
                  </a:tcPr>
                </a:tc>
                <a:tc>
                  <a:txBody>
                    <a:bodyPr/>
                    <a:lstStyle/>
                    <a:p>
                      <a:pPr marL="90170" algn="ctr">
                        <a:lnSpc>
                          <a:spcPct val="115000"/>
                        </a:lnSpc>
                        <a:spcAft>
                          <a:spcPts val="0"/>
                        </a:spcAft>
                      </a:pPr>
                      <a:r>
                        <a:rPr lang="es-CO" sz="1200" dirty="0">
                          <a:effectLst/>
                          <a:latin typeface="Arial Rounded MT Bold" panose="020F0704030504030204" pitchFamily="34" charset="0"/>
                        </a:rPr>
                        <a:t>Presupuesto programado </a:t>
                      </a:r>
                      <a:endParaRPr lang="en-US" sz="1200" dirty="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35149" marR="35149" marT="7532" marB="0" anchor="ctr">
                    <a:solidFill>
                      <a:srgbClr val="009FE3"/>
                    </a:solidFill>
                  </a:tcPr>
                </a:tc>
                <a:tc>
                  <a:txBody>
                    <a:bodyPr/>
                    <a:lstStyle/>
                    <a:p>
                      <a:pPr marL="90170" algn="ctr">
                        <a:lnSpc>
                          <a:spcPct val="115000"/>
                        </a:lnSpc>
                        <a:spcAft>
                          <a:spcPts val="0"/>
                        </a:spcAft>
                      </a:pPr>
                      <a:r>
                        <a:rPr lang="es-CO" sz="1200">
                          <a:effectLst/>
                          <a:latin typeface="Arial Rounded MT Bold" panose="020F0704030504030204" pitchFamily="34" charset="0"/>
                        </a:rPr>
                        <a:t>Presupuesto ejecutado</a:t>
                      </a:r>
                      <a:endParaRPr lang="en-US" sz="120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0" marR="0" marT="0" marB="0">
                    <a:solidFill>
                      <a:srgbClr val="009FE3"/>
                    </a:solidFill>
                  </a:tcPr>
                </a:tc>
                <a:tc>
                  <a:txBody>
                    <a:bodyPr/>
                    <a:lstStyle/>
                    <a:p>
                      <a:pPr marL="90170" algn="ctr">
                        <a:lnSpc>
                          <a:spcPct val="115000"/>
                        </a:lnSpc>
                        <a:spcAft>
                          <a:spcPts val="0"/>
                        </a:spcAft>
                      </a:pPr>
                      <a:endParaRPr lang="es-CO" sz="500" dirty="0">
                        <a:effectLst/>
                        <a:latin typeface="Arial Rounded MT Bold" panose="020F0704030504030204" pitchFamily="34" charset="0"/>
                      </a:endParaRPr>
                    </a:p>
                    <a:p>
                      <a:pPr marL="90170" algn="ctr">
                        <a:lnSpc>
                          <a:spcPct val="115000"/>
                        </a:lnSpc>
                        <a:spcAft>
                          <a:spcPts val="0"/>
                        </a:spcAft>
                      </a:pPr>
                      <a:r>
                        <a:rPr lang="es-CO" sz="1200" dirty="0">
                          <a:effectLst/>
                          <a:latin typeface="Arial Rounded MT Bold" panose="020F0704030504030204" pitchFamily="34" charset="0"/>
                        </a:rPr>
                        <a:t>% avance</a:t>
                      </a:r>
                      <a:endParaRPr lang="en-US" sz="1200" dirty="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0" marR="0" marT="0" marB="0">
                    <a:solidFill>
                      <a:srgbClr val="009FE3"/>
                    </a:solidFill>
                  </a:tcPr>
                </a:tc>
                <a:extLst>
                  <a:ext uri="{0D108BD9-81ED-4DB2-BD59-A6C34878D82A}">
                    <a16:rowId xmlns:a16="http://schemas.microsoft.com/office/drawing/2014/main" val="607447212"/>
                  </a:ext>
                </a:extLst>
              </a:tr>
              <a:tr h="328894">
                <a:tc>
                  <a:txBody>
                    <a:bodyPr/>
                    <a:lstStyle/>
                    <a:p>
                      <a:pPr algn="just">
                        <a:lnSpc>
                          <a:spcPct val="115000"/>
                        </a:lnSpc>
                        <a:spcAft>
                          <a:spcPts val="0"/>
                        </a:spcAft>
                      </a:pPr>
                      <a:r>
                        <a:rPr lang="es-CO" sz="1200" b="0" dirty="0">
                          <a:effectLst/>
                          <a:latin typeface="Arial Rounded MT Bold" panose="020F0704030504030204" pitchFamily="34" charset="0"/>
                        </a:rPr>
                        <a:t>Manejo físico y eco urbanismo</a:t>
                      </a:r>
                      <a:endParaRPr lang="en-US" sz="1200" b="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$144.064.798.115</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dirty="0">
                          <a:effectLst/>
                          <a:latin typeface="Arial Rounded MT Bold" panose="020F0704030504030204" pitchFamily="34" charset="0"/>
                        </a:rPr>
                        <a:t>$118.747.732.541</a:t>
                      </a:r>
                      <a:endParaRPr lang="en-US" sz="120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200" b="1" dirty="0">
                          <a:effectLst/>
                          <a:latin typeface="Arial Rounded MT Bold" panose="020F0704030504030204" pitchFamily="34" charset="0"/>
                        </a:rPr>
                        <a:t>82,43</a:t>
                      </a:r>
                      <a:endParaRPr lang="en-US" sz="1200" b="1"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06742396"/>
                  </a:ext>
                </a:extLst>
              </a:tr>
              <a:tr h="159739">
                <a:tc>
                  <a:txBody>
                    <a:bodyPr/>
                    <a:lstStyle/>
                    <a:p>
                      <a:pPr algn="just">
                        <a:lnSpc>
                          <a:spcPct val="115000"/>
                        </a:lnSpc>
                        <a:spcAft>
                          <a:spcPts val="0"/>
                        </a:spcAft>
                      </a:pPr>
                      <a:r>
                        <a:rPr lang="es-CO" sz="1200" b="0">
                          <a:effectLst/>
                          <a:latin typeface="Arial Rounded MT Bold" panose="020F0704030504030204" pitchFamily="34" charset="0"/>
                        </a:rPr>
                        <a:t>Control y vigilancia</a:t>
                      </a:r>
                      <a:endParaRPr lang="en-US" sz="1200" b="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$75.642.412.561</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$71.511.674.944</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200" b="1" dirty="0">
                          <a:effectLst/>
                          <a:latin typeface="Arial Rounded MT Bold" panose="020F0704030504030204" pitchFamily="34" charset="0"/>
                        </a:rPr>
                        <a:t>94,54</a:t>
                      </a:r>
                      <a:endParaRPr lang="en-US" sz="1200" b="1"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2278328"/>
                  </a:ext>
                </a:extLst>
              </a:tr>
              <a:tr h="178090">
                <a:tc>
                  <a:txBody>
                    <a:bodyPr/>
                    <a:lstStyle/>
                    <a:p>
                      <a:pPr algn="just">
                        <a:lnSpc>
                          <a:spcPct val="115000"/>
                        </a:lnSpc>
                        <a:spcAft>
                          <a:spcPts val="0"/>
                        </a:spcAft>
                      </a:pPr>
                      <a:r>
                        <a:rPr lang="es-CO" sz="1200" b="0" dirty="0">
                          <a:effectLst/>
                          <a:latin typeface="Arial Rounded MT Bold" panose="020F0704030504030204" pitchFamily="34" charset="0"/>
                        </a:rPr>
                        <a:t>Investigación</a:t>
                      </a:r>
                      <a:endParaRPr lang="en-US" sz="1200" b="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$5.269.143.000</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$4.456.526.243</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200" b="1" dirty="0">
                          <a:effectLst/>
                          <a:latin typeface="Arial Rounded MT Bold" panose="020F0704030504030204" pitchFamily="34" charset="0"/>
                        </a:rPr>
                        <a:t>84,58</a:t>
                      </a:r>
                      <a:endParaRPr lang="en-US" sz="1200" b="1"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38419775"/>
                  </a:ext>
                </a:extLst>
              </a:tr>
              <a:tr h="159739">
                <a:tc>
                  <a:txBody>
                    <a:bodyPr/>
                    <a:lstStyle/>
                    <a:p>
                      <a:pPr algn="just">
                        <a:lnSpc>
                          <a:spcPct val="115000"/>
                        </a:lnSpc>
                        <a:spcAft>
                          <a:spcPts val="0"/>
                        </a:spcAft>
                      </a:pPr>
                      <a:r>
                        <a:rPr lang="es-CO" sz="1200" b="0" dirty="0">
                          <a:effectLst/>
                          <a:latin typeface="Arial Rounded MT Bold" panose="020F0704030504030204" pitchFamily="34" charset="0"/>
                        </a:rPr>
                        <a:t>Educación Ambiental</a:t>
                      </a:r>
                      <a:endParaRPr lang="en-US" sz="1200" b="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$29.076.557.085</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$27.578.532.998</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200" b="1" dirty="0">
                          <a:effectLst/>
                          <a:latin typeface="Arial Rounded MT Bold" panose="020F0704030504030204" pitchFamily="34" charset="0"/>
                        </a:rPr>
                        <a:t>94,85</a:t>
                      </a:r>
                      <a:endParaRPr lang="en-US" sz="1200" b="1"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84531099"/>
                  </a:ext>
                </a:extLst>
              </a:tr>
              <a:tr h="328894">
                <a:tc>
                  <a:txBody>
                    <a:bodyPr/>
                    <a:lstStyle/>
                    <a:p>
                      <a:pPr algn="just">
                        <a:lnSpc>
                          <a:spcPct val="115000"/>
                        </a:lnSpc>
                        <a:spcAft>
                          <a:spcPts val="0"/>
                        </a:spcAft>
                      </a:pPr>
                      <a:r>
                        <a:rPr lang="es-CO" sz="1200" b="0" dirty="0">
                          <a:effectLst/>
                          <a:latin typeface="Arial Rounded MT Bold" panose="020F0704030504030204" pitchFamily="34" charset="0"/>
                        </a:rPr>
                        <a:t>Fortalecimiento institucional</a:t>
                      </a:r>
                      <a:endParaRPr lang="en-US" sz="1200" b="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$1.653.850.333</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dirty="0">
                          <a:effectLst/>
                          <a:latin typeface="Arial Rounded MT Bold" panose="020F0704030504030204" pitchFamily="34" charset="0"/>
                        </a:rPr>
                        <a:t>$1.169.794.185</a:t>
                      </a:r>
                      <a:endParaRPr lang="en-US" sz="120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200" b="1" dirty="0">
                          <a:solidFill>
                            <a:schemeClr val="accent5"/>
                          </a:solidFill>
                          <a:effectLst/>
                          <a:latin typeface="Arial Rounded MT Bold" panose="020F0704030504030204" pitchFamily="34" charset="0"/>
                        </a:rPr>
                        <a:t>70,73</a:t>
                      </a:r>
                      <a:endParaRPr lang="en-US" sz="1200" b="1" dirty="0">
                        <a:solidFill>
                          <a:schemeClr val="accent5"/>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72203821"/>
                  </a:ext>
                </a:extLst>
              </a:tr>
              <a:tr h="328894">
                <a:tc>
                  <a:txBody>
                    <a:bodyPr/>
                    <a:lstStyle/>
                    <a:p>
                      <a:pPr algn="just">
                        <a:lnSpc>
                          <a:spcPct val="115000"/>
                        </a:lnSpc>
                        <a:spcAft>
                          <a:spcPts val="0"/>
                        </a:spcAft>
                      </a:pPr>
                      <a:r>
                        <a:rPr lang="es-CO" sz="1200" b="0" dirty="0">
                          <a:effectLst/>
                          <a:latin typeface="Arial Rounded MT Bold" panose="020F0704030504030204" pitchFamily="34" charset="0"/>
                        </a:rPr>
                        <a:t>Sostenibilidad Económica</a:t>
                      </a:r>
                      <a:endParaRPr lang="en-US" sz="1200" b="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$21.215.509.526</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dirty="0">
                          <a:effectLst/>
                          <a:latin typeface="Arial Rounded MT Bold" panose="020F0704030504030204" pitchFamily="34" charset="0"/>
                        </a:rPr>
                        <a:t>$16.512.655.790</a:t>
                      </a:r>
                      <a:endParaRPr lang="en-US" sz="120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200" b="1" dirty="0">
                          <a:solidFill>
                            <a:schemeClr val="accent5"/>
                          </a:solidFill>
                          <a:effectLst/>
                          <a:latin typeface="Arial Rounded MT Bold" panose="020F0704030504030204" pitchFamily="34" charset="0"/>
                        </a:rPr>
                        <a:t>77,83</a:t>
                      </a:r>
                      <a:endParaRPr lang="en-US" sz="1200" b="1" dirty="0">
                        <a:solidFill>
                          <a:schemeClr val="accent5"/>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47267731"/>
                  </a:ext>
                </a:extLst>
              </a:tr>
              <a:tr h="205140">
                <a:tc>
                  <a:txBody>
                    <a:bodyPr/>
                    <a:lstStyle/>
                    <a:p>
                      <a:pPr algn="just">
                        <a:lnSpc>
                          <a:spcPct val="115000"/>
                        </a:lnSpc>
                        <a:spcAft>
                          <a:spcPts val="0"/>
                        </a:spcAft>
                      </a:pPr>
                      <a:r>
                        <a:rPr lang="es-CO" sz="1200" b="0" dirty="0">
                          <a:effectLst/>
                          <a:latin typeface="Arial Rounded MT Bold" panose="020F0704030504030204" pitchFamily="34" charset="0"/>
                        </a:rPr>
                        <a:t>Participación</a:t>
                      </a:r>
                      <a:endParaRPr lang="en-US" sz="1200" b="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$4.465.370.862</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3.590.400.738</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200" b="1" dirty="0">
                          <a:effectLst/>
                          <a:latin typeface="Arial Rounded MT Bold" panose="020F0704030504030204" pitchFamily="34" charset="0"/>
                        </a:rPr>
                        <a:t>80,41</a:t>
                      </a:r>
                      <a:endParaRPr lang="en-US" sz="1200" b="1"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29495430"/>
                  </a:ext>
                </a:extLst>
              </a:tr>
              <a:tr h="498049">
                <a:tc>
                  <a:txBody>
                    <a:bodyPr/>
                    <a:lstStyle/>
                    <a:p>
                      <a:pPr algn="just">
                        <a:lnSpc>
                          <a:spcPct val="115000"/>
                        </a:lnSpc>
                        <a:spcAft>
                          <a:spcPts val="0"/>
                        </a:spcAft>
                      </a:pPr>
                      <a:r>
                        <a:rPr lang="es-CO" sz="1200" b="0" dirty="0">
                          <a:effectLst/>
                          <a:latin typeface="Arial Rounded MT Bold" panose="020F0704030504030204" pitchFamily="34" charset="0"/>
                        </a:rPr>
                        <a:t>Cooperación y coordinación interinstitucional</a:t>
                      </a:r>
                      <a:endParaRPr lang="en-US" sz="1200" b="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$3.486.363.551</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$3.362.329.333</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200" b="1" dirty="0">
                          <a:effectLst/>
                          <a:latin typeface="Arial Rounded MT Bold" panose="020F0704030504030204" pitchFamily="34" charset="0"/>
                        </a:rPr>
                        <a:t>96,44</a:t>
                      </a:r>
                      <a:endParaRPr lang="en-US" sz="1200" b="1"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5854635"/>
                  </a:ext>
                </a:extLst>
              </a:tr>
              <a:tr h="350023">
                <a:tc>
                  <a:txBody>
                    <a:bodyPr/>
                    <a:lstStyle/>
                    <a:p>
                      <a:pPr algn="just">
                        <a:lnSpc>
                          <a:spcPct val="115000"/>
                        </a:lnSpc>
                        <a:spcAft>
                          <a:spcPts val="0"/>
                        </a:spcAft>
                      </a:pPr>
                      <a:r>
                        <a:rPr lang="es-CO" sz="1200" b="0" dirty="0">
                          <a:effectLst/>
                          <a:latin typeface="Arial Rounded MT Bold" panose="020F0704030504030204" pitchFamily="34" charset="0"/>
                        </a:rPr>
                        <a:t>Información y comunicaciones</a:t>
                      </a:r>
                      <a:endParaRPr lang="en-US" sz="1200" b="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dirty="0">
                          <a:effectLst/>
                          <a:latin typeface="Arial Rounded MT Bold" panose="020F0704030504030204" pitchFamily="34" charset="0"/>
                        </a:rPr>
                        <a:t>$86.770.318</a:t>
                      </a:r>
                      <a:endParaRPr lang="en-US" sz="120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35149" marR="35149" marT="7532" marB="0" anchor="ctr"/>
                </a:tc>
                <a:tc>
                  <a:txBody>
                    <a:bodyPr/>
                    <a:lstStyle/>
                    <a:p>
                      <a:pPr algn="ctr">
                        <a:lnSpc>
                          <a:spcPct val="115000"/>
                        </a:lnSpc>
                        <a:spcAft>
                          <a:spcPts val="0"/>
                        </a:spcAft>
                      </a:pPr>
                      <a:r>
                        <a:rPr lang="en-US" sz="1200">
                          <a:effectLst/>
                          <a:latin typeface="Arial Rounded MT Bold" panose="020F0704030504030204" pitchFamily="34" charset="0"/>
                        </a:rPr>
                        <a:t>$45.708.000</a:t>
                      </a:r>
                      <a:endParaRPr lang="en-US" sz="120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200" b="1" dirty="0">
                          <a:solidFill>
                            <a:schemeClr val="accent5"/>
                          </a:solidFill>
                          <a:effectLst/>
                          <a:latin typeface="Arial Rounded MT Bold" panose="020F0704030504030204" pitchFamily="34" charset="0"/>
                        </a:rPr>
                        <a:t>52,68</a:t>
                      </a:r>
                      <a:endParaRPr lang="en-US" sz="1200" b="1" dirty="0">
                        <a:solidFill>
                          <a:schemeClr val="accent5"/>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44413825"/>
                  </a:ext>
                </a:extLst>
              </a:tr>
            </a:tbl>
          </a:graphicData>
        </a:graphic>
      </p:graphicFrame>
      <p:graphicFrame>
        <p:nvGraphicFramePr>
          <p:cNvPr id="7" name="Tabla 6"/>
          <p:cNvGraphicFramePr>
            <a:graphicFrameLocks noGrp="1"/>
          </p:cNvGraphicFramePr>
          <p:nvPr/>
        </p:nvGraphicFramePr>
        <p:xfrm>
          <a:off x="124501" y="4832848"/>
          <a:ext cx="5698784" cy="299030"/>
        </p:xfrm>
        <a:graphic>
          <a:graphicData uri="http://schemas.openxmlformats.org/drawingml/2006/table">
            <a:tbl>
              <a:tblPr firstRow="1" firstCol="1" bandRow="1">
                <a:tableStyleId>{5C22544A-7EE6-4342-B048-85BDC9FD1C3A}</a:tableStyleId>
              </a:tblPr>
              <a:tblGrid>
                <a:gridCol w="1418384">
                  <a:extLst>
                    <a:ext uri="{9D8B030D-6E8A-4147-A177-3AD203B41FA5}">
                      <a16:colId xmlns:a16="http://schemas.microsoft.com/office/drawing/2014/main" val="1232890402"/>
                    </a:ext>
                  </a:extLst>
                </a:gridCol>
                <a:gridCol w="237789">
                  <a:extLst>
                    <a:ext uri="{9D8B030D-6E8A-4147-A177-3AD203B41FA5}">
                      <a16:colId xmlns:a16="http://schemas.microsoft.com/office/drawing/2014/main" val="3736991969"/>
                    </a:ext>
                  </a:extLst>
                </a:gridCol>
                <a:gridCol w="1600200">
                  <a:extLst>
                    <a:ext uri="{9D8B030D-6E8A-4147-A177-3AD203B41FA5}">
                      <a16:colId xmlns:a16="http://schemas.microsoft.com/office/drawing/2014/main" val="2495927179"/>
                    </a:ext>
                  </a:extLst>
                </a:gridCol>
                <a:gridCol w="1347537">
                  <a:extLst>
                    <a:ext uri="{9D8B030D-6E8A-4147-A177-3AD203B41FA5}">
                      <a16:colId xmlns:a16="http://schemas.microsoft.com/office/drawing/2014/main" val="2707849365"/>
                    </a:ext>
                  </a:extLst>
                </a:gridCol>
                <a:gridCol w="1094874">
                  <a:extLst>
                    <a:ext uri="{9D8B030D-6E8A-4147-A177-3AD203B41FA5}">
                      <a16:colId xmlns:a16="http://schemas.microsoft.com/office/drawing/2014/main" val="1699409342"/>
                    </a:ext>
                  </a:extLst>
                </a:gridCol>
              </a:tblGrid>
              <a:tr h="299030">
                <a:tc gridSpan="2">
                  <a:txBody>
                    <a:bodyPr/>
                    <a:lstStyle/>
                    <a:p>
                      <a:pPr marL="90170" algn="ctr">
                        <a:lnSpc>
                          <a:spcPct val="115000"/>
                        </a:lnSpc>
                        <a:spcAft>
                          <a:spcPts val="0"/>
                        </a:spcAft>
                      </a:pPr>
                      <a:r>
                        <a:rPr lang="es-CO" sz="1200" b="0" dirty="0">
                          <a:solidFill>
                            <a:schemeClr val="tx1"/>
                          </a:solidFill>
                          <a:effectLst/>
                          <a:latin typeface="Arial Rounded MT Bold" panose="020F0704030504030204" pitchFamily="34" charset="0"/>
                          <a:cs typeface="Arial" panose="020B0604020202020204" pitchFamily="34" charset="0"/>
                        </a:rPr>
                        <a:t>TOTAL</a:t>
                      </a:r>
                      <a:endParaRPr lang="en-US" sz="1200" b="0" dirty="0">
                        <a:solidFill>
                          <a:schemeClr val="tx1"/>
                        </a:solidFill>
                        <a:effectLst/>
                        <a:latin typeface="Arial Rounded MT Bold" panose="020F0704030504030204" pitchFamily="34" charset="0"/>
                        <a:ea typeface="Lucida Sans Unicode" panose="020B0602030504020204" pitchFamily="34" charset="0"/>
                        <a:cs typeface="Arial" panose="020B0604020202020204" pitchFamily="34" charset="0"/>
                      </a:endParaRPr>
                    </a:p>
                  </a:txBody>
                  <a:tcPr marL="29998" marR="29998" marT="6428" marB="0" anchor="ctr">
                    <a:solidFill>
                      <a:srgbClr val="00CCCC"/>
                    </a:solidFill>
                  </a:tcPr>
                </a:tc>
                <a:tc hMerge="1">
                  <a:txBody>
                    <a:bodyPr/>
                    <a:lstStyle/>
                    <a:p>
                      <a:endParaRPr lang="en-US"/>
                    </a:p>
                  </a:txBody>
                  <a:tcPr/>
                </a:tc>
                <a:tc>
                  <a:txBody>
                    <a:bodyPr/>
                    <a:lstStyle/>
                    <a:p>
                      <a:pPr algn="ctr">
                        <a:lnSpc>
                          <a:spcPct val="115000"/>
                        </a:lnSpc>
                        <a:spcAft>
                          <a:spcPts val="0"/>
                        </a:spcAft>
                      </a:pPr>
                      <a:r>
                        <a:rPr lang="es-CO" sz="1200" b="0" dirty="0">
                          <a:solidFill>
                            <a:schemeClr val="tx1"/>
                          </a:solidFill>
                          <a:effectLst/>
                          <a:latin typeface="Arial Rounded MT Bold" panose="020F0704030504030204" pitchFamily="34" charset="0"/>
                          <a:cs typeface="Arial" panose="020B0604020202020204" pitchFamily="34" charset="0"/>
                        </a:rPr>
                        <a:t>$284.960.775.351</a:t>
                      </a:r>
                      <a:endParaRPr lang="en-US" sz="1200" b="0" dirty="0">
                        <a:solidFill>
                          <a:schemeClr val="tx1"/>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29998" marR="29998" marT="6428" marB="0" anchor="ctr">
                    <a:solidFill>
                      <a:srgbClr val="00CCCC"/>
                    </a:solidFill>
                  </a:tcPr>
                </a:tc>
                <a:tc>
                  <a:txBody>
                    <a:bodyPr/>
                    <a:lstStyle/>
                    <a:p>
                      <a:pPr algn="ctr">
                        <a:lnSpc>
                          <a:spcPct val="115000"/>
                        </a:lnSpc>
                        <a:spcAft>
                          <a:spcPts val="0"/>
                        </a:spcAft>
                      </a:pPr>
                      <a:r>
                        <a:rPr lang="es-CO" sz="1200" b="0" dirty="0">
                          <a:solidFill>
                            <a:schemeClr val="tx1"/>
                          </a:solidFill>
                          <a:effectLst/>
                          <a:latin typeface="Arial Rounded MT Bold" panose="020F0704030504030204" pitchFamily="34" charset="0"/>
                          <a:cs typeface="Arial" panose="020B0604020202020204" pitchFamily="34" charset="0"/>
                        </a:rPr>
                        <a:t>$246.975.354.772</a:t>
                      </a:r>
                      <a:endParaRPr lang="en-US" sz="1200" b="0" dirty="0">
                        <a:solidFill>
                          <a:schemeClr val="tx1"/>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solidFill>
                      <a:srgbClr val="00CCCC"/>
                    </a:solidFill>
                  </a:tcPr>
                </a:tc>
                <a:tc>
                  <a:txBody>
                    <a:bodyPr/>
                    <a:lstStyle/>
                    <a:p>
                      <a:pPr algn="ctr">
                        <a:lnSpc>
                          <a:spcPct val="115000"/>
                        </a:lnSpc>
                        <a:spcAft>
                          <a:spcPts val="0"/>
                        </a:spcAft>
                      </a:pPr>
                      <a:r>
                        <a:rPr lang="es-CO" sz="1200" b="1" dirty="0">
                          <a:solidFill>
                            <a:schemeClr val="tx1"/>
                          </a:solidFill>
                          <a:effectLst/>
                          <a:latin typeface="Arial Rounded MT Bold" panose="020F0704030504030204" pitchFamily="34" charset="0"/>
                          <a:cs typeface="Arial" panose="020B0604020202020204" pitchFamily="34" charset="0"/>
                        </a:rPr>
                        <a:t>86,67%</a:t>
                      </a:r>
                      <a:endParaRPr lang="en-US" sz="1200" b="1" dirty="0">
                        <a:solidFill>
                          <a:schemeClr val="tx1"/>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0" marR="0" marT="0" marB="0" anchor="ctr">
                    <a:solidFill>
                      <a:srgbClr val="00CCCC"/>
                    </a:solidFill>
                  </a:tcPr>
                </a:tc>
                <a:extLst>
                  <a:ext uri="{0D108BD9-81ED-4DB2-BD59-A6C34878D82A}">
                    <a16:rowId xmlns:a16="http://schemas.microsoft.com/office/drawing/2014/main" val="4034891812"/>
                  </a:ext>
                </a:extLst>
              </a:tr>
            </a:tbl>
          </a:graphicData>
        </a:graphic>
      </p:graphicFrame>
      <p:pic>
        <p:nvPicPr>
          <p:cNvPr id="8" name="Imagen 7"/>
          <p:cNvPicPr/>
          <p:nvPr/>
        </p:nvPicPr>
        <p:blipFill rotWithShape="1">
          <a:blip r:embed="rId2">
            <a:extLst>
              <a:ext uri="{28A0092B-C50C-407E-A947-70E740481C1C}">
                <a14:useLocalDpi xmlns:a14="http://schemas.microsoft.com/office/drawing/2010/main" val="0"/>
              </a:ext>
            </a:extLst>
          </a:blip>
          <a:srcRect l="13238" t="40149" r="33469" b="13967"/>
          <a:stretch/>
        </p:blipFill>
        <p:spPr bwMode="auto">
          <a:xfrm>
            <a:off x="5923564" y="1689037"/>
            <a:ext cx="6184215" cy="3159695"/>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676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112295" y="415243"/>
            <a:ext cx="9005542" cy="523220"/>
          </a:xfrm>
          <a:prstGeom prst="rect">
            <a:avLst/>
          </a:prstGeom>
        </p:spPr>
        <p:txBody>
          <a:bodyPr wrap="none">
            <a:spAutoFit/>
          </a:bodyPr>
          <a:lstStyle/>
          <a:p>
            <a:r>
              <a:rPr lang="es-CO" sz="2800" b="1" dirty="0">
                <a:solidFill>
                  <a:schemeClr val="bg1"/>
                </a:solidFill>
                <a:latin typeface="Arial Rounded MT Bold" panose="020F0704030504030204" pitchFamily="34" charset="0"/>
              </a:rPr>
              <a:t>Inversión PACA Distrital vigencia 2017 por entidad</a:t>
            </a:r>
            <a:endParaRPr lang="en-US" sz="2800" dirty="0">
              <a:solidFill>
                <a:schemeClr val="bg1"/>
              </a:solidFill>
              <a:latin typeface="Arial Rounded MT Bold" panose="020F0704030504030204" pitchFamily="34" charset="0"/>
            </a:endParaRPr>
          </a:p>
        </p:txBody>
      </p:sp>
      <p:pic>
        <p:nvPicPr>
          <p:cNvPr id="4" name="Imagen 3"/>
          <p:cNvPicPr/>
          <p:nvPr/>
        </p:nvPicPr>
        <p:blipFill rotWithShape="1">
          <a:blip r:embed="rId2">
            <a:extLst>
              <a:ext uri="{28A0092B-C50C-407E-A947-70E740481C1C}">
                <a14:useLocalDpi xmlns:a14="http://schemas.microsoft.com/office/drawing/2010/main" val="0"/>
              </a:ext>
            </a:extLst>
          </a:blip>
          <a:srcRect l="3394" t="34112" r="29905" b="16684"/>
          <a:stretch/>
        </p:blipFill>
        <p:spPr bwMode="auto">
          <a:xfrm>
            <a:off x="232976" y="1320014"/>
            <a:ext cx="11509845" cy="4599523"/>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468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8811579" cy="523220"/>
          </a:xfrm>
          <a:prstGeom prst="rect">
            <a:avLst/>
          </a:prstGeom>
        </p:spPr>
        <p:txBody>
          <a:bodyPr wrap="none">
            <a:spAutoFit/>
          </a:bodyPr>
          <a:lstStyle/>
          <a:p>
            <a:r>
              <a:rPr lang="es-CO" sz="2800" b="1" dirty="0">
                <a:solidFill>
                  <a:schemeClr val="bg1"/>
                </a:solidFill>
                <a:latin typeface="Arial Rounded MT Bold" panose="020F0704030504030204" pitchFamily="34" charset="0"/>
              </a:rPr>
              <a:t>Inversión PACA Distrital vigencia 2017 por sector</a:t>
            </a:r>
            <a:endParaRPr lang="en-US" sz="2800" dirty="0">
              <a:solidFill>
                <a:schemeClr val="bg1"/>
              </a:solidFill>
              <a:latin typeface="Arial Rounded MT Bold" panose="020F0704030504030204" pitchFamily="34" charset="0"/>
            </a:endParaRPr>
          </a:p>
        </p:txBody>
      </p:sp>
      <p:pic>
        <p:nvPicPr>
          <p:cNvPr id="5" name="Imagen 4"/>
          <p:cNvPicPr/>
          <p:nvPr/>
        </p:nvPicPr>
        <p:blipFill rotWithShape="1">
          <a:blip r:embed="rId2">
            <a:extLst>
              <a:ext uri="{28A0092B-C50C-407E-A947-70E740481C1C}">
                <a14:useLocalDpi xmlns:a14="http://schemas.microsoft.com/office/drawing/2010/main" val="0"/>
              </a:ext>
            </a:extLst>
          </a:blip>
          <a:srcRect l="10799" t="32013" r="28954" b="13056"/>
          <a:stretch/>
        </p:blipFill>
        <p:spPr bwMode="auto">
          <a:xfrm>
            <a:off x="105092" y="1301549"/>
            <a:ext cx="12086908" cy="4762367"/>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85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9388339"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Sector Ambiente</a:t>
            </a:r>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2" name="Tabla 1"/>
          <p:cNvGraphicFramePr>
            <a:graphicFrameLocks noGrp="1"/>
          </p:cNvGraphicFramePr>
          <p:nvPr/>
        </p:nvGraphicFramePr>
        <p:xfrm>
          <a:off x="127334" y="1343709"/>
          <a:ext cx="11937332" cy="4943992"/>
        </p:xfrm>
        <a:graphic>
          <a:graphicData uri="http://schemas.openxmlformats.org/drawingml/2006/table">
            <a:tbl>
              <a:tblPr firstRow="1" firstCol="1" bandRow="1">
                <a:tableStyleId>{5C22544A-7EE6-4342-B048-85BDC9FD1C3A}</a:tableStyleId>
              </a:tblPr>
              <a:tblGrid>
                <a:gridCol w="2458633">
                  <a:extLst>
                    <a:ext uri="{9D8B030D-6E8A-4147-A177-3AD203B41FA5}">
                      <a16:colId xmlns:a16="http://schemas.microsoft.com/office/drawing/2014/main" val="2623505175"/>
                    </a:ext>
                  </a:extLst>
                </a:gridCol>
                <a:gridCol w="9478699">
                  <a:extLst>
                    <a:ext uri="{9D8B030D-6E8A-4147-A177-3AD203B41FA5}">
                      <a16:colId xmlns:a16="http://schemas.microsoft.com/office/drawing/2014/main" val="1198158361"/>
                    </a:ext>
                  </a:extLst>
                </a:gridCol>
              </a:tblGrid>
              <a:tr h="0">
                <a:tc>
                  <a:txBody>
                    <a:bodyPr/>
                    <a:lstStyle/>
                    <a:p>
                      <a:pPr algn="ctr">
                        <a:lnSpc>
                          <a:spcPct val="115000"/>
                        </a:lnSpc>
                        <a:spcAft>
                          <a:spcPts val="0"/>
                        </a:spcAft>
                      </a:pPr>
                      <a:r>
                        <a:rPr lang="es-CO" sz="100" dirty="0">
                          <a:effectLst/>
                        </a:rPr>
                        <a:t>Entidad</a:t>
                      </a:r>
                      <a:endParaRPr lang="en-US" sz="10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11311" marR="11311" marT="5656" marB="5656" anchor="ctr"/>
                </a:tc>
                <a:tc>
                  <a:txBody>
                    <a:bodyPr/>
                    <a:lstStyle/>
                    <a:p>
                      <a:pPr marL="270510" indent="-179705" algn="ctr">
                        <a:lnSpc>
                          <a:spcPct val="115000"/>
                        </a:lnSpc>
                        <a:spcAft>
                          <a:spcPts val="0"/>
                        </a:spcAft>
                      </a:pPr>
                      <a:r>
                        <a:rPr lang="es-CO" sz="100">
                          <a:effectLst/>
                        </a:rPr>
                        <a:t>Principales logros</a:t>
                      </a:r>
                      <a:endParaRPr lang="en-US" sz="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86646810"/>
                  </a:ext>
                </a:extLst>
              </a:tr>
              <a:tr h="2560331">
                <a:tc>
                  <a:txBody>
                    <a:bodyPr/>
                    <a:lstStyle/>
                    <a:p>
                      <a:pPr algn="ctr">
                        <a:lnSpc>
                          <a:spcPct val="115000"/>
                        </a:lnSpc>
                        <a:spcAft>
                          <a:spcPts val="0"/>
                        </a:spcAft>
                      </a:pPr>
                      <a:r>
                        <a:rPr lang="es-CO" sz="1800" dirty="0">
                          <a:effectLst/>
                          <a:latin typeface="Arial Rounded MT Bold" panose="020F0704030504030204" pitchFamily="34" charset="0"/>
                        </a:rPr>
                        <a:t> Secretaria Distrital de Ambiente – SDA</a:t>
                      </a:r>
                      <a:endParaRPr lang="en-US" sz="1800" dirty="0">
                        <a:effectLst/>
                        <a:latin typeface="Arial Rounded MT Bold" panose="020F0704030504030204" pitchFamily="34" charset="0"/>
                      </a:endParaRPr>
                    </a:p>
                  </a:txBody>
                  <a:tcPr marL="943" marR="943" marT="943" marB="0" anchor="ctr"/>
                </a:tc>
                <a:tc>
                  <a:txBody>
                    <a:bodyPr/>
                    <a:lstStyle/>
                    <a:p>
                      <a:pPr marL="180975" marR="76200" indent="-180975" algn="just">
                        <a:lnSpc>
                          <a:spcPct val="115000"/>
                        </a:lnSpc>
                        <a:spcAft>
                          <a:spcPts val="0"/>
                        </a:spcAft>
                        <a:buFont typeface="Arial" panose="020B0604020202020204" pitchFamily="34" charset="0"/>
                        <a:buChar char="•"/>
                      </a:pPr>
                      <a:r>
                        <a:rPr lang="es-CO" sz="2000" dirty="0">
                          <a:effectLst/>
                          <a:latin typeface="Arial Rounded MT Bold" panose="020F0704030504030204" pitchFamily="34" charset="0"/>
                        </a:rPr>
                        <a:t>Se mantuvieron las concentraciones de material particulado inferior a 10 micras (µ) promedio anual (PM10) en el aire (µg/m</a:t>
                      </a:r>
                      <a:r>
                        <a:rPr lang="es-CO" sz="2000" baseline="30000" dirty="0">
                          <a:effectLst/>
                          <a:latin typeface="Arial Rounded MT Bold" panose="020F0704030504030204" pitchFamily="34" charset="0"/>
                        </a:rPr>
                        <a:t>3</a:t>
                      </a:r>
                      <a:r>
                        <a:rPr lang="es-CO" sz="2000" dirty="0">
                          <a:effectLst/>
                          <a:latin typeface="Arial Rounded MT Bold" panose="020F0704030504030204" pitchFamily="34" charset="0"/>
                        </a:rPr>
                        <a:t>) por debajo de la norma (50mg/m</a:t>
                      </a:r>
                      <a:r>
                        <a:rPr lang="es-CO" sz="2000" baseline="30000" dirty="0">
                          <a:effectLst/>
                          <a:latin typeface="Arial Rounded MT Bold" panose="020F0704030504030204" pitchFamily="34" charset="0"/>
                        </a:rPr>
                        <a:t>3</a:t>
                      </a:r>
                      <a:r>
                        <a:rPr lang="es-CO" sz="2000" dirty="0">
                          <a:effectLst/>
                          <a:latin typeface="Arial Rounded MT Bold" panose="020F0704030504030204" pitchFamily="34" charset="0"/>
                        </a:rPr>
                        <a:t>), ya que como resultado se obtuvo </a:t>
                      </a:r>
                      <a:r>
                        <a:rPr lang="es-CO" sz="2000" b="1" dirty="0">
                          <a:effectLst/>
                          <a:latin typeface="Arial Rounded MT Bold" panose="020F0704030504030204" pitchFamily="34" charset="0"/>
                        </a:rPr>
                        <a:t>41 mg/m</a:t>
                      </a:r>
                      <a:r>
                        <a:rPr lang="es-CO" sz="2000" b="1" baseline="30000" dirty="0">
                          <a:effectLst/>
                          <a:latin typeface="Arial Rounded MT Bold" panose="020F0704030504030204" pitchFamily="34" charset="0"/>
                        </a:rPr>
                        <a:t>3</a:t>
                      </a:r>
                      <a:r>
                        <a:rPr lang="es-CO" sz="2000" b="1" dirty="0">
                          <a:effectLst/>
                          <a:latin typeface="Arial Rounded MT Bold" panose="020F0704030504030204" pitchFamily="34" charset="0"/>
                        </a:rPr>
                        <a:t>.</a:t>
                      </a:r>
                      <a:endParaRPr lang="en-US" sz="2000" b="1" dirty="0">
                        <a:effectLst/>
                        <a:latin typeface="Arial Rounded MT Bold" panose="020F0704030504030204" pitchFamily="34" charset="0"/>
                      </a:endParaRPr>
                    </a:p>
                    <a:p>
                      <a:pPr marL="180975" marR="76200" indent="-180975" algn="just">
                        <a:lnSpc>
                          <a:spcPct val="115000"/>
                        </a:lnSpc>
                        <a:spcAft>
                          <a:spcPts val="0"/>
                        </a:spcAft>
                        <a:buFont typeface="Arial" panose="020B0604020202020204" pitchFamily="34" charset="0"/>
                        <a:buChar char="•"/>
                      </a:pPr>
                      <a:endParaRPr lang="es-CO" sz="2000" dirty="0">
                        <a:effectLst/>
                        <a:latin typeface="Arial Rounded MT Bold" panose="020F0704030504030204" pitchFamily="34" charset="0"/>
                      </a:endParaRPr>
                    </a:p>
                    <a:p>
                      <a:pPr marL="180975" marR="76200" indent="-180975" algn="just">
                        <a:lnSpc>
                          <a:spcPct val="115000"/>
                        </a:lnSpc>
                        <a:spcAft>
                          <a:spcPts val="0"/>
                        </a:spcAft>
                        <a:buFont typeface="Arial" panose="020B0604020202020204" pitchFamily="34" charset="0"/>
                        <a:buChar char="•"/>
                      </a:pPr>
                      <a:r>
                        <a:rPr lang="es-CO" sz="2000" dirty="0">
                          <a:effectLst/>
                          <a:latin typeface="Arial Rounded MT Bold" panose="020F0704030504030204" pitchFamily="34" charset="0"/>
                        </a:rPr>
                        <a:t>Ejecución de 721 operativos de limpieza de Publicidad Exterior Visual, mediante los cuales se retiraron </a:t>
                      </a:r>
                      <a:r>
                        <a:rPr lang="es-CO" sz="2000" b="1" dirty="0">
                          <a:effectLst/>
                          <a:latin typeface="Arial Rounded MT Bold" panose="020F0704030504030204" pitchFamily="34" charset="0"/>
                        </a:rPr>
                        <a:t>173.953,5 elementos </a:t>
                      </a:r>
                      <a:r>
                        <a:rPr lang="es-CO" sz="2000" dirty="0">
                          <a:effectLst/>
                          <a:latin typeface="Arial Rounded MT Bold" panose="020F0704030504030204" pitchFamily="34" charset="0"/>
                        </a:rPr>
                        <a:t>presuntamente ilegales del Distrito Capital, limpiando de esta manera un área total de </a:t>
                      </a:r>
                      <a:r>
                        <a:rPr lang="es-CO" sz="2000" b="1" dirty="0">
                          <a:effectLst/>
                          <a:latin typeface="Arial Rounded MT Bold" panose="020F0704030504030204" pitchFamily="34" charset="0"/>
                        </a:rPr>
                        <a:t>28.408,6756 m</a:t>
                      </a:r>
                      <a:r>
                        <a:rPr lang="es-CO" sz="2000" b="1" baseline="30000" dirty="0">
                          <a:effectLst/>
                          <a:latin typeface="Arial Rounded MT Bold" panose="020F0704030504030204" pitchFamily="34" charset="0"/>
                        </a:rPr>
                        <a:t>2</a:t>
                      </a:r>
                      <a:r>
                        <a:rPr lang="es-CO" sz="2000" b="1" dirty="0">
                          <a:effectLst/>
                          <a:latin typeface="Arial Rounded MT Bold" panose="020F0704030504030204" pitchFamily="34" charset="0"/>
                        </a:rPr>
                        <a:t>.</a:t>
                      </a:r>
                      <a:endParaRPr lang="en-US" sz="2000" b="1" dirty="0">
                        <a:effectLst/>
                        <a:latin typeface="Arial Rounded MT Bold" panose="020F0704030504030204" pitchFamily="34" charset="0"/>
                      </a:endParaRPr>
                    </a:p>
                    <a:p>
                      <a:pPr marL="180975" marR="76200" indent="-180975" algn="just">
                        <a:lnSpc>
                          <a:spcPct val="115000"/>
                        </a:lnSpc>
                        <a:spcAft>
                          <a:spcPts val="0"/>
                        </a:spcAft>
                        <a:buFont typeface="Arial" panose="020B0604020202020204" pitchFamily="34" charset="0"/>
                        <a:buChar char="•"/>
                      </a:pPr>
                      <a:endParaRPr lang="es-CO" sz="2000" dirty="0">
                        <a:effectLst/>
                        <a:latin typeface="Arial Rounded MT Bold" panose="020F0704030504030204" pitchFamily="34" charset="0"/>
                      </a:endParaRPr>
                    </a:p>
                    <a:p>
                      <a:pPr marL="180975" marR="76200" indent="-180975" algn="just">
                        <a:lnSpc>
                          <a:spcPct val="115000"/>
                        </a:lnSpc>
                        <a:spcAft>
                          <a:spcPts val="0"/>
                        </a:spcAft>
                        <a:buFont typeface="Arial" panose="020B0604020202020204" pitchFamily="34" charset="0"/>
                        <a:buChar char="•"/>
                      </a:pPr>
                      <a:r>
                        <a:rPr lang="es-CO" sz="2000" dirty="0">
                          <a:effectLst/>
                          <a:latin typeface="Arial Rounded MT Bold" panose="020F0704030504030204" pitchFamily="34" charset="0"/>
                        </a:rPr>
                        <a:t>Se aumentó la calidad en </a:t>
                      </a:r>
                      <a:r>
                        <a:rPr lang="es-CO" sz="2000" b="1" dirty="0">
                          <a:effectLst/>
                          <a:latin typeface="Arial Rounded MT Bold" panose="020F0704030504030204" pitchFamily="34" charset="0"/>
                        </a:rPr>
                        <a:t>20,12 km de río </a:t>
                      </a:r>
                      <a:r>
                        <a:rPr lang="es-CO" sz="2000" dirty="0">
                          <a:effectLst/>
                          <a:latin typeface="Arial Rounded MT Bold" panose="020F0704030504030204" pitchFamily="34" charset="0"/>
                        </a:rPr>
                        <a:t>en el área urbana que cuentan con calidad aceptable o superior (WQI &gt;65) a buena o superior (WQI &gt;80).</a:t>
                      </a:r>
                      <a:endParaRPr lang="en-US" sz="2000" dirty="0">
                        <a:effectLst/>
                        <a:latin typeface="Arial Rounded MT Bold" panose="020F0704030504030204" pitchFamily="34" charset="0"/>
                      </a:endParaRPr>
                    </a:p>
                    <a:p>
                      <a:pPr marL="180975" indent="-180975" algn="just">
                        <a:lnSpc>
                          <a:spcPct val="115000"/>
                        </a:lnSpc>
                        <a:spcAft>
                          <a:spcPts val="0"/>
                        </a:spcAft>
                        <a:buFont typeface="Arial" panose="020B0604020202020204" pitchFamily="34" charset="0"/>
                        <a:buChar char="•"/>
                      </a:pPr>
                      <a:endParaRPr lang="es-CO" sz="2000" dirty="0">
                        <a:effectLst/>
                        <a:latin typeface="Arial Rounded MT Bold" panose="020F0704030504030204" pitchFamily="34" charset="0"/>
                      </a:endParaRPr>
                    </a:p>
                    <a:p>
                      <a:pPr marL="180975" indent="-180975" algn="just">
                        <a:lnSpc>
                          <a:spcPct val="115000"/>
                        </a:lnSpc>
                        <a:spcAft>
                          <a:spcPts val="0"/>
                        </a:spcAft>
                        <a:buFont typeface="Arial" panose="020B0604020202020204" pitchFamily="34" charset="0"/>
                        <a:buChar char="•"/>
                      </a:pPr>
                      <a:r>
                        <a:rPr lang="es-CO" sz="2000" dirty="0">
                          <a:effectLst/>
                          <a:latin typeface="Arial Rounded MT Bold" panose="020F0704030504030204" pitchFamily="34" charset="0"/>
                        </a:rPr>
                        <a:t>Se controló y realizó seguimiento a </a:t>
                      </a:r>
                      <a:r>
                        <a:rPr lang="es-CO" sz="2000" b="1" dirty="0">
                          <a:effectLst/>
                          <a:latin typeface="Arial Rounded MT Bold" panose="020F0704030504030204" pitchFamily="34" charset="0"/>
                        </a:rPr>
                        <a:t>8.028 toneladas de residuos peligrosos </a:t>
                      </a:r>
                      <a:r>
                        <a:rPr lang="es-CO" sz="2000" dirty="0">
                          <a:effectLst/>
                          <a:latin typeface="Arial Rounded MT Bold" panose="020F0704030504030204" pitchFamily="34" charset="0"/>
                        </a:rPr>
                        <a:t>en el sector salud y afines generadas en el Distrito Capital.</a:t>
                      </a:r>
                      <a:endParaRPr lang="en-US" sz="2000" dirty="0">
                        <a:effectLst/>
                        <a:latin typeface="Arial Rounded MT Bold" panose="020F0704030504030204" pitchFamily="34" charset="0"/>
                      </a:endParaRPr>
                    </a:p>
                  </a:txBody>
                  <a:tcPr marL="0" marR="0" marT="0" marB="0">
                    <a:solidFill>
                      <a:srgbClr val="E8E8E8"/>
                    </a:solidFill>
                  </a:tcPr>
                </a:tc>
                <a:extLst>
                  <a:ext uri="{0D108BD9-81ED-4DB2-BD59-A6C34878D82A}">
                    <a16:rowId xmlns:a16="http://schemas.microsoft.com/office/drawing/2014/main" val="984091014"/>
                  </a:ext>
                </a:extLst>
              </a:tr>
            </a:tbl>
          </a:graphicData>
        </a:graphic>
      </p:graphicFrame>
    </p:spTree>
    <p:extLst>
      <p:ext uri="{BB962C8B-B14F-4D97-AF65-F5344CB8AC3E}">
        <p14:creationId xmlns:p14="http://schemas.microsoft.com/office/powerpoint/2010/main" val="159944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9388339"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Sector Ambiente</a:t>
            </a:r>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2" name="Tabla 1"/>
          <p:cNvGraphicFramePr>
            <a:graphicFrameLocks noGrp="1"/>
          </p:cNvGraphicFramePr>
          <p:nvPr/>
        </p:nvGraphicFramePr>
        <p:xfrm>
          <a:off x="164432" y="1388869"/>
          <a:ext cx="11863136" cy="3541912"/>
        </p:xfrm>
        <a:graphic>
          <a:graphicData uri="http://schemas.openxmlformats.org/drawingml/2006/table">
            <a:tbl>
              <a:tblPr firstRow="1" firstCol="1" bandRow="1">
                <a:tableStyleId>{5C22544A-7EE6-4342-B048-85BDC9FD1C3A}</a:tableStyleId>
              </a:tblPr>
              <a:tblGrid>
                <a:gridCol w="2329412">
                  <a:extLst>
                    <a:ext uri="{9D8B030D-6E8A-4147-A177-3AD203B41FA5}">
                      <a16:colId xmlns:a16="http://schemas.microsoft.com/office/drawing/2014/main" val="2623505175"/>
                    </a:ext>
                  </a:extLst>
                </a:gridCol>
                <a:gridCol w="9533724">
                  <a:extLst>
                    <a:ext uri="{9D8B030D-6E8A-4147-A177-3AD203B41FA5}">
                      <a16:colId xmlns:a16="http://schemas.microsoft.com/office/drawing/2014/main" val="1198158361"/>
                    </a:ext>
                  </a:extLst>
                </a:gridCol>
              </a:tblGrid>
              <a:tr h="0">
                <a:tc>
                  <a:txBody>
                    <a:bodyPr/>
                    <a:lstStyle/>
                    <a:p>
                      <a:pPr algn="ctr">
                        <a:lnSpc>
                          <a:spcPct val="115000"/>
                        </a:lnSpc>
                        <a:spcAft>
                          <a:spcPts val="0"/>
                        </a:spcAft>
                      </a:pPr>
                      <a:r>
                        <a:rPr lang="es-CO" sz="100" dirty="0">
                          <a:effectLst/>
                        </a:rPr>
                        <a:t>Entidad</a:t>
                      </a:r>
                      <a:endParaRPr lang="en-US" sz="100" dirty="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11311" marR="11311" marT="5656" marB="5656" anchor="ctr"/>
                </a:tc>
                <a:tc>
                  <a:txBody>
                    <a:bodyPr/>
                    <a:lstStyle/>
                    <a:p>
                      <a:pPr marL="270510" indent="-179705" algn="ctr">
                        <a:lnSpc>
                          <a:spcPct val="115000"/>
                        </a:lnSpc>
                        <a:spcAft>
                          <a:spcPts val="0"/>
                        </a:spcAft>
                      </a:pPr>
                      <a:r>
                        <a:rPr lang="es-CO" sz="100">
                          <a:effectLst/>
                        </a:rPr>
                        <a:t>Principales logros</a:t>
                      </a:r>
                      <a:endParaRPr lang="en-US" sz="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86646810"/>
                  </a:ext>
                </a:extLst>
              </a:tr>
              <a:tr h="1860133">
                <a:tc>
                  <a:txBody>
                    <a:bodyPr/>
                    <a:lstStyle/>
                    <a:p>
                      <a:pPr algn="ctr">
                        <a:lnSpc>
                          <a:spcPct val="115000"/>
                        </a:lnSpc>
                        <a:spcAft>
                          <a:spcPts val="0"/>
                        </a:spcAft>
                      </a:pPr>
                      <a:r>
                        <a:rPr lang="es-CO" sz="1800" dirty="0">
                          <a:effectLst/>
                          <a:latin typeface="Arial Rounded MT Bold" panose="020F0704030504030204" pitchFamily="34" charset="0"/>
                        </a:rPr>
                        <a:t>Jardín Botánico José Celestino Mutis – JBB</a:t>
                      </a:r>
                      <a:endParaRPr lang="en-US" sz="1800" dirty="0">
                        <a:effectLst/>
                        <a:latin typeface="Arial Rounded MT Bold" panose="020F0704030504030204" pitchFamily="34" charset="0"/>
                      </a:endParaRPr>
                    </a:p>
                  </a:txBody>
                  <a:tcPr marL="943" marR="943" marT="943" marB="0" anchor="ctr"/>
                </a:tc>
                <a:tc>
                  <a:txBody>
                    <a:bodyPr/>
                    <a:lstStyle/>
                    <a:p>
                      <a:pPr marL="171450" marR="76200" lvl="0" indent="-171450" algn="just">
                        <a:lnSpc>
                          <a:spcPct val="115000"/>
                        </a:lnSpc>
                        <a:spcAft>
                          <a:spcPts val="0"/>
                        </a:spcAft>
                        <a:buFont typeface="Arial" panose="020B0604020202020204" pitchFamily="34" charset="0"/>
                        <a:buChar char="•"/>
                      </a:pPr>
                      <a:r>
                        <a:rPr lang="es-CO" sz="2000" dirty="0">
                          <a:effectLst/>
                          <a:latin typeface="Arial Rounded MT Bold" panose="020F0704030504030204" pitchFamily="34" charset="0"/>
                        </a:rPr>
                        <a:t>Plantación de </a:t>
                      </a:r>
                      <a:r>
                        <a:rPr lang="es-CO" sz="2000" b="1" dirty="0">
                          <a:effectLst/>
                          <a:latin typeface="Arial Rounded MT Bold" panose="020F0704030504030204" pitchFamily="34" charset="0"/>
                        </a:rPr>
                        <a:t>2.424 árboles </a:t>
                      </a:r>
                      <a:r>
                        <a:rPr lang="es-CO" sz="2000" dirty="0">
                          <a:effectLst/>
                          <a:latin typeface="Arial Rounded MT Bold" panose="020F0704030504030204" pitchFamily="34" charset="0"/>
                        </a:rPr>
                        <a:t>en espacio privado.</a:t>
                      </a:r>
                    </a:p>
                    <a:p>
                      <a:pPr marL="0" marR="76200" lvl="0" indent="0" algn="just">
                        <a:lnSpc>
                          <a:spcPct val="115000"/>
                        </a:lnSpc>
                        <a:spcAft>
                          <a:spcPts val="0"/>
                        </a:spcAft>
                        <a:buFont typeface="Arial" panose="020B0604020202020204" pitchFamily="34" charset="0"/>
                        <a:buNone/>
                      </a:pPr>
                      <a:endParaRPr lang="en-US" sz="2000" dirty="0">
                        <a:effectLst/>
                        <a:latin typeface="Arial Rounded MT Bold" panose="020F0704030504030204" pitchFamily="34" charset="0"/>
                      </a:endParaRPr>
                    </a:p>
                    <a:p>
                      <a:pPr marL="171450" marR="76200" lvl="0" indent="-171450" algn="just">
                        <a:lnSpc>
                          <a:spcPct val="115000"/>
                        </a:lnSpc>
                        <a:spcAft>
                          <a:spcPts val="0"/>
                        </a:spcAft>
                        <a:buFont typeface="Arial" panose="020B0604020202020204" pitchFamily="34" charset="0"/>
                        <a:buChar char="•"/>
                      </a:pPr>
                      <a:r>
                        <a:rPr lang="es-CO" sz="2000" dirty="0">
                          <a:effectLst/>
                          <a:latin typeface="Arial Rounded MT Bold" panose="020F0704030504030204" pitchFamily="34" charset="0"/>
                        </a:rPr>
                        <a:t>Plantación de </a:t>
                      </a:r>
                      <a:r>
                        <a:rPr lang="es-CO" sz="2000" b="1" dirty="0">
                          <a:effectLst/>
                          <a:latin typeface="Arial Rounded MT Bold" panose="020F0704030504030204" pitchFamily="34" charset="0"/>
                        </a:rPr>
                        <a:t>10.111 árboles </a:t>
                      </a:r>
                      <a:r>
                        <a:rPr lang="es-CO" sz="2000" dirty="0">
                          <a:effectLst/>
                          <a:latin typeface="Arial Rounded MT Bold" panose="020F0704030504030204" pitchFamily="34" charset="0"/>
                        </a:rPr>
                        <a:t>en el espacio público, con el fin de mejorar la oferta ambiental y paisajística de la ciudad.</a:t>
                      </a:r>
                      <a:endParaRPr lang="en-US" sz="2000" dirty="0">
                        <a:effectLst/>
                        <a:latin typeface="Arial Rounded MT Bold" panose="020F0704030504030204" pitchFamily="34" charset="0"/>
                      </a:endParaRPr>
                    </a:p>
                    <a:p>
                      <a:pPr marL="171450" marR="76200" lvl="0" indent="-171450" algn="just">
                        <a:lnSpc>
                          <a:spcPct val="115000"/>
                        </a:lnSpc>
                        <a:spcAft>
                          <a:spcPts val="0"/>
                        </a:spcAft>
                        <a:buFont typeface="Arial" panose="020B0604020202020204" pitchFamily="34" charset="0"/>
                        <a:buChar char="•"/>
                      </a:pPr>
                      <a:endParaRPr lang="es-CO" sz="2000" dirty="0">
                        <a:effectLst/>
                        <a:latin typeface="Arial Rounded MT Bold" panose="020F0704030504030204" pitchFamily="34" charset="0"/>
                      </a:endParaRPr>
                    </a:p>
                    <a:p>
                      <a:pPr marL="171450" marR="76200" lvl="0" indent="-171450" algn="just">
                        <a:lnSpc>
                          <a:spcPct val="115000"/>
                        </a:lnSpc>
                        <a:spcAft>
                          <a:spcPts val="0"/>
                        </a:spcAft>
                        <a:buFont typeface="Arial" panose="020B0604020202020204" pitchFamily="34" charset="0"/>
                        <a:buChar char="•"/>
                      </a:pPr>
                      <a:r>
                        <a:rPr lang="es-CO" sz="2000" dirty="0">
                          <a:effectLst/>
                          <a:latin typeface="Arial Rounded MT Bold" panose="020F0704030504030204" pitchFamily="34" charset="0"/>
                        </a:rPr>
                        <a:t>Producción de </a:t>
                      </a:r>
                      <a:r>
                        <a:rPr lang="es-CO" sz="2000" b="1" dirty="0">
                          <a:effectLst/>
                          <a:latin typeface="Arial Rounded MT Bold" panose="020F0704030504030204" pitchFamily="34" charset="0"/>
                        </a:rPr>
                        <a:t>27.310 individuos vegetales </a:t>
                      </a:r>
                      <a:r>
                        <a:rPr lang="es-CO" sz="2000" dirty="0">
                          <a:effectLst/>
                          <a:latin typeface="Arial Rounded MT Bold" panose="020F0704030504030204" pitchFamily="34" charset="0"/>
                        </a:rPr>
                        <a:t>para mejorar el suministro de acuerdo con las necesidades de material vegetal para los proyectos de nivel Distrital.</a:t>
                      </a:r>
                      <a:endParaRPr lang="en-US" sz="2000" dirty="0">
                        <a:effectLst/>
                        <a:latin typeface="Arial Rounded MT Bold" panose="020F0704030504030204" pitchFamily="34" charset="0"/>
                      </a:endParaRPr>
                    </a:p>
                    <a:p>
                      <a:pPr marL="171450" marR="76200" indent="-171450" algn="just">
                        <a:lnSpc>
                          <a:spcPct val="115000"/>
                        </a:lnSpc>
                        <a:spcAft>
                          <a:spcPts val="0"/>
                        </a:spcAft>
                        <a:buFont typeface="Arial" panose="020B0604020202020204" pitchFamily="34" charset="0"/>
                        <a:buChar char="•"/>
                      </a:pPr>
                      <a:endParaRPr lang="es-CO" sz="2000" dirty="0">
                        <a:effectLst/>
                        <a:latin typeface="Arial Rounded MT Bold" panose="020F0704030504030204" pitchFamily="34" charset="0"/>
                      </a:endParaRPr>
                    </a:p>
                    <a:p>
                      <a:pPr marL="171450" marR="76200" indent="-171450" algn="just">
                        <a:lnSpc>
                          <a:spcPct val="115000"/>
                        </a:lnSpc>
                        <a:spcAft>
                          <a:spcPts val="0"/>
                        </a:spcAft>
                        <a:buFont typeface="Arial" panose="020B0604020202020204" pitchFamily="34" charset="0"/>
                        <a:buChar char="•"/>
                      </a:pPr>
                      <a:r>
                        <a:rPr lang="es-CO" sz="2000" dirty="0">
                          <a:effectLst/>
                          <a:latin typeface="Arial Rounded MT Bold" panose="020F0704030504030204" pitchFamily="34" charset="0"/>
                        </a:rPr>
                        <a:t>Plantación y/o recuperación de </a:t>
                      </a:r>
                      <a:r>
                        <a:rPr lang="es-CO" sz="2000" b="1" dirty="0">
                          <a:effectLst/>
                          <a:latin typeface="Arial Rounded MT Bold" panose="020F0704030504030204" pitchFamily="34" charset="0"/>
                        </a:rPr>
                        <a:t>11.540,5m</a:t>
                      </a:r>
                      <a:r>
                        <a:rPr lang="es-CO" sz="2000" b="1" baseline="30000" dirty="0">
                          <a:effectLst/>
                          <a:latin typeface="Arial Rounded MT Bold" panose="020F0704030504030204" pitchFamily="34" charset="0"/>
                        </a:rPr>
                        <a:t>2</a:t>
                      </a:r>
                      <a:r>
                        <a:rPr lang="es-CO" sz="2000" b="1" dirty="0">
                          <a:effectLst/>
                          <a:latin typeface="Arial Rounded MT Bold" panose="020F0704030504030204" pitchFamily="34" charset="0"/>
                        </a:rPr>
                        <a:t> de jardines urbanos.</a:t>
                      </a:r>
                      <a:endParaRPr lang="en-US" sz="2000" dirty="0">
                        <a:effectLst/>
                        <a:latin typeface="Arial Rounded MT Bold" panose="020F0704030504030204" pitchFamily="34" charset="0"/>
                      </a:endParaRPr>
                    </a:p>
                  </a:txBody>
                  <a:tcPr marL="0" marR="0" marT="0" marB="0">
                    <a:solidFill>
                      <a:srgbClr val="E8E8E8"/>
                    </a:solidFill>
                  </a:tcPr>
                </a:tc>
                <a:extLst>
                  <a:ext uri="{0D108BD9-81ED-4DB2-BD59-A6C34878D82A}">
                    <a16:rowId xmlns:a16="http://schemas.microsoft.com/office/drawing/2014/main" val="2127887891"/>
                  </a:ext>
                </a:extLst>
              </a:tr>
            </a:tbl>
          </a:graphicData>
        </a:graphic>
      </p:graphicFrame>
    </p:spTree>
    <p:extLst>
      <p:ext uri="{BB962C8B-B14F-4D97-AF65-F5344CB8AC3E}">
        <p14:creationId xmlns:p14="http://schemas.microsoft.com/office/powerpoint/2010/main" val="19929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9388339"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Sector Ambiente</a:t>
            </a:r>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AB3609AB-BA3F-4398-AE6E-0205695C64F2}"/>
              </a:ext>
            </a:extLst>
          </p:cNvPr>
          <p:cNvGraphicFramePr>
            <a:graphicFrameLocks noGrp="1"/>
          </p:cNvGraphicFramePr>
          <p:nvPr/>
        </p:nvGraphicFramePr>
        <p:xfrm>
          <a:off x="200526" y="1388869"/>
          <a:ext cx="11790947" cy="3824214"/>
        </p:xfrm>
        <a:graphic>
          <a:graphicData uri="http://schemas.openxmlformats.org/drawingml/2006/table">
            <a:tbl>
              <a:tblPr firstRow="1" firstCol="1" bandRow="1">
                <a:tableStyleId>{5C22544A-7EE6-4342-B048-85BDC9FD1C3A}</a:tableStyleId>
              </a:tblPr>
              <a:tblGrid>
                <a:gridCol w="2338136">
                  <a:extLst>
                    <a:ext uri="{9D8B030D-6E8A-4147-A177-3AD203B41FA5}">
                      <a16:colId xmlns:a16="http://schemas.microsoft.com/office/drawing/2014/main" val="2623505175"/>
                    </a:ext>
                  </a:extLst>
                </a:gridCol>
                <a:gridCol w="9452811">
                  <a:extLst>
                    <a:ext uri="{9D8B030D-6E8A-4147-A177-3AD203B41FA5}">
                      <a16:colId xmlns:a16="http://schemas.microsoft.com/office/drawing/2014/main" val="1198158361"/>
                    </a:ext>
                  </a:extLst>
                </a:gridCol>
              </a:tblGrid>
              <a:tr h="0">
                <a:tc>
                  <a:txBody>
                    <a:bodyPr/>
                    <a:lstStyle/>
                    <a:p>
                      <a:pPr algn="ctr">
                        <a:lnSpc>
                          <a:spcPct val="115000"/>
                        </a:lnSpc>
                        <a:spcAft>
                          <a:spcPts val="0"/>
                        </a:spcAft>
                      </a:pPr>
                      <a:r>
                        <a:rPr lang="es-CO" sz="100">
                          <a:effectLst/>
                        </a:rPr>
                        <a:t>Entidad</a:t>
                      </a:r>
                      <a:endParaRPr lang="en-US" sz="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11311" marR="11311" marT="5656" marB="5656" anchor="ctr"/>
                </a:tc>
                <a:tc>
                  <a:txBody>
                    <a:bodyPr/>
                    <a:lstStyle/>
                    <a:p>
                      <a:pPr marL="270510" indent="-179705" algn="ctr">
                        <a:lnSpc>
                          <a:spcPct val="115000"/>
                        </a:lnSpc>
                        <a:spcAft>
                          <a:spcPts val="0"/>
                        </a:spcAft>
                      </a:pPr>
                      <a:r>
                        <a:rPr lang="es-CO" sz="100">
                          <a:effectLst/>
                        </a:rPr>
                        <a:t>Principales logros</a:t>
                      </a:r>
                      <a:endParaRPr lang="en-US" sz="100">
                        <a:effectLst/>
                        <a:latin typeface="Times New Roman" panose="02020603050405020304" pitchFamily="18" charset="0"/>
                        <a:ea typeface="Lucida Sans Unicode" panose="020B0602030504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86646810"/>
                  </a:ext>
                </a:extLst>
              </a:tr>
              <a:tr h="0">
                <a:tc>
                  <a:txBody>
                    <a:bodyPr/>
                    <a:lstStyle/>
                    <a:p>
                      <a:pPr algn="ctr">
                        <a:lnSpc>
                          <a:spcPct val="115000"/>
                        </a:lnSpc>
                        <a:spcAft>
                          <a:spcPts val="0"/>
                        </a:spcAft>
                      </a:pPr>
                      <a:endParaRPr lang="es-CO" sz="1800" dirty="0">
                        <a:effectLst/>
                        <a:latin typeface="Arial Rounded MT Bold" panose="020F0704030504030204" pitchFamily="34" charset="0"/>
                      </a:endParaRPr>
                    </a:p>
                    <a:p>
                      <a:pPr algn="ctr">
                        <a:lnSpc>
                          <a:spcPct val="115000"/>
                        </a:lnSpc>
                        <a:spcAft>
                          <a:spcPts val="0"/>
                        </a:spcAft>
                      </a:pPr>
                      <a:r>
                        <a:rPr lang="es-CO" sz="1800" dirty="0">
                          <a:effectLst/>
                          <a:latin typeface="Arial Rounded MT Bold" panose="020F0704030504030204" pitchFamily="34" charset="0"/>
                        </a:rPr>
                        <a:t>Instituto Distrital de Gestión de Riesgos y Cambio Climático – IDIGER</a:t>
                      </a:r>
                    </a:p>
                    <a:p>
                      <a:pPr algn="ctr">
                        <a:lnSpc>
                          <a:spcPct val="115000"/>
                        </a:lnSpc>
                        <a:spcAft>
                          <a:spcPts val="0"/>
                        </a:spcAft>
                      </a:pPr>
                      <a:endParaRPr lang="en-US" sz="1800" dirty="0">
                        <a:effectLst/>
                        <a:latin typeface="Arial Rounded MT Bold" panose="020F0704030504030204" pitchFamily="34" charset="0"/>
                      </a:endParaRPr>
                    </a:p>
                  </a:txBody>
                  <a:tcPr marL="943" marR="943" marT="943" marB="0" anchor="ctr"/>
                </a:tc>
                <a:tc>
                  <a:txBody>
                    <a:bodyPr/>
                    <a:lstStyle/>
                    <a:p>
                      <a:pPr marL="180975" marR="76200" lvl="0" indent="-180975" algn="just">
                        <a:lnSpc>
                          <a:spcPct val="115000"/>
                        </a:lnSpc>
                        <a:spcAft>
                          <a:spcPts val="0"/>
                        </a:spcAft>
                        <a:buFont typeface="Arial" panose="020B0604020202020204" pitchFamily="34" charset="0"/>
                        <a:buChar char="•"/>
                      </a:pPr>
                      <a:r>
                        <a:rPr lang="es-CO" sz="2000" dirty="0">
                          <a:effectLst/>
                          <a:latin typeface="Arial Rounded MT Bold" panose="020F0704030504030204" pitchFamily="34" charset="0"/>
                        </a:rPr>
                        <a:t>Se construyeron </a:t>
                      </a:r>
                      <a:r>
                        <a:rPr lang="es-CO" sz="2000" b="1" dirty="0">
                          <a:effectLst/>
                          <a:latin typeface="Arial Rounded MT Bold" panose="020F0704030504030204" pitchFamily="34" charset="0"/>
                        </a:rPr>
                        <a:t>4 obras </a:t>
                      </a:r>
                      <a:r>
                        <a:rPr lang="es-CO" sz="2000" dirty="0">
                          <a:effectLst/>
                          <a:latin typeface="Arial Rounded MT Bold" panose="020F0704030504030204" pitchFamily="34" charset="0"/>
                        </a:rPr>
                        <a:t>de mitigación, adecuación y recuperación para la reducción del riesgo.</a:t>
                      </a:r>
                      <a:endParaRPr lang="en-US" sz="200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20175311"/>
                  </a:ext>
                </a:extLst>
              </a:tr>
              <a:tr h="107174">
                <a:tc>
                  <a:txBody>
                    <a:bodyPr/>
                    <a:lstStyle/>
                    <a:p>
                      <a:pPr algn="ctr">
                        <a:lnSpc>
                          <a:spcPct val="115000"/>
                        </a:lnSpc>
                        <a:spcAft>
                          <a:spcPts val="0"/>
                        </a:spcAft>
                      </a:pPr>
                      <a:endParaRPr lang="es-CO" sz="1800" dirty="0">
                        <a:effectLst/>
                        <a:latin typeface="Arial Rounded MT Bold" panose="020F0704030504030204" pitchFamily="34" charset="0"/>
                      </a:endParaRPr>
                    </a:p>
                    <a:p>
                      <a:pPr algn="ctr">
                        <a:lnSpc>
                          <a:spcPct val="115000"/>
                        </a:lnSpc>
                        <a:spcAft>
                          <a:spcPts val="0"/>
                        </a:spcAft>
                      </a:pPr>
                      <a:r>
                        <a:rPr lang="es-CO" sz="1800" dirty="0">
                          <a:effectLst/>
                          <a:latin typeface="Arial Rounded MT Bold" panose="020F0704030504030204" pitchFamily="34" charset="0"/>
                        </a:rPr>
                        <a:t>Instituto Distrital de Protección y Bienestar Animal – IDPBA</a:t>
                      </a:r>
                    </a:p>
                    <a:p>
                      <a:pPr algn="ctr">
                        <a:lnSpc>
                          <a:spcPct val="115000"/>
                        </a:lnSpc>
                        <a:spcAft>
                          <a:spcPts val="0"/>
                        </a:spcAft>
                      </a:pPr>
                      <a:endParaRPr lang="en-US" sz="1800" dirty="0">
                        <a:effectLst/>
                        <a:latin typeface="Arial Rounded MT Bold" panose="020F0704030504030204" pitchFamily="34" charset="0"/>
                      </a:endParaRPr>
                    </a:p>
                  </a:txBody>
                  <a:tcPr marL="943" marR="943" marT="943" marB="0" anchor="ctr"/>
                </a:tc>
                <a:tc>
                  <a:txBody>
                    <a:bodyPr/>
                    <a:lstStyle/>
                    <a:p>
                      <a:pPr marL="180975" marR="76200" lvl="0" indent="-180975" algn="just">
                        <a:lnSpc>
                          <a:spcPct val="115000"/>
                        </a:lnSpc>
                        <a:spcAft>
                          <a:spcPts val="0"/>
                        </a:spcAft>
                        <a:buFont typeface="Arial" panose="020B0604020202020204" pitchFamily="34" charset="0"/>
                        <a:buChar char="•"/>
                      </a:pPr>
                      <a:r>
                        <a:rPr lang="es-CO" sz="2000" dirty="0">
                          <a:effectLst/>
                          <a:latin typeface="Arial Rounded MT Bold" panose="020F0704030504030204" pitchFamily="34" charset="0"/>
                        </a:rPr>
                        <a:t>Se garantizó el programa de atención para animales silvestres.</a:t>
                      </a:r>
                    </a:p>
                    <a:p>
                      <a:pPr marL="180975" marR="76200" lvl="0" indent="-180975" algn="just">
                        <a:lnSpc>
                          <a:spcPct val="115000"/>
                        </a:lnSpc>
                        <a:spcAft>
                          <a:spcPts val="0"/>
                        </a:spcAft>
                        <a:buFont typeface="Arial" panose="020B0604020202020204" pitchFamily="34" charset="0"/>
                        <a:buChar char="•"/>
                      </a:pPr>
                      <a:endParaRPr lang="en-US" sz="2000" dirty="0">
                        <a:effectLst/>
                        <a:latin typeface="Arial Rounded MT Bold" panose="020F0704030504030204" pitchFamily="34" charset="0"/>
                      </a:endParaRPr>
                    </a:p>
                    <a:p>
                      <a:pPr marL="180975" marR="76200" lvl="0" indent="-180975" algn="just">
                        <a:lnSpc>
                          <a:spcPct val="115000"/>
                        </a:lnSpc>
                        <a:spcAft>
                          <a:spcPts val="0"/>
                        </a:spcAft>
                        <a:buFont typeface="Arial" panose="020B0604020202020204" pitchFamily="34" charset="0"/>
                        <a:buChar char="•"/>
                      </a:pPr>
                      <a:r>
                        <a:rPr lang="es-CO" sz="2000" dirty="0">
                          <a:effectLst/>
                          <a:latin typeface="Arial Rounded MT Bold" panose="020F0704030504030204" pitchFamily="34" charset="0"/>
                        </a:rPr>
                        <a:t>Se celebró la semana Distrital de protección y bienestar animal. </a:t>
                      </a:r>
                      <a:endParaRPr lang="en-US" sz="200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67008915"/>
                  </a:ext>
                </a:extLst>
              </a:tr>
            </a:tbl>
          </a:graphicData>
        </a:graphic>
      </p:graphicFrame>
    </p:spTree>
    <p:extLst>
      <p:ext uri="{BB962C8B-B14F-4D97-AF65-F5344CB8AC3E}">
        <p14:creationId xmlns:p14="http://schemas.microsoft.com/office/powerpoint/2010/main" val="187211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C0EB92C0-27DD-4C73-A402-B79C0618F080}"/>
              </a:ext>
            </a:extLst>
          </p:cNvPr>
          <p:cNvSpPr txBox="1">
            <a:spLocks/>
          </p:cNvSpPr>
          <p:nvPr/>
        </p:nvSpPr>
        <p:spPr>
          <a:xfrm>
            <a:off x="511629" y="2964633"/>
            <a:ext cx="10515600" cy="209406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4000" kern="1200">
                <a:solidFill>
                  <a:schemeClr val="bg1"/>
                </a:solidFill>
                <a:latin typeface="Arial Rounded MT Bold"/>
                <a:ea typeface="+mj-ea"/>
                <a:cs typeface="Arial Rounded MT Bold"/>
              </a:defRPr>
            </a:lvl1pPr>
          </a:lstStyle>
          <a:p>
            <a:pPr algn="r"/>
            <a:r>
              <a:rPr lang="es-CO" sz="4100" b="1" dirty="0">
                <a:latin typeface="Arial" panose="020B0604020202020204" pitchFamily="34" charset="0"/>
                <a:cs typeface="Arial" panose="020B0604020202020204" pitchFamily="34" charset="0"/>
              </a:rPr>
              <a:t>1. Análisis histórico de </a:t>
            </a:r>
            <a:br>
              <a:rPr lang="es-CO" sz="4100" b="1" dirty="0">
                <a:latin typeface="Arial" panose="020B0604020202020204" pitchFamily="34" charset="0"/>
                <a:cs typeface="Arial" panose="020B0604020202020204" pitchFamily="34" charset="0"/>
              </a:rPr>
            </a:br>
            <a:r>
              <a:rPr lang="es-CO" sz="4100" b="1" dirty="0">
                <a:latin typeface="Arial" panose="020B0604020202020204" pitchFamily="34" charset="0"/>
                <a:cs typeface="Arial" panose="020B0604020202020204" pitchFamily="34" charset="0"/>
              </a:rPr>
              <a:t>Calidad del Aire</a:t>
            </a:r>
            <a:br>
              <a:rPr lang="es-CO" sz="4100" b="1" dirty="0">
                <a:latin typeface="Arial" panose="020B0604020202020204" pitchFamily="34" charset="0"/>
                <a:cs typeface="Arial" panose="020B0604020202020204" pitchFamily="34" charset="0"/>
              </a:rPr>
            </a:br>
            <a:br>
              <a:rPr lang="es-CO" b="1" dirty="0">
                <a:latin typeface="Arial" panose="020B0604020202020204" pitchFamily="34" charset="0"/>
                <a:cs typeface="Arial" panose="020B0604020202020204" pitchFamily="34" charset="0"/>
              </a:rPr>
            </a:br>
            <a:r>
              <a:rPr lang="es-CO" sz="3100" dirty="0">
                <a:latin typeface="Arial" panose="020B0604020202020204" pitchFamily="34" charset="0"/>
                <a:cs typeface="Arial" panose="020B0604020202020204" pitchFamily="34" charset="0"/>
              </a:rPr>
              <a:t>(Indicadores de ciudad y Registro por estaciones)</a:t>
            </a:r>
            <a:endParaRPr lang="es-CO" sz="3100" dirty="0"/>
          </a:p>
        </p:txBody>
      </p:sp>
    </p:spTree>
    <p:extLst>
      <p:ext uri="{BB962C8B-B14F-4D97-AF65-F5344CB8AC3E}">
        <p14:creationId xmlns:p14="http://schemas.microsoft.com/office/powerpoint/2010/main" val="2036067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8981946"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Sector Hábitat</a:t>
            </a:r>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3" name="Tabla 2"/>
          <p:cNvGraphicFramePr>
            <a:graphicFrameLocks noGrp="1"/>
          </p:cNvGraphicFramePr>
          <p:nvPr/>
        </p:nvGraphicFramePr>
        <p:xfrm>
          <a:off x="194510" y="1304256"/>
          <a:ext cx="11802979" cy="4071747"/>
        </p:xfrm>
        <a:graphic>
          <a:graphicData uri="http://schemas.openxmlformats.org/drawingml/2006/table">
            <a:tbl>
              <a:tblPr firstRow="1" firstCol="1" bandRow="1">
                <a:tableStyleId>{5C22544A-7EE6-4342-B048-85BDC9FD1C3A}</a:tableStyleId>
              </a:tblPr>
              <a:tblGrid>
                <a:gridCol w="2418349">
                  <a:extLst>
                    <a:ext uri="{9D8B030D-6E8A-4147-A177-3AD203B41FA5}">
                      <a16:colId xmlns:a16="http://schemas.microsoft.com/office/drawing/2014/main" val="3756924005"/>
                    </a:ext>
                  </a:extLst>
                </a:gridCol>
                <a:gridCol w="9384630">
                  <a:extLst>
                    <a:ext uri="{9D8B030D-6E8A-4147-A177-3AD203B41FA5}">
                      <a16:colId xmlns:a16="http://schemas.microsoft.com/office/drawing/2014/main" val="1432705187"/>
                    </a:ext>
                  </a:extLst>
                </a:gridCol>
              </a:tblGrid>
              <a:tr h="339221">
                <a:tc>
                  <a:txBody>
                    <a:bodyPr/>
                    <a:lstStyle/>
                    <a:p>
                      <a:pPr algn="ctr">
                        <a:lnSpc>
                          <a:spcPct val="115000"/>
                        </a:lnSpc>
                        <a:spcAft>
                          <a:spcPts val="0"/>
                        </a:spcAft>
                      </a:pPr>
                      <a:endParaRPr lang="es-CO" sz="1800" dirty="0">
                        <a:effectLst/>
                        <a:latin typeface="Arial Rounded MT Bold" panose="020F0704030504030204" pitchFamily="34" charset="0"/>
                      </a:endParaRPr>
                    </a:p>
                    <a:p>
                      <a:pPr algn="ctr">
                        <a:lnSpc>
                          <a:spcPct val="115000"/>
                        </a:lnSpc>
                        <a:spcAft>
                          <a:spcPts val="0"/>
                        </a:spcAft>
                      </a:pPr>
                      <a:r>
                        <a:rPr lang="es-CO" sz="1800" dirty="0">
                          <a:effectLst/>
                          <a:latin typeface="Arial Rounded MT Bold" panose="020F0704030504030204" pitchFamily="34" charset="0"/>
                        </a:rPr>
                        <a:t>Secretaría Distrital de Hábitat – SDHT</a:t>
                      </a:r>
                    </a:p>
                    <a:p>
                      <a:pPr algn="ctr">
                        <a:lnSpc>
                          <a:spcPct val="115000"/>
                        </a:lnSpc>
                        <a:spcAft>
                          <a:spcPts val="0"/>
                        </a:spcAft>
                      </a:pPr>
                      <a:endParaRPr lang="en-US" sz="180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5715" marR="5715" marT="5715" marB="0" anchor="ctr"/>
                </a:tc>
                <a:tc>
                  <a:txBody>
                    <a:bodyPr/>
                    <a:lstStyle/>
                    <a:p>
                      <a:pPr marL="171450" marR="76200" lvl="0" indent="-171450" algn="just">
                        <a:lnSpc>
                          <a:spcPct val="115000"/>
                        </a:lnSpc>
                        <a:spcAft>
                          <a:spcPts val="0"/>
                        </a:spcAft>
                        <a:buFont typeface="Arial" panose="020B0604020202020204" pitchFamily="34" charset="0"/>
                        <a:buChar char="•"/>
                      </a:pPr>
                      <a:endParaRPr lang="es-CO" sz="2000" b="0" dirty="0">
                        <a:solidFill>
                          <a:schemeClr val="tx1"/>
                        </a:solidFill>
                        <a:effectLst/>
                        <a:latin typeface="Arial Rounded MT Bold" panose="020F0704030504030204" pitchFamily="34" charset="0"/>
                      </a:endParaRPr>
                    </a:p>
                    <a:p>
                      <a:pPr marL="171450" marR="76200" lvl="0" indent="-171450"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Se brindó asistencia técnica a </a:t>
                      </a:r>
                      <a:r>
                        <a:rPr lang="es-CO" sz="2000" b="1" dirty="0">
                          <a:solidFill>
                            <a:schemeClr val="tx1"/>
                          </a:solidFill>
                          <a:effectLst/>
                          <a:latin typeface="Arial Rounded MT Bold" panose="020F0704030504030204" pitchFamily="34" charset="0"/>
                        </a:rPr>
                        <a:t>82 prestadores </a:t>
                      </a:r>
                      <a:r>
                        <a:rPr lang="es-CO" sz="2000" b="0" dirty="0">
                          <a:solidFill>
                            <a:schemeClr val="tx1"/>
                          </a:solidFill>
                          <a:effectLst/>
                          <a:latin typeface="Arial Rounded MT Bold" panose="020F0704030504030204" pitchFamily="34" charset="0"/>
                        </a:rPr>
                        <a:t>de los servicios públicos de acueducto veredales identificados.</a:t>
                      </a:r>
                      <a:endParaRPr lang="en-US" sz="2000" b="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solidFill>
                      <a:srgbClr val="F5F5F5"/>
                    </a:solidFill>
                  </a:tcPr>
                </a:tc>
                <a:extLst>
                  <a:ext uri="{0D108BD9-81ED-4DB2-BD59-A6C34878D82A}">
                    <a16:rowId xmlns:a16="http://schemas.microsoft.com/office/drawing/2014/main" val="474868927"/>
                  </a:ext>
                </a:extLst>
              </a:tr>
              <a:tr h="1003531">
                <a:tc>
                  <a:txBody>
                    <a:bodyPr/>
                    <a:lstStyle/>
                    <a:p>
                      <a:pPr algn="ctr">
                        <a:lnSpc>
                          <a:spcPct val="115000"/>
                        </a:lnSpc>
                        <a:spcAft>
                          <a:spcPts val="0"/>
                        </a:spcAft>
                      </a:pPr>
                      <a:r>
                        <a:rPr lang="es-CO" sz="1800" dirty="0">
                          <a:effectLst/>
                          <a:latin typeface="Arial Rounded MT Bold" panose="020F0704030504030204" pitchFamily="34" charset="0"/>
                        </a:rPr>
                        <a:t>Unidad Administrativa Especial de Servicios Públicos – UAESP</a:t>
                      </a:r>
                      <a:endParaRPr lang="en-US" sz="1800" dirty="0">
                        <a:effectLst/>
                        <a:latin typeface="Arial Rounded MT Bold" panose="020F0704030504030204" pitchFamily="34" charset="0"/>
                      </a:endParaRPr>
                    </a:p>
                  </a:txBody>
                  <a:tcPr marL="5715" marR="5715" marT="5715" marB="0" anchor="ctr"/>
                </a:tc>
                <a:tc>
                  <a:txBody>
                    <a:bodyPr/>
                    <a:lstStyle/>
                    <a:p>
                      <a:pPr marL="180975" marR="76200" lvl="0" indent="-180975"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Se transportaron al sitio de disposición final por los operadores y prestadores del servicio público de aseo en Bogotá, D.C, </a:t>
                      </a:r>
                      <a:r>
                        <a:rPr lang="es-CO" sz="2000" b="1" dirty="0">
                          <a:solidFill>
                            <a:schemeClr val="tx1"/>
                          </a:solidFill>
                          <a:effectLst/>
                          <a:latin typeface="Arial Rounded MT Bold" panose="020F0704030504030204" pitchFamily="34" charset="0"/>
                        </a:rPr>
                        <a:t>1.801.899 Toneladas </a:t>
                      </a:r>
                      <a:r>
                        <a:rPr lang="es-CO" sz="2000" b="0" dirty="0">
                          <a:solidFill>
                            <a:schemeClr val="tx1"/>
                          </a:solidFill>
                          <a:effectLst/>
                          <a:latin typeface="Arial Rounded MT Bold" panose="020F0704030504030204" pitchFamily="34" charset="0"/>
                        </a:rPr>
                        <a:t>de residuos sólidos ordinarios recolectados, con un promedio de </a:t>
                      </a:r>
                      <a:r>
                        <a:rPr lang="es-CO" sz="2000" b="1" dirty="0">
                          <a:solidFill>
                            <a:schemeClr val="tx1"/>
                          </a:solidFill>
                          <a:effectLst/>
                          <a:latin typeface="Arial Rounded MT Bold" panose="020F0704030504030204" pitchFamily="34" charset="0"/>
                        </a:rPr>
                        <a:t>154.425 toneladas mensuales</a:t>
                      </a:r>
                      <a:r>
                        <a:rPr lang="es-CO" sz="2000" b="0" dirty="0">
                          <a:solidFill>
                            <a:schemeClr val="tx1"/>
                          </a:solidFill>
                          <a:effectLst/>
                          <a:latin typeface="Arial Rounded MT Bold" panose="020F0704030504030204" pitchFamily="34" charset="0"/>
                        </a:rPr>
                        <a:t>. Esto significa 38.411 toneladas menos que las recolectadas en el 2016, equivalente a una disminución del 1.2%.</a:t>
                      </a:r>
                      <a:endParaRPr lang="en-US" sz="2000" b="0" dirty="0">
                        <a:solidFill>
                          <a:schemeClr val="tx1"/>
                        </a:solidFill>
                        <a:effectLst/>
                        <a:latin typeface="Arial Rounded MT Bold" panose="020F0704030504030204" pitchFamily="34" charset="0"/>
                      </a:endParaRPr>
                    </a:p>
                    <a:p>
                      <a:pPr marL="0" marR="76200" lvl="0" indent="0" algn="just">
                        <a:lnSpc>
                          <a:spcPct val="115000"/>
                        </a:lnSpc>
                        <a:spcAft>
                          <a:spcPts val="0"/>
                        </a:spcAft>
                        <a:buFont typeface="Arial" panose="020B0604020202020204" pitchFamily="34" charset="0"/>
                        <a:buNone/>
                      </a:pPr>
                      <a:endParaRPr lang="es-CO" sz="2000" b="0" dirty="0">
                        <a:solidFill>
                          <a:schemeClr val="tx1"/>
                        </a:solidFill>
                        <a:effectLst/>
                        <a:latin typeface="Arial Rounded MT Bold" panose="020F0704030504030204" pitchFamily="34" charset="0"/>
                      </a:endParaRPr>
                    </a:p>
                    <a:p>
                      <a:pPr marL="180975" marR="76200" lvl="0" indent="-180975"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Instalación de </a:t>
                      </a:r>
                      <a:r>
                        <a:rPr lang="es-CO" sz="2000" b="1" dirty="0">
                          <a:solidFill>
                            <a:schemeClr val="tx1"/>
                          </a:solidFill>
                          <a:effectLst/>
                          <a:latin typeface="Arial Rounded MT Bold" panose="020F0704030504030204" pitchFamily="34" charset="0"/>
                        </a:rPr>
                        <a:t>40.066 luminarias </a:t>
                      </a:r>
                      <a:r>
                        <a:rPr lang="es-CO" sz="2000" b="0" dirty="0">
                          <a:solidFill>
                            <a:schemeClr val="tx1"/>
                          </a:solidFill>
                          <a:effectLst/>
                          <a:latin typeface="Arial Rounded MT Bold" panose="020F0704030504030204" pitchFamily="34" charset="0"/>
                        </a:rPr>
                        <a:t>modernizadas y/o remodeladas por tecnología LED.</a:t>
                      </a:r>
                    </a:p>
                  </a:txBody>
                  <a:tcPr marL="0" marR="0" marT="0" marB="0"/>
                </a:tc>
                <a:extLst>
                  <a:ext uri="{0D108BD9-81ED-4DB2-BD59-A6C34878D82A}">
                    <a16:rowId xmlns:a16="http://schemas.microsoft.com/office/drawing/2014/main" val="1376209773"/>
                  </a:ext>
                </a:extLst>
              </a:tr>
            </a:tbl>
          </a:graphicData>
        </a:graphic>
      </p:graphicFrame>
    </p:spTree>
    <p:extLst>
      <p:ext uri="{BB962C8B-B14F-4D97-AF65-F5344CB8AC3E}">
        <p14:creationId xmlns:p14="http://schemas.microsoft.com/office/powerpoint/2010/main" val="270627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8981946"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Sector Hábitat</a:t>
            </a:r>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3" name="Tabla 2"/>
          <p:cNvGraphicFramePr>
            <a:graphicFrameLocks noGrp="1"/>
          </p:cNvGraphicFramePr>
          <p:nvPr/>
        </p:nvGraphicFramePr>
        <p:xfrm>
          <a:off x="194510" y="1313814"/>
          <a:ext cx="11802979" cy="4907280"/>
        </p:xfrm>
        <a:graphic>
          <a:graphicData uri="http://schemas.openxmlformats.org/drawingml/2006/table">
            <a:tbl>
              <a:tblPr firstRow="1" firstCol="1" bandRow="1">
                <a:tableStyleId>{5C22544A-7EE6-4342-B048-85BDC9FD1C3A}</a:tableStyleId>
              </a:tblPr>
              <a:tblGrid>
                <a:gridCol w="2320091">
                  <a:extLst>
                    <a:ext uri="{9D8B030D-6E8A-4147-A177-3AD203B41FA5}">
                      <a16:colId xmlns:a16="http://schemas.microsoft.com/office/drawing/2014/main" val="3756924005"/>
                    </a:ext>
                  </a:extLst>
                </a:gridCol>
                <a:gridCol w="9482888">
                  <a:extLst>
                    <a:ext uri="{9D8B030D-6E8A-4147-A177-3AD203B41FA5}">
                      <a16:colId xmlns:a16="http://schemas.microsoft.com/office/drawing/2014/main" val="1432705187"/>
                    </a:ext>
                  </a:extLst>
                </a:gridCol>
              </a:tblGrid>
              <a:tr h="821375">
                <a:tc>
                  <a:txBody>
                    <a:bodyPr/>
                    <a:lstStyle/>
                    <a:p>
                      <a:pPr algn="ctr">
                        <a:lnSpc>
                          <a:spcPct val="115000"/>
                        </a:lnSpc>
                        <a:spcAft>
                          <a:spcPts val="0"/>
                        </a:spcAft>
                      </a:pPr>
                      <a:r>
                        <a:rPr lang="es-CO" sz="1800" dirty="0">
                          <a:effectLst/>
                          <a:latin typeface="Arial Rounded MT Bold" panose="020F0704030504030204" pitchFamily="34" charset="0"/>
                        </a:rPr>
                        <a:t>Empresa de Acueducto y Alcantarillado y Aseo de Bogotá – EAB</a:t>
                      </a:r>
                      <a:endParaRPr lang="en-US" sz="180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5715" marR="5715" marT="5715" marB="0" anchor="ctr"/>
                </a:tc>
                <a:tc>
                  <a:txBody>
                    <a:bodyPr/>
                    <a:lstStyle/>
                    <a:p>
                      <a:pPr marL="180975" marR="76200" lvl="0" indent="-180975"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Se intervinieron </a:t>
                      </a:r>
                      <a:r>
                        <a:rPr lang="es-CO" sz="2000" b="1" dirty="0">
                          <a:solidFill>
                            <a:schemeClr val="tx1"/>
                          </a:solidFill>
                          <a:effectLst/>
                          <a:latin typeface="Arial Rounded MT Bold" panose="020F0704030504030204" pitchFamily="34" charset="0"/>
                        </a:rPr>
                        <a:t>7 Puntos de vertimiento</a:t>
                      </a:r>
                      <a:r>
                        <a:rPr lang="es-CO" sz="2000" b="0" dirty="0">
                          <a:solidFill>
                            <a:schemeClr val="tx1"/>
                          </a:solidFill>
                          <a:effectLst/>
                          <a:latin typeface="Arial Rounded MT Bold" panose="020F0704030504030204" pitchFamily="34" charset="0"/>
                        </a:rPr>
                        <a:t>, para lo cual:</a:t>
                      </a:r>
                    </a:p>
                    <a:p>
                      <a:pPr marL="180975" marR="76200" lvl="0" indent="-180975" algn="just">
                        <a:lnSpc>
                          <a:spcPct val="115000"/>
                        </a:lnSpc>
                        <a:spcAft>
                          <a:spcPts val="0"/>
                        </a:spcAft>
                        <a:buFont typeface="Arial" panose="020B0604020202020204" pitchFamily="34" charset="0"/>
                        <a:buChar char="•"/>
                      </a:pPr>
                      <a:endParaRPr lang="en-US" sz="2000" b="0" dirty="0">
                        <a:solidFill>
                          <a:schemeClr val="tx1"/>
                        </a:solidFill>
                        <a:effectLst/>
                        <a:latin typeface="Arial Rounded MT Bold" panose="020F0704030504030204" pitchFamily="34" charset="0"/>
                      </a:endParaRPr>
                    </a:p>
                    <a:p>
                      <a:pPr marL="180975" marR="76200" lvl="0" indent="-180975" algn="just">
                        <a:lnSpc>
                          <a:spcPct val="115000"/>
                        </a:lnSpc>
                        <a:spcAft>
                          <a:spcPts val="0"/>
                        </a:spcAft>
                        <a:buFont typeface="Wingdings" panose="05000000000000000000" pitchFamily="2" charset="2"/>
                        <a:buChar char="ü"/>
                      </a:pPr>
                      <a:r>
                        <a:rPr lang="es-CO" sz="2000" b="0" dirty="0">
                          <a:solidFill>
                            <a:schemeClr val="tx1"/>
                          </a:solidFill>
                          <a:effectLst/>
                          <a:latin typeface="Arial Rounded MT Bold" panose="020F0704030504030204" pitchFamily="34" charset="0"/>
                        </a:rPr>
                        <a:t>Se terminó el proyecto Rehabilitación Integral Sistema Combinado Subcuenca Colector calle 22 (estructura de alivio).</a:t>
                      </a:r>
                    </a:p>
                    <a:p>
                      <a:pPr marL="0" marR="76200" lvl="0" indent="0" algn="just">
                        <a:lnSpc>
                          <a:spcPct val="115000"/>
                        </a:lnSpc>
                        <a:spcAft>
                          <a:spcPts val="0"/>
                        </a:spcAft>
                        <a:buFont typeface="Wingdings" panose="05000000000000000000" pitchFamily="2" charset="2"/>
                        <a:buNone/>
                      </a:pPr>
                      <a:r>
                        <a:rPr lang="es-CO" sz="2000" b="0" dirty="0">
                          <a:solidFill>
                            <a:schemeClr val="tx1"/>
                          </a:solidFill>
                          <a:effectLst/>
                          <a:latin typeface="Arial Rounded MT Bold" panose="020F0704030504030204" pitchFamily="34" charset="0"/>
                        </a:rPr>
                        <a:t> </a:t>
                      </a:r>
                      <a:endParaRPr lang="en-US" sz="2000" b="0" dirty="0">
                        <a:solidFill>
                          <a:schemeClr val="tx1"/>
                        </a:solidFill>
                        <a:effectLst/>
                        <a:latin typeface="Arial Rounded MT Bold" panose="020F0704030504030204" pitchFamily="34" charset="0"/>
                      </a:endParaRPr>
                    </a:p>
                    <a:p>
                      <a:pPr marL="180975" marR="76200" lvl="0" indent="-180975" algn="just">
                        <a:lnSpc>
                          <a:spcPct val="115000"/>
                        </a:lnSpc>
                        <a:spcAft>
                          <a:spcPts val="0"/>
                        </a:spcAft>
                        <a:buFont typeface="Wingdings" panose="05000000000000000000" pitchFamily="2" charset="2"/>
                        <a:buChar char="ü"/>
                      </a:pPr>
                      <a:r>
                        <a:rPr lang="es-CO" sz="2000" b="0" dirty="0">
                          <a:solidFill>
                            <a:schemeClr val="tx1"/>
                          </a:solidFill>
                          <a:effectLst/>
                          <a:latin typeface="Arial Rounded MT Bold" panose="020F0704030504030204" pitchFamily="34" charset="0"/>
                        </a:rPr>
                        <a:t>Se finalizó el proyecto de la Estación de Elevadora la Magdalena.</a:t>
                      </a:r>
                    </a:p>
                    <a:p>
                      <a:pPr marL="180975" marR="76200" lvl="0" indent="-180975" algn="just">
                        <a:lnSpc>
                          <a:spcPct val="115000"/>
                        </a:lnSpc>
                        <a:spcAft>
                          <a:spcPts val="0"/>
                        </a:spcAft>
                        <a:buFont typeface="Wingdings" panose="05000000000000000000" pitchFamily="2" charset="2"/>
                        <a:buChar char="ü"/>
                      </a:pPr>
                      <a:endParaRPr lang="en-US" sz="2000" b="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solidFill>
                      <a:schemeClr val="bg1">
                        <a:lumMod val="85000"/>
                      </a:schemeClr>
                    </a:solidFill>
                  </a:tcPr>
                </a:tc>
                <a:extLst>
                  <a:ext uri="{0D108BD9-81ED-4DB2-BD59-A6C34878D82A}">
                    <a16:rowId xmlns:a16="http://schemas.microsoft.com/office/drawing/2014/main" val="553633569"/>
                  </a:ext>
                </a:extLst>
              </a:tr>
              <a:tr h="666468">
                <a:tc>
                  <a:txBody>
                    <a:bodyPr/>
                    <a:lstStyle/>
                    <a:p>
                      <a:pPr algn="ctr">
                        <a:lnSpc>
                          <a:spcPct val="115000"/>
                        </a:lnSpc>
                        <a:spcAft>
                          <a:spcPts val="0"/>
                        </a:spcAft>
                      </a:pPr>
                      <a:r>
                        <a:rPr lang="es-CO" sz="1800" dirty="0">
                          <a:effectLst/>
                          <a:latin typeface="Arial Rounded MT Bold" panose="020F0704030504030204" pitchFamily="34" charset="0"/>
                        </a:rPr>
                        <a:t>Empresa de Energía de Bogotá – EEB</a:t>
                      </a:r>
                      <a:endParaRPr lang="en-US" sz="180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5715" marR="5715" marT="5715" marB="0" anchor="ctr"/>
                </a:tc>
                <a:tc>
                  <a:txBody>
                    <a:bodyPr/>
                    <a:lstStyle/>
                    <a:p>
                      <a:pPr marL="180975" marR="76200" lvl="0" indent="-180975" algn="just">
                        <a:lnSpc>
                          <a:spcPct val="115000"/>
                        </a:lnSpc>
                        <a:spcAft>
                          <a:spcPts val="0"/>
                        </a:spcAft>
                        <a:buFont typeface="Arial" panose="020B0604020202020204" pitchFamily="34" charset="0"/>
                        <a:buChar char="•"/>
                        <a:tabLst>
                          <a:tab pos="180975" algn="l"/>
                        </a:tabLst>
                      </a:pPr>
                      <a:endParaRPr lang="es-CO" sz="2000" b="0" dirty="0">
                        <a:solidFill>
                          <a:schemeClr val="tx1"/>
                        </a:solidFill>
                        <a:effectLst/>
                        <a:latin typeface="Arial Rounded MT Bold" panose="020F0704030504030204" pitchFamily="34" charset="0"/>
                      </a:endParaRPr>
                    </a:p>
                    <a:p>
                      <a:pPr marL="180975" marR="76200" lvl="0" indent="-180975" algn="just">
                        <a:lnSpc>
                          <a:spcPct val="115000"/>
                        </a:lnSpc>
                        <a:spcAft>
                          <a:spcPts val="0"/>
                        </a:spcAft>
                        <a:buFont typeface="Arial" panose="020B0604020202020204" pitchFamily="34" charset="0"/>
                        <a:buChar char="•"/>
                        <a:tabLst>
                          <a:tab pos="180975" algn="l"/>
                        </a:tabLst>
                      </a:pPr>
                      <a:r>
                        <a:rPr lang="es-CO" sz="2000" b="0" dirty="0">
                          <a:solidFill>
                            <a:schemeClr val="tx1"/>
                          </a:solidFill>
                          <a:effectLst/>
                          <a:latin typeface="Arial Rounded MT Bold" panose="020F0704030504030204" pitchFamily="34" charset="0"/>
                        </a:rPr>
                        <a:t>Se realizó la </a:t>
                      </a:r>
                      <a:r>
                        <a:rPr lang="es-CO" sz="2000" b="1" dirty="0">
                          <a:solidFill>
                            <a:schemeClr val="tx1"/>
                          </a:solidFill>
                          <a:effectLst/>
                          <a:latin typeface="Arial Rounded MT Bold" panose="020F0704030504030204" pitchFamily="34" charset="0"/>
                        </a:rPr>
                        <a:t>medición de Huella de Carbono </a:t>
                      </a:r>
                      <a:r>
                        <a:rPr lang="es-CO" sz="2000" b="0" dirty="0">
                          <a:solidFill>
                            <a:schemeClr val="tx1"/>
                          </a:solidFill>
                          <a:effectLst/>
                          <a:latin typeface="Arial Rounded MT Bold" panose="020F0704030504030204" pitchFamily="34" charset="0"/>
                        </a:rPr>
                        <a:t>y la consolidación del inventario de emisiones de GEI se cumplió al 100% en el año 2017, en donde se obtuvo un total de emisiones de 1.994 Ton CO2. </a:t>
                      </a:r>
                    </a:p>
                    <a:p>
                      <a:pPr marL="0" marR="76200" lvl="0" indent="0" algn="just">
                        <a:lnSpc>
                          <a:spcPct val="115000"/>
                        </a:lnSpc>
                        <a:spcAft>
                          <a:spcPts val="0"/>
                        </a:spcAft>
                        <a:buFont typeface="Arial" panose="020B0604020202020204" pitchFamily="34" charset="0"/>
                        <a:buNone/>
                        <a:tabLst>
                          <a:tab pos="180975" algn="l"/>
                        </a:tabLst>
                      </a:pPr>
                      <a:endParaRPr lang="en-US" sz="2000" b="0" dirty="0">
                        <a:solidFill>
                          <a:schemeClr val="tx1"/>
                        </a:solidFill>
                        <a:effectLst/>
                        <a:latin typeface="Arial Rounded MT Bold" panose="020F0704030504030204" pitchFamily="34" charset="0"/>
                      </a:endParaRPr>
                    </a:p>
                    <a:p>
                      <a:pPr marL="180975" marR="76200" lvl="0" indent="-180975" algn="just">
                        <a:lnSpc>
                          <a:spcPct val="115000"/>
                        </a:lnSpc>
                        <a:spcAft>
                          <a:spcPts val="0"/>
                        </a:spcAft>
                        <a:buFont typeface="Arial" panose="020B0604020202020204" pitchFamily="34" charset="0"/>
                        <a:buChar char="•"/>
                        <a:tabLst>
                          <a:tab pos="180975" algn="l"/>
                        </a:tabLst>
                      </a:pPr>
                      <a:r>
                        <a:rPr lang="es-CO" sz="2000" b="0" dirty="0">
                          <a:solidFill>
                            <a:schemeClr val="tx1"/>
                          </a:solidFill>
                          <a:effectLst/>
                          <a:latin typeface="Arial Rounded MT Bold" panose="020F0704030504030204" pitchFamily="34" charset="0"/>
                        </a:rPr>
                        <a:t>Implementación de buenas prácticas del sistema de gestión energética en las sedes del Grupo Energía.</a:t>
                      </a:r>
                      <a:endParaRPr lang="en-US" sz="2000" b="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926701285"/>
                  </a:ext>
                </a:extLst>
              </a:tr>
            </a:tbl>
          </a:graphicData>
        </a:graphic>
      </p:graphicFrame>
    </p:spTree>
    <p:extLst>
      <p:ext uri="{BB962C8B-B14F-4D97-AF65-F5344CB8AC3E}">
        <p14:creationId xmlns:p14="http://schemas.microsoft.com/office/powerpoint/2010/main" val="394519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8713476"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Sector Salud</a:t>
            </a:r>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6" name="Tabla 5"/>
          <p:cNvGraphicFramePr>
            <a:graphicFrameLocks noGrp="1"/>
          </p:cNvGraphicFramePr>
          <p:nvPr/>
        </p:nvGraphicFramePr>
        <p:xfrm>
          <a:off x="200526" y="1416430"/>
          <a:ext cx="11790947" cy="3154680"/>
        </p:xfrm>
        <a:graphic>
          <a:graphicData uri="http://schemas.openxmlformats.org/drawingml/2006/table">
            <a:tbl>
              <a:tblPr firstRow="1" firstCol="1" bandRow="1">
                <a:tableStyleId>{5C22544A-7EE6-4342-B048-85BDC9FD1C3A}</a:tableStyleId>
              </a:tblPr>
              <a:tblGrid>
                <a:gridCol w="2286000">
                  <a:extLst>
                    <a:ext uri="{9D8B030D-6E8A-4147-A177-3AD203B41FA5}">
                      <a16:colId xmlns:a16="http://schemas.microsoft.com/office/drawing/2014/main" val="1855456886"/>
                    </a:ext>
                  </a:extLst>
                </a:gridCol>
                <a:gridCol w="9504947">
                  <a:extLst>
                    <a:ext uri="{9D8B030D-6E8A-4147-A177-3AD203B41FA5}">
                      <a16:colId xmlns:a16="http://schemas.microsoft.com/office/drawing/2014/main" val="2747765533"/>
                    </a:ext>
                  </a:extLst>
                </a:gridCol>
              </a:tblGrid>
              <a:tr h="661369">
                <a:tc>
                  <a:txBody>
                    <a:bodyPr/>
                    <a:lstStyle/>
                    <a:p>
                      <a:pPr algn="ctr">
                        <a:lnSpc>
                          <a:spcPct val="115000"/>
                        </a:lnSpc>
                        <a:spcAft>
                          <a:spcPts val="0"/>
                        </a:spcAft>
                      </a:pPr>
                      <a:r>
                        <a:rPr lang="es-CO" sz="1800" dirty="0">
                          <a:effectLst/>
                          <a:latin typeface="Arial Rounded MT Bold" panose="020F0704030504030204" pitchFamily="34" charset="0"/>
                        </a:rPr>
                        <a:t>Secretaría Distrital de Salud – SDS</a:t>
                      </a:r>
                      <a:endParaRPr lang="en-US" sz="1800" dirty="0">
                        <a:effectLst/>
                        <a:latin typeface="Arial Rounded MT Bold" panose="020F0704030504030204" pitchFamily="34" charset="0"/>
                      </a:endParaRPr>
                    </a:p>
                  </a:txBody>
                  <a:tcPr marL="6751" marR="6751" marT="6751" marB="0" anchor="ctr"/>
                </a:tc>
                <a:tc>
                  <a:txBody>
                    <a:bodyPr/>
                    <a:lstStyle/>
                    <a:p>
                      <a:pPr marL="265113" marR="76200" indent="-180975"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Se realizaron </a:t>
                      </a:r>
                      <a:r>
                        <a:rPr lang="es-CO" sz="2000" b="1" dirty="0">
                          <a:solidFill>
                            <a:schemeClr val="tx1"/>
                          </a:solidFill>
                          <a:effectLst/>
                          <a:latin typeface="Arial Rounded MT Bold" panose="020F0704030504030204" pitchFamily="34" charset="0"/>
                        </a:rPr>
                        <a:t>140.175 visitas </a:t>
                      </a:r>
                      <a:r>
                        <a:rPr lang="es-CO" sz="2000" b="0" dirty="0">
                          <a:solidFill>
                            <a:schemeClr val="tx1"/>
                          </a:solidFill>
                          <a:effectLst/>
                          <a:latin typeface="Arial Rounded MT Bold" panose="020F0704030504030204" pitchFamily="34" charset="0"/>
                        </a:rPr>
                        <a:t>de inspección, vigilancia y control (IVC) en establecimientos abiertos al público en el distrito, para verificar el cumplimiento de la normatividad sanitaria vigente.</a:t>
                      </a:r>
                    </a:p>
                    <a:p>
                      <a:pPr marL="84138" marR="76200" indent="0" algn="just">
                        <a:lnSpc>
                          <a:spcPct val="115000"/>
                        </a:lnSpc>
                        <a:spcAft>
                          <a:spcPts val="0"/>
                        </a:spcAft>
                        <a:buFont typeface="Arial" panose="020B0604020202020204" pitchFamily="34" charset="0"/>
                        <a:buNone/>
                      </a:pPr>
                      <a:endParaRPr lang="en-US" sz="2000" b="0" dirty="0">
                        <a:solidFill>
                          <a:schemeClr val="tx1"/>
                        </a:solidFill>
                        <a:effectLst/>
                        <a:latin typeface="Arial Rounded MT Bold" panose="020F0704030504030204" pitchFamily="34" charset="0"/>
                      </a:endParaRPr>
                    </a:p>
                    <a:p>
                      <a:pPr marL="265113" marR="76200" indent="-180975"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Se vacunaron </a:t>
                      </a:r>
                      <a:r>
                        <a:rPr lang="es-CO" sz="2000" b="1" dirty="0">
                          <a:solidFill>
                            <a:schemeClr val="tx1"/>
                          </a:solidFill>
                          <a:effectLst/>
                          <a:latin typeface="Arial Rounded MT Bold" panose="020F0704030504030204" pitchFamily="34" charset="0"/>
                        </a:rPr>
                        <a:t>321.557 animales</a:t>
                      </a:r>
                      <a:r>
                        <a:rPr lang="es-CO" sz="2000" b="0" dirty="0">
                          <a:solidFill>
                            <a:schemeClr val="tx1"/>
                          </a:solidFill>
                          <a:effectLst/>
                          <a:latin typeface="Arial Rounded MT Bold" panose="020F0704030504030204" pitchFamily="34" charset="0"/>
                        </a:rPr>
                        <a:t>: 215.964 caninos y 105.608 felinos.</a:t>
                      </a:r>
                    </a:p>
                    <a:p>
                      <a:pPr marL="84138" marR="76200" indent="0" algn="just">
                        <a:lnSpc>
                          <a:spcPct val="115000"/>
                        </a:lnSpc>
                        <a:spcAft>
                          <a:spcPts val="0"/>
                        </a:spcAft>
                        <a:buFont typeface="Arial" panose="020B0604020202020204" pitchFamily="34" charset="0"/>
                        <a:buNone/>
                      </a:pPr>
                      <a:endParaRPr lang="en-US" sz="2000" b="0" dirty="0">
                        <a:solidFill>
                          <a:schemeClr val="tx1"/>
                        </a:solidFill>
                        <a:effectLst/>
                        <a:latin typeface="Arial Rounded MT Bold" panose="020F0704030504030204" pitchFamily="34" charset="0"/>
                      </a:endParaRPr>
                    </a:p>
                    <a:p>
                      <a:pPr marL="265113" marR="76200" indent="-180975"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Se esterilizaron </a:t>
                      </a:r>
                      <a:r>
                        <a:rPr lang="es-CO" sz="2000" b="1" dirty="0">
                          <a:solidFill>
                            <a:schemeClr val="tx1"/>
                          </a:solidFill>
                          <a:effectLst/>
                          <a:latin typeface="Arial Rounded MT Bold" panose="020F0704030504030204" pitchFamily="34" charset="0"/>
                        </a:rPr>
                        <a:t>87.129 animales </a:t>
                      </a:r>
                      <a:r>
                        <a:rPr lang="es-CO" sz="2000" b="0" dirty="0">
                          <a:solidFill>
                            <a:schemeClr val="tx1"/>
                          </a:solidFill>
                          <a:effectLst/>
                          <a:latin typeface="Arial Rounded MT Bold" panose="020F0704030504030204" pitchFamily="34" charset="0"/>
                        </a:rPr>
                        <a:t>de los cuales 41.865 (48%) fueron caninos y 45.264 (52%) fueron felinos, logrando la prevención de 441.704 caninos y 713.748 felinos.  </a:t>
                      </a:r>
                      <a:endParaRPr lang="en-US" sz="2000" b="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solidFill>
                      <a:schemeClr val="bg1">
                        <a:lumMod val="85000"/>
                      </a:schemeClr>
                    </a:solidFill>
                  </a:tcPr>
                </a:tc>
                <a:extLst>
                  <a:ext uri="{0D108BD9-81ED-4DB2-BD59-A6C34878D82A}">
                    <a16:rowId xmlns:a16="http://schemas.microsoft.com/office/drawing/2014/main" val="169974827"/>
                  </a:ext>
                </a:extLst>
              </a:tr>
            </a:tbl>
          </a:graphicData>
        </a:graphic>
      </p:graphicFrame>
    </p:spTree>
    <p:extLst>
      <p:ext uri="{BB962C8B-B14F-4D97-AF65-F5344CB8AC3E}">
        <p14:creationId xmlns:p14="http://schemas.microsoft.com/office/powerpoint/2010/main" val="240761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9990171"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Sector Planeación</a:t>
            </a:r>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4" name="Tabla 3"/>
          <p:cNvGraphicFramePr>
            <a:graphicFrameLocks noGrp="1"/>
          </p:cNvGraphicFramePr>
          <p:nvPr/>
        </p:nvGraphicFramePr>
        <p:xfrm>
          <a:off x="227069" y="1480972"/>
          <a:ext cx="11737861" cy="1752600"/>
        </p:xfrm>
        <a:graphic>
          <a:graphicData uri="http://schemas.openxmlformats.org/drawingml/2006/table">
            <a:tbl>
              <a:tblPr firstRow="1" firstCol="1" bandRow="1">
                <a:tableStyleId>{5C22544A-7EE6-4342-B048-85BDC9FD1C3A}</a:tableStyleId>
              </a:tblPr>
              <a:tblGrid>
                <a:gridCol w="2275499">
                  <a:extLst>
                    <a:ext uri="{9D8B030D-6E8A-4147-A177-3AD203B41FA5}">
                      <a16:colId xmlns:a16="http://schemas.microsoft.com/office/drawing/2014/main" val="1739575749"/>
                    </a:ext>
                  </a:extLst>
                </a:gridCol>
                <a:gridCol w="9462362">
                  <a:extLst>
                    <a:ext uri="{9D8B030D-6E8A-4147-A177-3AD203B41FA5}">
                      <a16:colId xmlns:a16="http://schemas.microsoft.com/office/drawing/2014/main" val="1346761179"/>
                    </a:ext>
                  </a:extLst>
                </a:gridCol>
              </a:tblGrid>
              <a:tr h="403860">
                <a:tc>
                  <a:txBody>
                    <a:bodyPr/>
                    <a:lstStyle/>
                    <a:p>
                      <a:pPr algn="ctr">
                        <a:lnSpc>
                          <a:spcPct val="115000"/>
                        </a:lnSpc>
                        <a:spcAft>
                          <a:spcPts val="0"/>
                        </a:spcAft>
                      </a:pPr>
                      <a:r>
                        <a:rPr lang="es-CO" sz="1800" dirty="0">
                          <a:effectLst/>
                          <a:latin typeface="Arial Rounded MT Bold" panose="020F0704030504030204" pitchFamily="34" charset="0"/>
                        </a:rPr>
                        <a:t>Secretaría Distrital de Planeación -  SDP</a:t>
                      </a:r>
                      <a:endParaRPr lang="en-US" sz="1800" dirty="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7620" marR="7620" marT="7620" marB="0" anchor="ctr"/>
                </a:tc>
                <a:tc>
                  <a:txBody>
                    <a:bodyPr/>
                    <a:lstStyle/>
                    <a:p>
                      <a:pPr marL="171450" marR="76200" lvl="0" indent="-171450"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Implementación </a:t>
                      </a:r>
                      <a:r>
                        <a:rPr lang="es-CO" sz="2000" b="1" dirty="0">
                          <a:solidFill>
                            <a:schemeClr val="tx1"/>
                          </a:solidFill>
                          <a:effectLst/>
                          <a:latin typeface="Arial Rounded MT Bold" panose="020F0704030504030204" pitchFamily="34" charset="0"/>
                        </a:rPr>
                        <a:t>del nuevo modelo </a:t>
                      </a:r>
                      <a:r>
                        <a:rPr lang="es-CO" sz="2000" b="0" dirty="0">
                          <a:solidFill>
                            <a:schemeClr val="tx1"/>
                          </a:solidFill>
                          <a:effectLst/>
                          <a:latin typeface="Arial Rounded MT Bold" panose="020F0704030504030204" pitchFamily="34" charset="0"/>
                        </a:rPr>
                        <a:t>de desarrollo rural sostenible con especial énfasis en la ruralidad y sus bordes urbano-rurales.</a:t>
                      </a:r>
                    </a:p>
                    <a:p>
                      <a:pPr marL="0" marR="76200" lvl="0" indent="0" algn="just">
                        <a:lnSpc>
                          <a:spcPct val="115000"/>
                        </a:lnSpc>
                        <a:spcAft>
                          <a:spcPts val="0"/>
                        </a:spcAft>
                        <a:buFont typeface="Arial" panose="020B0604020202020204" pitchFamily="34" charset="0"/>
                        <a:buNone/>
                      </a:pPr>
                      <a:endParaRPr lang="en-US" sz="2000" b="0" dirty="0">
                        <a:solidFill>
                          <a:schemeClr val="tx1"/>
                        </a:solidFill>
                        <a:effectLst/>
                        <a:latin typeface="Arial Rounded MT Bold" panose="020F0704030504030204" pitchFamily="34" charset="0"/>
                      </a:endParaRPr>
                    </a:p>
                    <a:p>
                      <a:pPr marL="171450" marR="76200" lvl="0" indent="-171450"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Seguimiento al </a:t>
                      </a:r>
                      <a:r>
                        <a:rPr lang="es-CO" sz="2000" b="1" dirty="0">
                          <a:solidFill>
                            <a:schemeClr val="tx1"/>
                          </a:solidFill>
                          <a:effectLst/>
                          <a:latin typeface="Arial Rounded MT Bold" panose="020F0704030504030204" pitchFamily="34" charset="0"/>
                        </a:rPr>
                        <a:t>100% del Plan</a:t>
                      </a:r>
                      <a:r>
                        <a:rPr lang="es-CO" sz="2000" b="0" dirty="0">
                          <a:solidFill>
                            <a:schemeClr val="tx1"/>
                          </a:solidFill>
                          <a:effectLst/>
                          <a:latin typeface="Arial Rounded MT Bold" panose="020F0704030504030204" pitchFamily="34" charset="0"/>
                        </a:rPr>
                        <a:t> de Acción de la política de eco urbanismo Distrital.</a:t>
                      </a:r>
                      <a:endParaRPr lang="en-US" sz="2000" b="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solidFill>
                      <a:srgbClr val="E8E8E8"/>
                    </a:solidFill>
                  </a:tcPr>
                </a:tc>
                <a:extLst>
                  <a:ext uri="{0D108BD9-81ED-4DB2-BD59-A6C34878D82A}">
                    <a16:rowId xmlns:a16="http://schemas.microsoft.com/office/drawing/2014/main" val="2059348850"/>
                  </a:ext>
                </a:extLst>
              </a:tr>
            </a:tbl>
          </a:graphicData>
        </a:graphic>
      </p:graphicFrame>
      <p:sp>
        <p:nvSpPr>
          <p:cNvPr id="8" name="Rectángulo 7">
            <a:extLst>
              <a:ext uri="{FF2B5EF4-FFF2-40B4-BE49-F238E27FC236}">
                <a16:creationId xmlns:a16="http://schemas.microsoft.com/office/drawing/2014/main" id="{A6854E64-DE63-467F-89C6-5BD6BA84D061}"/>
              </a:ext>
            </a:extLst>
          </p:cNvPr>
          <p:cNvSpPr/>
          <p:nvPr/>
        </p:nvSpPr>
        <p:spPr>
          <a:xfrm>
            <a:off x="0" y="3836796"/>
            <a:ext cx="12192000" cy="974558"/>
          </a:xfrm>
          <a:prstGeom prst="rect">
            <a:avLst/>
          </a:prstGeom>
          <a:solidFill>
            <a:srgbClr val="5CA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8">
            <a:extLst>
              <a:ext uri="{FF2B5EF4-FFF2-40B4-BE49-F238E27FC236}">
                <a16:creationId xmlns:a16="http://schemas.microsoft.com/office/drawing/2014/main" id="{41D8D216-BE4B-429D-9550-2AE551C92722}"/>
              </a:ext>
            </a:extLst>
          </p:cNvPr>
          <p:cNvSpPr/>
          <p:nvPr/>
        </p:nvSpPr>
        <p:spPr>
          <a:xfrm>
            <a:off x="0" y="4062465"/>
            <a:ext cx="10538526"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Desarrollo Económico</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10" name="Tabla 9">
            <a:extLst>
              <a:ext uri="{FF2B5EF4-FFF2-40B4-BE49-F238E27FC236}">
                <a16:creationId xmlns:a16="http://schemas.microsoft.com/office/drawing/2014/main" id="{E8EC23BF-9B63-466C-B041-DC5031E28590}"/>
              </a:ext>
            </a:extLst>
          </p:cNvPr>
          <p:cNvGraphicFramePr>
            <a:graphicFrameLocks noGrp="1"/>
          </p:cNvGraphicFramePr>
          <p:nvPr/>
        </p:nvGraphicFramePr>
        <p:xfrm>
          <a:off x="227069" y="5037023"/>
          <a:ext cx="11745513" cy="1577340"/>
        </p:xfrm>
        <a:graphic>
          <a:graphicData uri="http://schemas.openxmlformats.org/drawingml/2006/table">
            <a:tbl>
              <a:tblPr firstRow="1" firstCol="1" bandRow="1">
                <a:tableStyleId>{5C22544A-7EE6-4342-B048-85BDC9FD1C3A}</a:tableStyleId>
              </a:tblPr>
              <a:tblGrid>
                <a:gridCol w="2306054">
                  <a:extLst>
                    <a:ext uri="{9D8B030D-6E8A-4147-A177-3AD203B41FA5}">
                      <a16:colId xmlns:a16="http://schemas.microsoft.com/office/drawing/2014/main" val="2047122238"/>
                    </a:ext>
                  </a:extLst>
                </a:gridCol>
                <a:gridCol w="9439459">
                  <a:extLst>
                    <a:ext uri="{9D8B030D-6E8A-4147-A177-3AD203B41FA5}">
                      <a16:colId xmlns:a16="http://schemas.microsoft.com/office/drawing/2014/main" val="4093097146"/>
                    </a:ext>
                  </a:extLst>
                </a:gridCol>
              </a:tblGrid>
              <a:tr h="403860">
                <a:tc>
                  <a:txBody>
                    <a:bodyPr/>
                    <a:lstStyle/>
                    <a:p>
                      <a:pPr algn="ctr">
                        <a:lnSpc>
                          <a:spcPct val="115000"/>
                        </a:lnSpc>
                        <a:spcAft>
                          <a:spcPts val="0"/>
                        </a:spcAft>
                      </a:pPr>
                      <a:r>
                        <a:rPr lang="es-CO" sz="1800" dirty="0">
                          <a:effectLst/>
                          <a:latin typeface="Arial Rounded MT Bold" panose="020F0704030504030204" pitchFamily="34" charset="0"/>
                        </a:rPr>
                        <a:t>Secretaría Distrital de Desarrollo Económico – SDDE</a:t>
                      </a:r>
                      <a:endParaRPr lang="en-US" sz="180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7620" marR="7620" marT="7620" marB="0" anchor="ctr"/>
                </a:tc>
                <a:tc>
                  <a:txBody>
                    <a:bodyPr/>
                    <a:lstStyle/>
                    <a:p>
                      <a:pPr marL="265113" marR="76200" lvl="0" indent="-180975" algn="just">
                        <a:lnSpc>
                          <a:spcPct val="115000"/>
                        </a:lnSpc>
                        <a:spcAft>
                          <a:spcPts val="0"/>
                        </a:spcAft>
                        <a:buFont typeface="Arial" panose="020B0604020202020204" pitchFamily="34" charset="0"/>
                        <a:buChar char="•"/>
                      </a:pPr>
                      <a:r>
                        <a:rPr lang="es-CO" sz="1800" b="0" dirty="0">
                          <a:solidFill>
                            <a:schemeClr val="tx1"/>
                          </a:solidFill>
                          <a:effectLst/>
                          <a:latin typeface="Arial Rounded MT Bold" panose="020F0704030504030204" pitchFamily="34" charset="0"/>
                        </a:rPr>
                        <a:t>Implementación de </a:t>
                      </a:r>
                      <a:r>
                        <a:rPr lang="es-CO" sz="1800" b="1" dirty="0">
                          <a:solidFill>
                            <a:schemeClr val="tx1"/>
                          </a:solidFill>
                          <a:effectLst/>
                          <a:latin typeface="Arial Rounded MT Bold" panose="020F0704030504030204" pitchFamily="34" charset="0"/>
                        </a:rPr>
                        <a:t>21 unidades </a:t>
                      </a:r>
                      <a:r>
                        <a:rPr lang="es-CO" sz="1800" b="0" dirty="0">
                          <a:solidFill>
                            <a:schemeClr val="tx1"/>
                          </a:solidFill>
                          <a:effectLst/>
                          <a:latin typeface="Arial Rounded MT Bold" panose="020F0704030504030204" pitchFamily="34" charset="0"/>
                        </a:rPr>
                        <a:t>productivas procesos de reconversión productiva.</a:t>
                      </a:r>
                      <a:endParaRPr lang="en-US" sz="1800" b="0" dirty="0">
                        <a:solidFill>
                          <a:schemeClr val="tx1"/>
                        </a:solidFill>
                        <a:effectLst/>
                        <a:latin typeface="Arial Rounded MT Bold" panose="020F0704030504030204" pitchFamily="34" charset="0"/>
                      </a:endParaRPr>
                    </a:p>
                    <a:p>
                      <a:pPr marL="265113" marR="76200" indent="-180975" algn="just">
                        <a:lnSpc>
                          <a:spcPct val="115000"/>
                        </a:lnSpc>
                        <a:spcAft>
                          <a:spcPts val="0"/>
                        </a:spcAft>
                        <a:buFont typeface="Arial" panose="020B0604020202020204" pitchFamily="34" charset="0"/>
                        <a:buChar char="•"/>
                      </a:pPr>
                      <a:endParaRPr lang="en-US" sz="1800" b="0" dirty="0">
                        <a:solidFill>
                          <a:schemeClr val="tx1"/>
                        </a:solidFill>
                        <a:effectLst/>
                        <a:latin typeface="Arial Rounded MT Bold" panose="020F0704030504030204" pitchFamily="34" charset="0"/>
                      </a:endParaRPr>
                    </a:p>
                    <a:p>
                      <a:pPr marL="265113" marR="76200" lvl="0" indent="-180975" algn="just">
                        <a:lnSpc>
                          <a:spcPct val="115000"/>
                        </a:lnSpc>
                        <a:spcAft>
                          <a:spcPts val="0"/>
                        </a:spcAft>
                        <a:buFont typeface="Arial" panose="020B0604020202020204" pitchFamily="34" charset="0"/>
                        <a:buChar char="•"/>
                      </a:pPr>
                      <a:r>
                        <a:rPr lang="es-CO" sz="1800" b="0" dirty="0">
                          <a:solidFill>
                            <a:schemeClr val="tx1"/>
                          </a:solidFill>
                          <a:effectLst/>
                          <a:latin typeface="Arial Rounded MT Bold" panose="020F0704030504030204" pitchFamily="34" charset="0"/>
                        </a:rPr>
                        <a:t>Fortalecimiento de </a:t>
                      </a:r>
                      <a:r>
                        <a:rPr lang="es-CO" sz="1800" b="1" dirty="0">
                          <a:solidFill>
                            <a:schemeClr val="tx1"/>
                          </a:solidFill>
                          <a:effectLst/>
                          <a:latin typeface="Arial Rounded MT Bold" panose="020F0704030504030204" pitchFamily="34" charset="0"/>
                        </a:rPr>
                        <a:t>20 unidades </a:t>
                      </a:r>
                      <a:r>
                        <a:rPr lang="es-CO" sz="1800" b="0" dirty="0">
                          <a:solidFill>
                            <a:schemeClr val="tx1"/>
                          </a:solidFill>
                          <a:effectLst/>
                          <a:latin typeface="Arial Rounded MT Bold" panose="020F0704030504030204" pitchFamily="34" charset="0"/>
                        </a:rPr>
                        <a:t>productivas vinculadas en la adopción de procesos de reconversión productiva.</a:t>
                      </a:r>
                      <a:endParaRPr lang="en-US" sz="1800" b="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solidFill>
                      <a:srgbClr val="E8E8E8"/>
                    </a:solidFill>
                  </a:tcPr>
                </a:tc>
                <a:extLst>
                  <a:ext uri="{0D108BD9-81ED-4DB2-BD59-A6C34878D82A}">
                    <a16:rowId xmlns:a16="http://schemas.microsoft.com/office/drawing/2014/main" val="3594018175"/>
                  </a:ext>
                </a:extLst>
              </a:tr>
            </a:tbl>
          </a:graphicData>
        </a:graphic>
      </p:graphicFrame>
    </p:spTree>
    <p:extLst>
      <p:ext uri="{BB962C8B-B14F-4D97-AF65-F5344CB8AC3E}">
        <p14:creationId xmlns:p14="http://schemas.microsoft.com/office/powerpoint/2010/main" val="256618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326478"/>
            <a:ext cx="9118137" cy="954107"/>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Sector Cultura, </a:t>
            </a:r>
          </a:p>
          <a:p>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Recreación y Deporte</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3" name="Tabla 2"/>
          <p:cNvGraphicFramePr>
            <a:graphicFrameLocks noGrp="1"/>
          </p:cNvGraphicFramePr>
          <p:nvPr/>
        </p:nvGraphicFramePr>
        <p:xfrm>
          <a:off x="174457" y="1517173"/>
          <a:ext cx="11843086" cy="3855720"/>
        </p:xfrm>
        <a:graphic>
          <a:graphicData uri="http://schemas.openxmlformats.org/drawingml/2006/table">
            <a:tbl>
              <a:tblPr firstRow="1" firstCol="1" bandRow="1">
                <a:tableStyleId>{5C22544A-7EE6-4342-B048-85BDC9FD1C3A}</a:tableStyleId>
              </a:tblPr>
              <a:tblGrid>
                <a:gridCol w="2247901">
                  <a:extLst>
                    <a:ext uri="{9D8B030D-6E8A-4147-A177-3AD203B41FA5}">
                      <a16:colId xmlns:a16="http://schemas.microsoft.com/office/drawing/2014/main" val="1857598795"/>
                    </a:ext>
                  </a:extLst>
                </a:gridCol>
                <a:gridCol w="9595185">
                  <a:extLst>
                    <a:ext uri="{9D8B030D-6E8A-4147-A177-3AD203B41FA5}">
                      <a16:colId xmlns:a16="http://schemas.microsoft.com/office/drawing/2014/main" val="824351486"/>
                    </a:ext>
                  </a:extLst>
                </a:gridCol>
              </a:tblGrid>
              <a:tr h="2289860">
                <a:tc>
                  <a:txBody>
                    <a:bodyPr/>
                    <a:lstStyle/>
                    <a:p>
                      <a:pPr algn="ctr">
                        <a:lnSpc>
                          <a:spcPct val="115000"/>
                        </a:lnSpc>
                        <a:spcAft>
                          <a:spcPts val="0"/>
                        </a:spcAft>
                      </a:pPr>
                      <a:r>
                        <a:rPr lang="es-CO" sz="1800" dirty="0">
                          <a:solidFill>
                            <a:schemeClr val="bg1"/>
                          </a:solidFill>
                          <a:effectLst/>
                          <a:latin typeface="Arial Rounded MT Bold" panose="020F0704030504030204" pitchFamily="34" charset="0"/>
                        </a:rPr>
                        <a:t>Instituto Distrital de Recreación y Deporte – IDRD</a:t>
                      </a:r>
                      <a:endParaRPr lang="en-US" sz="1800" dirty="0">
                        <a:solidFill>
                          <a:schemeClr val="bg1"/>
                        </a:solidFill>
                        <a:effectLst/>
                        <a:latin typeface="Arial Rounded MT Bold" panose="020F0704030504030204" pitchFamily="34" charset="0"/>
                      </a:endParaRPr>
                    </a:p>
                  </a:txBody>
                  <a:tcPr marL="4777" marR="4777" marT="4777" marB="0" anchor="ctr"/>
                </a:tc>
                <a:tc>
                  <a:txBody>
                    <a:bodyPr/>
                    <a:lstStyle/>
                    <a:p>
                      <a:pPr marL="265113" marR="76200" lvl="0" indent="-180975"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Mantenimiento preventivo y correctivo en </a:t>
                      </a:r>
                      <a:r>
                        <a:rPr lang="es-CO" sz="2000" b="1" dirty="0">
                          <a:solidFill>
                            <a:schemeClr val="tx1"/>
                          </a:solidFill>
                          <a:effectLst/>
                          <a:latin typeface="Arial Rounded MT Bold" panose="020F0704030504030204" pitchFamily="34" charset="0"/>
                        </a:rPr>
                        <a:t>13 parques</a:t>
                      </a:r>
                      <a:r>
                        <a:rPr lang="es-CO" sz="2000" b="0" dirty="0">
                          <a:solidFill>
                            <a:schemeClr val="tx1"/>
                          </a:solidFill>
                          <a:effectLst/>
                          <a:latin typeface="Arial Rounded MT Bold" panose="020F0704030504030204" pitchFamily="34" charset="0"/>
                        </a:rPr>
                        <a:t> con lagos, canales y fuentes.</a:t>
                      </a:r>
                    </a:p>
                    <a:p>
                      <a:pPr marL="84138" marR="76200" lvl="0" indent="0" algn="just">
                        <a:lnSpc>
                          <a:spcPct val="115000"/>
                        </a:lnSpc>
                        <a:spcAft>
                          <a:spcPts val="0"/>
                        </a:spcAft>
                        <a:buFont typeface="Arial" panose="020B0604020202020204" pitchFamily="34" charset="0"/>
                        <a:buNone/>
                      </a:pPr>
                      <a:endParaRPr lang="en-US" sz="2000" b="0" dirty="0">
                        <a:solidFill>
                          <a:schemeClr val="tx1"/>
                        </a:solidFill>
                        <a:effectLst/>
                        <a:latin typeface="Arial Rounded MT Bold" panose="020F0704030504030204" pitchFamily="34" charset="0"/>
                      </a:endParaRPr>
                    </a:p>
                    <a:p>
                      <a:pPr marL="265113" marR="76200" indent="-180975"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Mantenimiento preventivo y correctivo en </a:t>
                      </a:r>
                      <a:r>
                        <a:rPr lang="es-CO" sz="2000" b="1" dirty="0">
                          <a:solidFill>
                            <a:schemeClr val="tx1"/>
                          </a:solidFill>
                          <a:effectLst/>
                          <a:latin typeface="Arial Rounded MT Bold" panose="020F0704030504030204" pitchFamily="34" charset="0"/>
                        </a:rPr>
                        <a:t>41 parques </a:t>
                      </a:r>
                      <a:r>
                        <a:rPr lang="es-CO" sz="2000" b="0" dirty="0">
                          <a:solidFill>
                            <a:schemeClr val="tx1"/>
                          </a:solidFill>
                          <a:effectLst/>
                          <a:latin typeface="Arial Rounded MT Bold" panose="020F0704030504030204" pitchFamily="34" charset="0"/>
                        </a:rPr>
                        <a:t>con campos de grama.</a:t>
                      </a:r>
                    </a:p>
                    <a:p>
                      <a:pPr marL="84138" marR="76200" indent="0" algn="just">
                        <a:lnSpc>
                          <a:spcPct val="115000"/>
                        </a:lnSpc>
                        <a:spcAft>
                          <a:spcPts val="0"/>
                        </a:spcAft>
                        <a:buFont typeface="Arial" panose="020B0604020202020204" pitchFamily="34" charset="0"/>
                        <a:buNone/>
                      </a:pPr>
                      <a:endParaRPr lang="en-US" sz="2000" b="0" dirty="0">
                        <a:solidFill>
                          <a:schemeClr val="tx1"/>
                        </a:solidFill>
                        <a:effectLst/>
                        <a:latin typeface="Arial Rounded MT Bold" panose="020F0704030504030204" pitchFamily="34" charset="0"/>
                      </a:endParaRPr>
                    </a:p>
                    <a:p>
                      <a:pPr marL="265113" marR="76200" indent="-180975"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Fumigación contra plagas en </a:t>
                      </a:r>
                      <a:r>
                        <a:rPr lang="es-CO" sz="2000" b="1" dirty="0">
                          <a:solidFill>
                            <a:schemeClr val="tx1"/>
                          </a:solidFill>
                          <a:effectLst/>
                          <a:latin typeface="Arial Rounded MT Bold" panose="020F0704030504030204" pitchFamily="34" charset="0"/>
                        </a:rPr>
                        <a:t>71 parques </a:t>
                      </a:r>
                      <a:r>
                        <a:rPr lang="es-CO" sz="2000" b="0" dirty="0">
                          <a:solidFill>
                            <a:schemeClr val="tx1"/>
                          </a:solidFill>
                          <a:effectLst/>
                          <a:latin typeface="Arial Rounded MT Bold" panose="020F0704030504030204" pitchFamily="34" charset="0"/>
                        </a:rPr>
                        <a:t>pertenecientes al Sistema Distrital.</a:t>
                      </a:r>
                    </a:p>
                    <a:p>
                      <a:pPr marL="84138" marR="76200" indent="0" algn="just">
                        <a:lnSpc>
                          <a:spcPct val="115000"/>
                        </a:lnSpc>
                        <a:spcAft>
                          <a:spcPts val="0"/>
                        </a:spcAft>
                        <a:buFont typeface="Arial" panose="020B0604020202020204" pitchFamily="34" charset="0"/>
                        <a:buNone/>
                      </a:pPr>
                      <a:endParaRPr lang="en-US" sz="2000" b="0" dirty="0">
                        <a:solidFill>
                          <a:schemeClr val="tx1"/>
                        </a:solidFill>
                        <a:effectLst/>
                        <a:latin typeface="Arial Rounded MT Bold" panose="020F0704030504030204" pitchFamily="34" charset="0"/>
                      </a:endParaRPr>
                    </a:p>
                    <a:p>
                      <a:pPr marL="265113" marR="76200" indent="-180975" algn="just">
                        <a:lnSpc>
                          <a:spcPct val="115000"/>
                        </a:lnSpc>
                        <a:spcAft>
                          <a:spcPts val="0"/>
                        </a:spcAft>
                        <a:buFont typeface="Arial" panose="020B0604020202020204" pitchFamily="34" charset="0"/>
                        <a:buChar char="•"/>
                      </a:pPr>
                      <a:r>
                        <a:rPr lang="es-CO" sz="2000" b="0" dirty="0">
                          <a:solidFill>
                            <a:schemeClr val="tx1"/>
                          </a:solidFill>
                          <a:effectLst/>
                          <a:latin typeface="Arial Rounded MT Bold" panose="020F0704030504030204" pitchFamily="34" charset="0"/>
                        </a:rPr>
                        <a:t>Realización de </a:t>
                      </a:r>
                      <a:r>
                        <a:rPr lang="es-CO" sz="2000" b="1" dirty="0">
                          <a:solidFill>
                            <a:schemeClr val="tx1"/>
                          </a:solidFill>
                          <a:effectLst/>
                          <a:latin typeface="Arial Rounded MT Bold" panose="020F0704030504030204" pitchFamily="34" charset="0"/>
                        </a:rPr>
                        <a:t>1.821 actividades </a:t>
                      </a:r>
                      <a:r>
                        <a:rPr lang="es-CO" sz="2000" b="0" dirty="0">
                          <a:solidFill>
                            <a:schemeClr val="tx1"/>
                          </a:solidFill>
                          <a:effectLst/>
                          <a:latin typeface="Arial Rounded MT Bold" panose="020F0704030504030204" pitchFamily="34" charset="0"/>
                        </a:rPr>
                        <a:t>como ciclo experiencias, día de la Bicicleta, semana de la Bicicleta.</a:t>
                      </a:r>
                      <a:endParaRPr lang="en-US" sz="2000" b="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solidFill>
                      <a:srgbClr val="E8E8E8"/>
                    </a:solidFill>
                  </a:tcPr>
                </a:tc>
                <a:extLst>
                  <a:ext uri="{0D108BD9-81ED-4DB2-BD59-A6C34878D82A}">
                    <a16:rowId xmlns:a16="http://schemas.microsoft.com/office/drawing/2014/main" val="3606361698"/>
                  </a:ext>
                </a:extLst>
              </a:tr>
            </a:tbl>
          </a:graphicData>
        </a:graphic>
      </p:graphicFrame>
    </p:spTree>
    <p:extLst>
      <p:ext uri="{BB962C8B-B14F-4D97-AF65-F5344CB8AC3E}">
        <p14:creationId xmlns:p14="http://schemas.microsoft.com/office/powerpoint/2010/main" val="244466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9714519"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Sector Movilidad</a:t>
            </a:r>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2" name="Tabla 1"/>
          <p:cNvGraphicFramePr>
            <a:graphicFrameLocks noGrp="1"/>
          </p:cNvGraphicFramePr>
          <p:nvPr/>
        </p:nvGraphicFramePr>
        <p:xfrm>
          <a:off x="286630" y="1452642"/>
          <a:ext cx="11600570" cy="5173659"/>
        </p:xfrm>
        <a:graphic>
          <a:graphicData uri="http://schemas.openxmlformats.org/drawingml/2006/table">
            <a:tbl>
              <a:tblPr firstRow="1" firstCol="1" bandRow="1">
                <a:tableStyleId>{5C22544A-7EE6-4342-B048-85BDC9FD1C3A}</a:tableStyleId>
              </a:tblPr>
              <a:tblGrid>
                <a:gridCol w="2314534">
                  <a:extLst>
                    <a:ext uri="{9D8B030D-6E8A-4147-A177-3AD203B41FA5}">
                      <a16:colId xmlns:a16="http://schemas.microsoft.com/office/drawing/2014/main" val="2933288291"/>
                    </a:ext>
                  </a:extLst>
                </a:gridCol>
                <a:gridCol w="9286036">
                  <a:extLst>
                    <a:ext uri="{9D8B030D-6E8A-4147-A177-3AD203B41FA5}">
                      <a16:colId xmlns:a16="http://schemas.microsoft.com/office/drawing/2014/main" val="656099149"/>
                    </a:ext>
                  </a:extLst>
                </a:gridCol>
              </a:tblGrid>
              <a:tr h="1011689">
                <a:tc>
                  <a:txBody>
                    <a:bodyPr/>
                    <a:lstStyle/>
                    <a:p>
                      <a:pPr algn="ctr">
                        <a:lnSpc>
                          <a:spcPct val="115000"/>
                        </a:lnSpc>
                        <a:spcAft>
                          <a:spcPts val="0"/>
                        </a:spcAft>
                      </a:pPr>
                      <a:r>
                        <a:rPr lang="es-CO" sz="1800" dirty="0">
                          <a:effectLst/>
                          <a:latin typeface="Arial Rounded MT Bold" panose="020F0704030504030204" pitchFamily="34" charset="0"/>
                        </a:rPr>
                        <a:t>Secretaría Distrital de Movilidad – SDM</a:t>
                      </a:r>
                      <a:endParaRPr lang="en-US" sz="1800" dirty="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7005" marR="7005" marT="7005" marB="0" anchor="ctr"/>
                </a:tc>
                <a:tc>
                  <a:txBody>
                    <a:bodyPr/>
                    <a:lstStyle/>
                    <a:p>
                      <a:pPr marL="265113" marR="76200" lvl="0" indent="-180975" algn="just">
                        <a:lnSpc>
                          <a:spcPct val="115000"/>
                        </a:lnSpc>
                        <a:spcAft>
                          <a:spcPts val="0"/>
                        </a:spcAft>
                        <a:buFont typeface="Symbol" panose="05050102010706020507" pitchFamily="18" charset="2"/>
                        <a:buChar char=""/>
                      </a:pPr>
                      <a:endParaRPr lang="es-CO" sz="2000" b="0" dirty="0">
                        <a:solidFill>
                          <a:schemeClr val="tx1"/>
                        </a:solidFill>
                        <a:effectLst/>
                        <a:latin typeface="Arial Rounded MT Bold" panose="020F0704030504030204" pitchFamily="34" charset="0"/>
                      </a:endParaRPr>
                    </a:p>
                    <a:p>
                      <a:pPr marL="265113" marR="76200" lvl="0" indent="-180975" algn="just">
                        <a:lnSpc>
                          <a:spcPct val="115000"/>
                        </a:lnSpc>
                        <a:spcAft>
                          <a:spcPts val="0"/>
                        </a:spcAft>
                        <a:buFont typeface="Symbol" panose="05050102010706020507" pitchFamily="18" charset="2"/>
                        <a:buChar char=""/>
                      </a:pPr>
                      <a:r>
                        <a:rPr lang="es-CO" sz="2000" b="0" dirty="0">
                          <a:solidFill>
                            <a:schemeClr val="tx1"/>
                          </a:solidFill>
                          <a:effectLst/>
                          <a:latin typeface="Arial Rounded MT Bold" panose="020F0704030504030204" pitchFamily="34" charset="0"/>
                        </a:rPr>
                        <a:t>Formación de </a:t>
                      </a:r>
                      <a:r>
                        <a:rPr lang="es-CO" sz="2000" b="1" dirty="0">
                          <a:solidFill>
                            <a:schemeClr val="tx1"/>
                          </a:solidFill>
                          <a:effectLst/>
                          <a:latin typeface="Arial Rounded MT Bold" panose="020F0704030504030204" pitchFamily="34" charset="0"/>
                        </a:rPr>
                        <a:t>383 conductores </a:t>
                      </a:r>
                      <a:r>
                        <a:rPr lang="es-CO" sz="2000" b="0" dirty="0">
                          <a:solidFill>
                            <a:schemeClr val="tx1"/>
                          </a:solidFill>
                          <a:effectLst/>
                          <a:latin typeface="Arial Rounded MT Bold" panose="020F0704030504030204" pitchFamily="34" charset="0"/>
                        </a:rPr>
                        <a:t>de todo tipo de vehículos en eco-conducción</a:t>
                      </a:r>
                      <a:r>
                        <a:rPr lang="en-US" sz="2000" b="0" dirty="0">
                          <a:solidFill>
                            <a:schemeClr val="tx1"/>
                          </a:solidFill>
                          <a:effectLst/>
                          <a:latin typeface="Arial Rounded MT Bold" panose="020F0704030504030204" pitchFamily="34" charset="0"/>
                        </a:rPr>
                        <a:t>.</a:t>
                      </a:r>
                    </a:p>
                  </a:txBody>
                  <a:tcPr marL="0" marR="0" marT="0" marB="0">
                    <a:solidFill>
                      <a:srgbClr val="F5F5F5"/>
                    </a:solidFill>
                  </a:tcPr>
                </a:tc>
                <a:extLst>
                  <a:ext uri="{0D108BD9-81ED-4DB2-BD59-A6C34878D82A}">
                    <a16:rowId xmlns:a16="http://schemas.microsoft.com/office/drawing/2014/main" val="2253906759"/>
                  </a:ext>
                </a:extLst>
              </a:tr>
              <a:tr h="728048">
                <a:tc>
                  <a:txBody>
                    <a:bodyPr/>
                    <a:lstStyle/>
                    <a:p>
                      <a:pPr algn="ctr">
                        <a:lnSpc>
                          <a:spcPct val="115000"/>
                        </a:lnSpc>
                        <a:spcAft>
                          <a:spcPts val="0"/>
                        </a:spcAft>
                      </a:pPr>
                      <a:r>
                        <a:rPr lang="es-CO" sz="1800" dirty="0">
                          <a:effectLst/>
                          <a:latin typeface="Arial Rounded MT Bold" panose="020F0704030504030204" pitchFamily="34" charset="0"/>
                        </a:rPr>
                        <a:t>Empresa de Transportes del Tercer Milenio - Transmilenio</a:t>
                      </a:r>
                      <a:endParaRPr lang="en-US" sz="1800" dirty="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7005" marR="7005" marT="7005" marB="0" anchor="ctr"/>
                </a:tc>
                <a:tc>
                  <a:txBody>
                    <a:bodyPr/>
                    <a:lstStyle/>
                    <a:p>
                      <a:pPr marL="265113" marR="76200" lvl="0" indent="-180975" algn="just">
                        <a:lnSpc>
                          <a:spcPct val="115000"/>
                        </a:lnSpc>
                        <a:spcAft>
                          <a:spcPts val="0"/>
                        </a:spcAft>
                        <a:buFont typeface="Symbol" panose="05050102010706020507" pitchFamily="18" charset="2"/>
                        <a:buChar char=""/>
                      </a:pPr>
                      <a:endParaRPr lang="es-CO" sz="2000" b="0" dirty="0">
                        <a:solidFill>
                          <a:schemeClr val="tx1"/>
                        </a:solidFill>
                        <a:effectLst/>
                        <a:latin typeface="Arial Rounded MT Bold" panose="020F0704030504030204" pitchFamily="34" charset="0"/>
                      </a:endParaRPr>
                    </a:p>
                    <a:p>
                      <a:pPr marL="265113" marR="76200" lvl="0" indent="-180975" algn="just">
                        <a:lnSpc>
                          <a:spcPct val="115000"/>
                        </a:lnSpc>
                        <a:spcAft>
                          <a:spcPts val="0"/>
                        </a:spcAft>
                        <a:buFont typeface="Symbol" panose="05050102010706020507" pitchFamily="18" charset="2"/>
                        <a:buChar char=""/>
                      </a:pPr>
                      <a:r>
                        <a:rPr lang="es-CO" sz="2000" b="0" dirty="0">
                          <a:solidFill>
                            <a:schemeClr val="tx1"/>
                          </a:solidFill>
                          <a:effectLst/>
                          <a:latin typeface="Arial Rounded MT Bold" panose="020F0704030504030204" pitchFamily="34" charset="0"/>
                        </a:rPr>
                        <a:t>Se redujeron </a:t>
                      </a:r>
                      <a:r>
                        <a:rPr lang="es-CO" sz="2000" b="1" dirty="0">
                          <a:solidFill>
                            <a:schemeClr val="tx1"/>
                          </a:solidFill>
                          <a:effectLst/>
                          <a:latin typeface="Arial Rounded MT Bold" panose="020F0704030504030204" pitchFamily="34" charset="0"/>
                        </a:rPr>
                        <a:t>38.185 Toneladas </a:t>
                      </a:r>
                      <a:r>
                        <a:rPr lang="es-CO" sz="2000" b="0" dirty="0">
                          <a:solidFill>
                            <a:schemeClr val="tx1"/>
                          </a:solidFill>
                          <a:effectLst/>
                          <a:latin typeface="Arial Rounded MT Bold" panose="020F0704030504030204" pitchFamily="34" charset="0"/>
                        </a:rPr>
                        <a:t>de gases de efecto invernadero (CO2eq) por la operación del Sistema de Transporte Masivo.</a:t>
                      </a:r>
                      <a:endParaRPr lang="en-US" sz="2000" b="0" dirty="0">
                        <a:solidFill>
                          <a:schemeClr val="tx1"/>
                        </a:solidFill>
                        <a:effectLst/>
                        <a:latin typeface="Arial Rounded MT Bold" panose="020F0704030504030204" pitchFamily="34" charset="0"/>
                      </a:endParaRPr>
                    </a:p>
                  </a:txBody>
                  <a:tcPr marL="0" marR="0" marT="0" marB="0"/>
                </a:tc>
                <a:extLst>
                  <a:ext uri="{0D108BD9-81ED-4DB2-BD59-A6C34878D82A}">
                    <a16:rowId xmlns:a16="http://schemas.microsoft.com/office/drawing/2014/main" val="2313285491"/>
                  </a:ext>
                </a:extLst>
              </a:tr>
              <a:tr h="502626">
                <a:tc>
                  <a:txBody>
                    <a:bodyPr/>
                    <a:lstStyle/>
                    <a:p>
                      <a:pPr algn="ctr">
                        <a:lnSpc>
                          <a:spcPct val="115000"/>
                        </a:lnSpc>
                        <a:spcAft>
                          <a:spcPts val="0"/>
                        </a:spcAft>
                      </a:pPr>
                      <a:r>
                        <a:rPr lang="es-CO" sz="1800" dirty="0">
                          <a:effectLst/>
                          <a:latin typeface="Arial Rounded MT Bold" panose="020F0704030504030204" pitchFamily="34" charset="0"/>
                        </a:rPr>
                        <a:t>Instituto de Desarrollo Urbano – IDU</a:t>
                      </a:r>
                      <a:endParaRPr lang="en-US" sz="1800" dirty="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7005" marR="7005" marT="7005" marB="0" anchor="ctr"/>
                </a:tc>
                <a:tc>
                  <a:txBody>
                    <a:bodyPr/>
                    <a:lstStyle/>
                    <a:p>
                      <a:pPr marL="265113" marR="76200" lvl="0" indent="-180975" algn="just">
                        <a:lnSpc>
                          <a:spcPct val="115000"/>
                        </a:lnSpc>
                        <a:spcAft>
                          <a:spcPts val="0"/>
                        </a:spcAft>
                        <a:buFont typeface="Symbol" panose="05050102010706020507" pitchFamily="18" charset="2"/>
                        <a:buChar char=""/>
                      </a:pPr>
                      <a:r>
                        <a:rPr lang="es-CO" sz="2000" b="0" dirty="0">
                          <a:solidFill>
                            <a:schemeClr val="tx1"/>
                          </a:solidFill>
                          <a:effectLst/>
                          <a:latin typeface="Arial Rounded MT Bold" panose="020F0704030504030204" pitchFamily="34" charset="0"/>
                        </a:rPr>
                        <a:t>Se realizó el mantenimiento a </a:t>
                      </a:r>
                      <a:r>
                        <a:rPr lang="es-CO" sz="2000" b="1" dirty="0">
                          <a:solidFill>
                            <a:schemeClr val="tx1"/>
                          </a:solidFill>
                          <a:effectLst/>
                          <a:latin typeface="Arial Rounded MT Bold" panose="020F0704030504030204" pitchFamily="34" charset="0"/>
                        </a:rPr>
                        <a:t>14 kilómetros </a:t>
                      </a:r>
                      <a:r>
                        <a:rPr lang="es-CO" sz="2000" b="0" dirty="0">
                          <a:solidFill>
                            <a:schemeClr val="tx1"/>
                          </a:solidFill>
                          <a:effectLst/>
                          <a:latin typeface="Arial Rounded MT Bold" panose="020F0704030504030204" pitchFamily="34" charset="0"/>
                        </a:rPr>
                        <a:t>de ciclorutas.</a:t>
                      </a:r>
                      <a:endParaRPr lang="en-US" sz="2000" b="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68142719"/>
                  </a:ext>
                </a:extLst>
              </a:tr>
              <a:tr h="761468">
                <a:tc>
                  <a:txBody>
                    <a:bodyPr/>
                    <a:lstStyle/>
                    <a:p>
                      <a:pPr algn="ctr">
                        <a:lnSpc>
                          <a:spcPct val="115000"/>
                        </a:lnSpc>
                        <a:spcAft>
                          <a:spcPts val="0"/>
                        </a:spcAft>
                      </a:pPr>
                      <a:r>
                        <a:rPr lang="es-CO" sz="1800">
                          <a:effectLst/>
                          <a:latin typeface="Arial Rounded MT Bold" panose="020F0704030504030204" pitchFamily="34" charset="0"/>
                        </a:rPr>
                        <a:t>Unidad Administrativa Especial de Rehabilitación y Mantenimiento Vial – UAERMV</a:t>
                      </a:r>
                      <a:endParaRPr lang="en-US" sz="180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7005" marR="7005" marT="7005" marB="0" anchor="ctr"/>
                </a:tc>
                <a:tc>
                  <a:txBody>
                    <a:bodyPr/>
                    <a:lstStyle/>
                    <a:p>
                      <a:pPr marL="265113" marR="76200" lvl="0" indent="-180975" algn="just">
                        <a:lnSpc>
                          <a:spcPct val="115000"/>
                        </a:lnSpc>
                        <a:spcAft>
                          <a:spcPts val="0"/>
                        </a:spcAft>
                        <a:buFont typeface="Symbol" panose="05050102010706020507" pitchFamily="18" charset="2"/>
                        <a:buChar char=""/>
                      </a:pPr>
                      <a:r>
                        <a:rPr lang="es-CO" sz="2000" b="0" dirty="0">
                          <a:solidFill>
                            <a:schemeClr val="tx1"/>
                          </a:solidFill>
                          <a:effectLst/>
                          <a:latin typeface="Arial Rounded MT Bold" panose="020F0704030504030204" pitchFamily="34" charset="0"/>
                        </a:rPr>
                        <a:t>Se realizó el seguimiento a las obras de recuperación, rehabilitación y mantenimiento de la malla vial local para la mitigación de impactos ambientales negativos en cumplimiento de la Guía de manejo ambiental para los proyectos de infraestructura en el Distrito Capital (Resolución SDA, 1138 de 2013).</a:t>
                      </a:r>
                      <a:endParaRPr lang="en-US" sz="2000" b="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84639720"/>
                  </a:ext>
                </a:extLst>
              </a:tr>
            </a:tbl>
          </a:graphicData>
        </a:graphic>
      </p:graphicFrame>
    </p:spTree>
    <p:extLst>
      <p:ext uri="{BB962C8B-B14F-4D97-AF65-F5344CB8AC3E}">
        <p14:creationId xmlns:p14="http://schemas.microsoft.com/office/powerpoint/2010/main" val="287133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9572685"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Sector Educación</a:t>
            </a:r>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3" name="Tabla 2"/>
          <p:cNvGraphicFramePr>
            <a:graphicFrameLocks noGrp="1"/>
          </p:cNvGraphicFramePr>
          <p:nvPr/>
        </p:nvGraphicFramePr>
        <p:xfrm>
          <a:off x="138018" y="1353965"/>
          <a:ext cx="11600570" cy="3505200"/>
        </p:xfrm>
        <a:graphic>
          <a:graphicData uri="http://schemas.openxmlformats.org/drawingml/2006/table">
            <a:tbl>
              <a:tblPr firstRow="1" firstCol="1" bandRow="1">
                <a:tableStyleId>{5C22544A-7EE6-4342-B048-85BDC9FD1C3A}</a:tableStyleId>
              </a:tblPr>
              <a:tblGrid>
                <a:gridCol w="2226501">
                  <a:extLst>
                    <a:ext uri="{9D8B030D-6E8A-4147-A177-3AD203B41FA5}">
                      <a16:colId xmlns:a16="http://schemas.microsoft.com/office/drawing/2014/main" val="2585647455"/>
                    </a:ext>
                  </a:extLst>
                </a:gridCol>
                <a:gridCol w="9374069">
                  <a:extLst>
                    <a:ext uri="{9D8B030D-6E8A-4147-A177-3AD203B41FA5}">
                      <a16:colId xmlns:a16="http://schemas.microsoft.com/office/drawing/2014/main" val="330424763"/>
                    </a:ext>
                  </a:extLst>
                </a:gridCol>
              </a:tblGrid>
              <a:tr h="403860">
                <a:tc>
                  <a:txBody>
                    <a:bodyPr/>
                    <a:lstStyle/>
                    <a:p>
                      <a:pPr algn="ctr">
                        <a:lnSpc>
                          <a:spcPct val="115000"/>
                        </a:lnSpc>
                        <a:spcAft>
                          <a:spcPts val="0"/>
                        </a:spcAft>
                      </a:pPr>
                      <a:r>
                        <a:rPr lang="es-CO" sz="1800" dirty="0">
                          <a:effectLst/>
                          <a:latin typeface="Arial Rounded MT Bold" panose="020F0704030504030204" pitchFamily="34" charset="0"/>
                        </a:rPr>
                        <a:t>Secretaría de Educación Distrital – SED</a:t>
                      </a:r>
                      <a:endParaRPr lang="en-US" sz="1800" dirty="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7620" marR="7620" marT="7620" marB="0" anchor="ctr"/>
                </a:tc>
                <a:tc>
                  <a:txBody>
                    <a:bodyPr/>
                    <a:lstStyle/>
                    <a:p>
                      <a:pPr marL="342900" marR="76200" lvl="0" indent="-342900" algn="just">
                        <a:lnSpc>
                          <a:spcPct val="115000"/>
                        </a:lnSpc>
                        <a:spcAft>
                          <a:spcPts val="0"/>
                        </a:spcAft>
                        <a:buFont typeface="Symbol" panose="05050102010706020507" pitchFamily="18" charset="2"/>
                        <a:buChar char=""/>
                      </a:pPr>
                      <a:endParaRPr lang="es-CO" sz="2000" b="0" dirty="0">
                        <a:solidFill>
                          <a:schemeClr val="tx1"/>
                        </a:solidFill>
                        <a:effectLst/>
                        <a:latin typeface="Arial Rounded MT Bold" panose="020F0704030504030204" pitchFamily="34" charset="0"/>
                      </a:endParaRPr>
                    </a:p>
                    <a:p>
                      <a:pPr marL="273050" marR="76200" lvl="0" indent="-188913" algn="just">
                        <a:lnSpc>
                          <a:spcPct val="115000"/>
                        </a:lnSpc>
                        <a:spcAft>
                          <a:spcPts val="0"/>
                        </a:spcAft>
                        <a:buFont typeface="Symbol" panose="05050102010706020507" pitchFamily="18" charset="2"/>
                        <a:buChar char=""/>
                      </a:pPr>
                      <a:r>
                        <a:rPr lang="es-CO" sz="2000" b="0" dirty="0">
                          <a:solidFill>
                            <a:schemeClr val="tx1"/>
                          </a:solidFill>
                          <a:effectLst/>
                          <a:latin typeface="Arial Rounded MT Bold" panose="020F0704030504030204" pitchFamily="34" charset="0"/>
                        </a:rPr>
                        <a:t>Fortalecimiento de </a:t>
                      </a:r>
                      <a:r>
                        <a:rPr lang="es-CO" sz="2000" b="1" dirty="0">
                          <a:solidFill>
                            <a:schemeClr val="tx1"/>
                          </a:solidFill>
                          <a:effectLst/>
                          <a:latin typeface="Arial Rounded MT Bold" panose="020F0704030504030204" pitchFamily="34" charset="0"/>
                        </a:rPr>
                        <a:t>40 colegios </a:t>
                      </a:r>
                      <a:r>
                        <a:rPr lang="es-CO" sz="2000" b="0" dirty="0">
                          <a:solidFill>
                            <a:schemeClr val="tx1"/>
                          </a:solidFill>
                          <a:effectLst/>
                          <a:latin typeface="Arial Rounded MT Bold" panose="020F0704030504030204" pitchFamily="34" charset="0"/>
                        </a:rPr>
                        <a:t>en procesos de educación ambiental en el marco de la jornada única y el uso del tiempo escolar.</a:t>
                      </a:r>
                    </a:p>
                    <a:p>
                      <a:pPr marL="84137" marR="76200" lvl="0" indent="0" algn="just">
                        <a:lnSpc>
                          <a:spcPct val="115000"/>
                        </a:lnSpc>
                        <a:spcAft>
                          <a:spcPts val="0"/>
                        </a:spcAft>
                        <a:buFont typeface="Symbol" panose="05050102010706020507" pitchFamily="18" charset="2"/>
                        <a:buNone/>
                      </a:pPr>
                      <a:endParaRPr lang="en-US" sz="2000" b="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solidFill>
                      <a:srgbClr val="E8E8E8"/>
                    </a:solidFill>
                  </a:tcPr>
                </a:tc>
                <a:extLst>
                  <a:ext uri="{0D108BD9-81ED-4DB2-BD59-A6C34878D82A}">
                    <a16:rowId xmlns:a16="http://schemas.microsoft.com/office/drawing/2014/main" val="1503574896"/>
                  </a:ext>
                </a:extLst>
              </a:tr>
              <a:tr h="403860">
                <a:tc>
                  <a:txBody>
                    <a:bodyPr/>
                    <a:lstStyle/>
                    <a:p>
                      <a:pPr algn="ctr">
                        <a:lnSpc>
                          <a:spcPct val="115000"/>
                        </a:lnSpc>
                        <a:spcAft>
                          <a:spcPts val="0"/>
                        </a:spcAft>
                      </a:pPr>
                      <a:r>
                        <a:rPr lang="es-CO" sz="1800" dirty="0">
                          <a:effectLst/>
                          <a:latin typeface="Arial Rounded MT Bold" panose="020F0704030504030204" pitchFamily="34" charset="0"/>
                        </a:rPr>
                        <a:t>Universidad Distrital Francisco José de Caldas – UDFJC</a:t>
                      </a:r>
                      <a:endParaRPr lang="en-US" sz="1800" dirty="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7620" marR="7620" marT="7620" marB="0" anchor="ctr"/>
                </a:tc>
                <a:tc>
                  <a:txBody>
                    <a:bodyPr/>
                    <a:lstStyle/>
                    <a:p>
                      <a:pPr marL="180975" marR="76200" lvl="0" indent="-96838" algn="just">
                        <a:lnSpc>
                          <a:spcPct val="115000"/>
                        </a:lnSpc>
                        <a:spcAft>
                          <a:spcPts val="0"/>
                        </a:spcAft>
                        <a:buFont typeface="Symbol" panose="05050102010706020507" pitchFamily="18" charset="2"/>
                        <a:buChar char=""/>
                      </a:pPr>
                      <a:endParaRPr lang="es-CO" sz="2000" b="0" dirty="0">
                        <a:effectLst/>
                        <a:latin typeface="Arial Rounded MT Bold" panose="020F0704030504030204" pitchFamily="34" charset="0"/>
                      </a:endParaRPr>
                    </a:p>
                    <a:p>
                      <a:pPr marL="273050" marR="76200" lvl="0" indent="-188913" algn="just">
                        <a:lnSpc>
                          <a:spcPct val="115000"/>
                        </a:lnSpc>
                        <a:spcAft>
                          <a:spcPts val="0"/>
                        </a:spcAft>
                        <a:buFont typeface="Symbol" panose="05050102010706020507" pitchFamily="18" charset="2"/>
                        <a:buChar char=""/>
                      </a:pPr>
                      <a:r>
                        <a:rPr lang="es-CO" sz="2000" b="0" dirty="0">
                          <a:effectLst/>
                          <a:latin typeface="Arial Rounded MT Bold" panose="020F0704030504030204" pitchFamily="34" charset="0"/>
                        </a:rPr>
                        <a:t>Formación de Tecnólogos y profesionales en el campo de las Ciencias Ambientales comprometidos con el Distrito Capital y con el País, capaces de ofrecer soluciones adecuadas a los problemas ambientales y de manejo de recursos naturales, en búsqueda del Desarrollo Sostenible.</a:t>
                      </a:r>
                    </a:p>
                    <a:p>
                      <a:pPr marL="180975" marR="76200" lvl="0" indent="-96838" algn="just">
                        <a:lnSpc>
                          <a:spcPct val="115000"/>
                        </a:lnSpc>
                        <a:spcAft>
                          <a:spcPts val="0"/>
                        </a:spcAft>
                        <a:buFont typeface="Symbol" panose="05050102010706020507" pitchFamily="18" charset="2"/>
                        <a:buChar char=""/>
                      </a:pPr>
                      <a:endParaRPr lang="en-US" sz="2000" b="0" dirty="0">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49876833"/>
                  </a:ext>
                </a:extLst>
              </a:tr>
            </a:tbl>
          </a:graphicData>
        </a:graphic>
      </p:graphicFrame>
    </p:spTree>
    <p:extLst>
      <p:ext uri="{BB962C8B-B14F-4D97-AF65-F5344CB8AC3E}">
        <p14:creationId xmlns:p14="http://schemas.microsoft.com/office/powerpoint/2010/main" val="2655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297266"/>
            <a:ext cx="9446817" cy="954107"/>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Principales Logros </a:t>
            </a:r>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metas/acciones Sector Gobierno, </a:t>
            </a:r>
          </a:p>
          <a:p>
            <a:r>
              <a:rPr lang="es-CO"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Seguridad y Convivencia</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aphicFrame>
        <p:nvGraphicFramePr>
          <p:cNvPr id="4" name="Tabla 3"/>
          <p:cNvGraphicFramePr>
            <a:graphicFrameLocks noGrp="1"/>
          </p:cNvGraphicFramePr>
          <p:nvPr/>
        </p:nvGraphicFramePr>
        <p:xfrm>
          <a:off x="207834" y="1388824"/>
          <a:ext cx="11776331" cy="3758184"/>
        </p:xfrm>
        <a:graphic>
          <a:graphicData uri="http://schemas.openxmlformats.org/drawingml/2006/table">
            <a:tbl>
              <a:tblPr firstRow="1" firstCol="1" bandRow="1">
                <a:tableStyleId>{5C22544A-7EE6-4342-B048-85BDC9FD1C3A}</a:tableStyleId>
              </a:tblPr>
              <a:tblGrid>
                <a:gridCol w="2331689">
                  <a:extLst>
                    <a:ext uri="{9D8B030D-6E8A-4147-A177-3AD203B41FA5}">
                      <a16:colId xmlns:a16="http://schemas.microsoft.com/office/drawing/2014/main" val="254157009"/>
                    </a:ext>
                  </a:extLst>
                </a:gridCol>
                <a:gridCol w="9444642">
                  <a:extLst>
                    <a:ext uri="{9D8B030D-6E8A-4147-A177-3AD203B41FA5}">
                      <a16:colId xmlns:a16="http://schemas.microsoft.com/office/drawing/2014/main" val="1797198201"/>
                    </a:ext>
                  </a:extLst>
                </a:gridCol>
              </a:tblGrid>
              <a:tr h="403860">
                <a:tc>
                  <a:txBody>
                    <a:bodyPr/>
                    <a:lstStyle/>
                    <a:p>
                      <a:pPr algn="ctr">
                        <a:lnSpc>
                          <a:spcPct val="115000"/>
                        </a:lnSpc>
                        <a:spcAft>
                          <a:spcPts val="0"/>
                        </a:spcAft>
                      </a:pPr>
                      <a:r>
                        <a:rPr lang="es-CO" sz="1800" dirty="0">
                          <a:effectLst/>
                          <a:latin typeface="Arial Rounded MT Bold" panose="020F0704030504030204" pitchFamily="34" charset="0"/>
                        </a:rPr>
                        <a:t>Secretaría Distrital de Gobierno – </a:t>
                      </a:r>
                      <a:endParaRPr lang="en-US" sz="1800" dirty="0">
                        <a:effectLst/>
                        <a:latin typeface="Arial Rounded MT Bold" panose="020F0704030504030204" pitchFamily="34" charset="0"/>
                      </a:endParaRPr>
                    </a:p>
                    <a:p>
                      <a:pPr algn="ctr">
                        <a:lnSpc>
                          <a:spcPct val="115000"/>
                        </a:lnSpc>
                        <a:spcAft>
                          <a:spcPts val="0"/>
                        </a:spcAft>
                      </a:pPr>
                      <a:r>
                        <a:rPr lang="es-CO" sz="1800" dirty="0">
                          <a:effectLst/>
                          <a:latin typeface="Arial Rounded MT Bold" panose="020F0704030504030204" pitchFamily="34" charset="0"/>
                        </a:rPr>
                        <a:t>SDG</a:t>
                      </a:r>
                      <a:endParaRPr lang="en-US" sz="1800" dirty="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7620" marR="7620" marT="7620" marB="0" anchor="ctr"/>
                </a:tc>
                <a:tc>
                  <a:txBody>
                    <a:bodyPr/>
                    <a:lstStyle/>
                    <a:p>
                      <a:pPr marL="342900" marR="76200" lvl="0" indent="-342900" algn="just">
                        <a:lnSpc>
                          <a:spcPct val="115000"/>
                        </a:lnSpc>
                        <a:spcAft>
                          <a:spcPts val="0"/>
                        </a:spcAft>
                        <a:buFont typeface="Symbol" panose="05050102010706020507" pitchFamily="18" charset="2"/>
                        <a:buChar char=""/>
                      </a:pPr>
                      <a:r>
                        <a:rPr lang="es-CO" sz="2000" b="0" dirty="0">
                          <a:solidFill>
                            <a:schemeClr val="tx1"/>
                          </a:solidFill>
                          <a:effectLst/>
                          <a:latin typeface="Arial Rounded MT Bold" panose="020F0704030504030204" pitchFamily="34" charset="0"/>
                        </a:rPr>
                        <a:t>Se realizó el acompañamiento en el desarrollo de acciones ambientales para el fortalecimiento de las alcaldías locales.</a:t>
                      </a:r>
                      <a:endParaRPr lang="en-US" sz="2000" b="0" dirty="0">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txBody>
                  <a:tcPr marL="0" marR="0" marT="0" marB="0" anchor="ctr">
                    <a:solidFill>
                      <a:srgbClr val="E8E8E8"/>
                    </a:solidFill>
                  </a:tcPr>
                </a:tc>
                <a:extLst>
                  <a:ext uri="{0D108BD9-81ED-4DB2-BD59-A6C34878D82A}">
                    <a16:rowId xmlns:a16="http://schemas.microsoft.com/office/drawing/2014/main" val="3963286837"/>
                  </a:ext>
                </a:extLst>
              </a:tr>
              <a:tr h="403860">
                <a:tc>
                  <a:txBody>
                    <a:bodyPr/>
                    <a:lstStyle/>
                    <a:p>
                      <a:pPr algn="ctr">
                        <a:lnSpc>
                          <a:spcPct val="115000"/>
                        </a:lnSpc>
                        <a:spcAft>
                          <a:spcPts val="0"/>
                        </a:spcAft>
                      </a:pPr>
                      <a:r>
                        <a:rPr lang="es-CO" sz="1800">
                          <a:effectLst/>
                          <a:latin typeface="Arial Rounded MT Bold" panose="020F0704030504030204" pitchFamily="34" charset="0"/>
                        </a:rPr>
                        <a:t>Instituto Distrital de la Participación y Acción Comunal – IDPAC</a:t>
                      </a:r>
                      <a:endParaRPr lang="en-US" sz="1800">
                        <a:effectLst/>
                        <a:latin typeface="Arial Rounded MT Bold" panose="020F0704030504030204" pitchFamily="34" charset="0"/>
                        <a:ea typeface="Lucida Sans Unicode" panose="020B0602030504020204" pitchFamily="34" charset="0"/>
                        <a:cs typeface="Times New Roman" panose="02020603050405020304" pitchFamily="18" charset="0"/>
                      </a:endParaRPr>
                    </a:p>
                  </a:txBody>
                  <a:tcPr marL="7620" marR="7620" marT="7620" marB="0" anchor="ctr"/>
                </a:tc>
                <a:tc>
                  <a:txBody>
                    <a:bodyPr/>
                    <a:lstStyle/>
                    <a:p>
                      <a:pPr marL="342900" marR="76200" lvl="0" indent="-342900" algn="just">
                        <a:lnSpc>
                          <a:spcPct val="115000"/>
                        </a:lnSpc>
                        <a:spcAft>
                          <a:spcPts val="0"/>
                        </a:spcAft>
                        <a:buFont typeface="Symbol" panose="05050102010706020507" pitchFamily="18" charset="2"/>
                        <a:buChar char=""/>
                      </a:pPr>
                      <a:endParaRPr lang="es-CO" sz="2000" b="0" dirty="0">
                        <a:solidFill>
                          <a:schemeClr val="tx1"/>
                        </a:solidFill>
                        <a:effectLst/>
                        <a:latin typeface="Arial Rounded MT Bold" panose="020F0704030504030204" pitchFamily="34" charset="0"/>
                      </a:endParaRPr>
                    </a:p>
                    <a:p>
                      <a:pPr marL="342900" marR="76200" lvl="0" indent="-342900" algn="just">
                        <a:lnSpc>
                          <a:spcPct val="115000"/>
                        </a:lnSpc>
                        <a:spcAft>
                          <a:spcPts val="0"/>
                        </a:spcAft>
                        <a:buFont typeface="Symbol" panose="05050102010706020507" pitchFamily="18" charset="2"/>
                        <a:buChar char=""/>
                      </a:pPr>
                      <a:r>
                        <a:rPr lang="es-CO" sz="2000" b="0" dirty="0">
                          <a:solidFill>
                            <a:schemeClr val="tx1"/>
                          </a:solidFill>
                          <a:effectLst/>
                          <a:latin typeface="Arial Rounded MT Bold" panose="020F0704030504030204" pitchFamily="34" charset="0"/>
                        </a:rPr>
                        <a:t>Fortalecimiento de los procesos ambientales al interior de las Juntas de Acción Comunal en el Marco de las funciones de inspección, vigilancia y control que tiene a su cargo el IDPAC.</a:t>
                      </a:r>
                      <a:endParaRPr lang="en-US" sz="2000" b="0" dirty="0">
                        <a:solidFill>
                          <a:schemeClr val="tx1"/>
                        </a:solidFill>
                        <a:effectLst/>
                        <a:latin typeface="Arial Rounded MT Bold" panose="020F0704030504030204" pitchFamily="34" charset="0"/>
                      </a:endParaRPr>
                    </a:p>
                    <a:p>
                      <a:pPr marL="270510" marR="76200" algn="just">
                        <a:lnSpc>
                          <a:spcPct val="115000"/>
                        </a:lnSpc>
                        <a:spcAft>
                          <a:spcPts val="0"/>
                        </a:spcAft>
                      </a:pPr>
                      <a:r>
                        <a:rPr lang="es-CO" sz="2000" b="0" dirty="0">
                          <a:solidFill>
                            <a:schemeClr val="tx1"/>
                          </a:solidFill>
                          <a:effectLst/>
                          <a:latin typeface="Arial Rounded MT Bold" panose="020F0704030504030204" pitchFamily="34" charset="0"/>
                        </a:rPr>
                        <a:t> </a:t>
                      </a:r>
                      <a:endParaRPr lang="en-US" sz="2000" b="0" dirty="0">
                        <a:solidFill>
                          <a:schemeClr val="tx1"/>
                        </a:solidFill>
                        <a:effectLst/>
                        <a:latin typeface="Arial Rounded MT Bold" panose="020F0704030504030204" pitchFamily="34" charset="0"/>
                      </a:endParaRPr>
                    </a:p>
                    <a:p>
                      <a:pPr marL="342900" marR="76200" lvl="0" indent="-342900" algn="just">
                        <a:lnSpc>
                          <a:spcPct val="115000"/>
                        </a:lnSpc>
                        <a:spcAft>
                          <a:spcPts val="0"/>
                        </a:spcAft>
                        <a:buFont typeface="Symbol" panose="05050102010706020507" pitchFamily="18" charset="2"/>
                        <a:buChar char=""/>
                      </a:pPr>
                      <a:r>
                        <a:rPr lang="es-CO" sz="2000" b="0" dirty="0">
                          <a:solidFill>
                            <a:schemeClr val="tx1"/>
                          </a:solidFill>
                          <a:effectLst/>
                          <a:latin typeface="Arial Rounded MT Bold" panose="020F0704030504030204" pitchFamily="34" charset="0"/>
                        </a:rPr>
                        <a:t>Implementación del componente ambiental en las diferentes obras de infraestructura menor con incidencia ciudadana.</a:t>
                      </a:r>
                      <a:endParaRPr lang="en-US" sz="2000" b="0" dirty="0">
                        <a:solidFill>
                          <a:schemeClr val="tx1"/>
                        </a:solidFill>
                        <a:effectLst/>
                        <a:latin typeface="Arial Rounded MT Bold" panose="020F0704030504030204" pitchFamily="34" charset="0"/>
                      </a:endParaRPr>
                    </a:p>
                    <a:p>
                      <a:pPr marL="0" marR="76200" lvl="0" indent="0" algn="just">
                        <a:lnSpc>
                          <a:spcPct val="115000"/>
                        </a:lnSpc>
                        <a:spcAft>
                          <a:spcPts val="0"/>
                        </a:spcAft>
                        <a:buFont typeface="Symbol" panose="05050102010706020507" pitchFamily="18" charset="2"/>
                        <a:buNone/>
                      </a:pPr>
                      <a:endParaRPr lang="en-US" sz="2000" b="0" dirty="0">
                        <a:solidFill>
                          <a:schemeClr val="tx1"/>
                        </a:solidFill>
                        <a:effectLst/>
                        <a:latin typeface="Arial Rounded MT Bold" panose="020F0704030504030204" pitchFamily="34" charset="0"/>
                      </a:endParaRPr>
                    </a:p>
                  </a:txBody>
                  <a:tcPr marL="0" marR="0" marT="0" marB="0" anchor="ctr"/>
                </a:tc>
                <a:extLst>
                  <a:ext uri="{0D108BD9-81ED-4DB2-BD59-A6C34878D82A}">
                    <a16:rowId xmlns:a16="http://schemas.microsoft.com/office/drawing/2014/main" val="1882095149"/>
                  </a:ext>
                </a:extLst>
              </a:tr>
            </a:tbl>
          </a:graphicData>
        </a:graphic>
      </p:graphicFrame>
    </p:spTree>
    <p:extLst>
      <p:ext uri="{BB962C8B-B14F-4D97-AF65-F5344CB8AC3E}">
        <p14:creationId xmlns:p14="http://schemas.microsoft.com/office/powerpoint/2010/main" val="29405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458056"/>
            <a:ext cx="3140603" cy="523220"/>
          </a:xfrm>
          <a:prstGeom prst="rect">
            <a:avLst/>
          </a:prstGeom>
        </p:spPr>
        <p:txBody>
          <a:bodyPr wrap="none">
            <a:spAutoFit/>
          </a:bodyPr>
          <a:lstStyle/>
          <a:p>
            <a:r>
              <a:rPr lang="es-E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En que estamos </a:t>
            </a:r>
            <a:endParaRPr lang="en-US" sz="2800" dirty="0">
              <a:solidFill>
                <a:schemeClr val="bg1"/>
              </a:solidFill>
              <a:latin typeface="Arial Rounded MT Bold" panose="020F0704030504030204" pitchFamily="34" charset="0"/>
            </a:endParaRPr>
          </a:p>
        </p:txBody>
      </p:sp>
      <p:graphicFrame>
        <p:nvGraphicFramePr>
          <p:cNvPr id="3" name="Diagrama 2"/>
          <p:cNvGraphicFramePr/>
          <p:nvPr/>
        </p:nvGraphicFramePr>
        <p:xfrm>
          <a:off x="-723232" y="1335506"/>
          <a:ext cx="12915232" cy="5522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555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3"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alphaModFix amt="89000"/>
          </a:blip>
          <a:srcRect l="5294" t="3552" r="4870" b="1899"/>
          <a:stretch/>
        </p:blipFill>
        <p:spPr>
          <a:xfrm>
            <a:off x="0" y="0"/>
            <a:ext cx="12192000" cy="6999090"/>
          </a:xfrm>
          <a:prstGeom prst="rect">
            <a:avLst/>
          </a:prstGeom>
        </p:spPr>
      </p:pic>
      <p:sp>
        <p:nvSpPr>
          <p:cNvPr id="18" name="Rectángulo 17"/>
          <p:cNvSpPr/>
          <p:nvPr/>
        </p:nvSpPr>
        <p:spPr>
          <a:xfrm>
            <a:off x="0" y="0"/>
            <a:ext cx="12192000" cy="7052484"/>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5" name="CuadroTexto 4"/>
          <p:cNvSpPr txBox="1"/>
          <p:nvPr/>
        </p:nvSpPr>
        <p:spPr>
          <a:xfrm>
            <a:off x="2217864" y="3425447"/>
            <a:ext cx="7235571" cy="1446550"/>
          </a:xfrm>
          <a:prstGeom prst="rect">
            <a:avLst/>
          </a:prstGeom>
          <a:noFill/>
        </p:spPr>
        <p:txBody>
          <a:bodyPr wrap="square" rtlCol="0">
            <a:spAutoFit/>
          </a:bodyPr>
          <a:lstStyle/>
          <a:p>
            <a:pPr algn="ctr"/>
            <a:r>
              <a:rPr lang="es-CO" altLang="es-CO" sz="8800" dirty="0">
                <a:solidFill>
                  <a:schemeClr val="bg1"/>
                </a:solidFill>
                <a:latin typeface="Arial Rounded MT Bold" charset="0"/>
                <a:ea typeface="Arial Rounded MT Bold" charset="0"/>
                <a:cs typeface="Arial Rounded MT Bold" charset="0"/>
              </a:rPr>
              <a:t>GRACIAS</a:t>
            </a:r>
            <a:endParaRPr lang="es-ES_tradnl" sz="8800" dirty="0">
              <a:solidFill>
                <a:schemeClr val="bg1"/>
              </a:solidFill>
              <a:latin typeface="Arial Rounded MT Bold" charset="0"/>
              <a:ea typeface="Arial Rounded MT Bold" charset="0"/>
              <a:cs typeface="Arial Rounded MT Bold" charset="0"/>
            </a:endParaRPr>
          </a:p>
        </p:txBody>
      </p:sp>
      <p:sp>
        <p:nvSpPr>
          <p:cNvPr id="19" name="Elipse 18"/>
          <p:cNvSpPr/>
          <p:nvPr/>
        </p:nvSpPr>
        <p:spPr>
          <a:xfrm>
            <a:off x="8181829"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Elipse 19"/>
          <p:cNvSpPr/>
          <p:nvPr/>
        </p:nvSpPr>
        <p:spPr>
          <a:xfrm>
            <a:off x="7776306"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Elipse 20"/>
          <p:cNvSpPr/>
          <p:nvPr/>
        </p:nvSpPr>
        <p:spPr>
          <a:xfrm>
            <a:off x="7370783"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Elipse 21"/>
          <p:cNvSpPr/>
          <p:nvPr/>
        </p:nvSpPr>
        <p:spPr>
          <a:xfrm>
            <a:off x="6965260"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Elipse 22"/>
          <p:cNvSpPr/>
          <p:nvPr/>
        </p:nvSpPr>
        <p:spPr>
          <a:xfrm>
            <a:off x="6559737"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Elipse 23"/>
          <p:cNvSpPr/>
          <p:nvPr/>
        </p:nvSpPr>
        <p:spPr>
          <a:xfrm>
            <a:off x="6154214"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Elipse 24"/>
          <p:cNvSpPr/>
          <p:nvPr/>
        </p:nvSpPr>
        <p:spPr>
          <a:xfrm>
            <a:off x="5748691"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Elipse 25"/>
          <p:cNvSpPr/>
          <p:nvPr/>
        </p:nvSpPr>
        <p:spPr>
          <a:xfrm>
            <a:off x="5343168"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Elipse 26"/>
          <p:cNvSpPr/>
          <p:nvPr/>
        </p:nvSpPr>
        <p:spPr>
          <a:xfrm>
            <a:off x="4937645"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Elipse 27"/>
          <p:cNvSpPr/>
          <p:nvPr/>
        </p:nvSpPr>
        <p:spPr>
          <a:xfrm>
            <a:off x="4532122"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Elipse 28"/>
          <p:cNvSpPr/>
          <p:nvPr/>
        </p:nvSpPr>
        <p:spPr>
          <a:xfrm>
            <a:off x="4126599"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Elipse 29"/>
          <p:cNvSpPr/>
          <p:nvPr/>
        </p:nvSpPr>
        <p:spPr>
          <a:xfrm>
            <a:off x="3721076"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Elipse 30"/>
          <p:cNvSpPr/>
          <p:nvPr/>
        </p:nvSpPr>
        <p:spPr>
          <a:xfrm>
            <a:off x="3315553"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2" name="Imagen 31" descr="logos-bogota-mejor-para-todos-pd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346" y="1263277"/>
            <a:ext cx="5010050" cy="2606238"/>
          </a:xfrm>
          <a:prstGeom prst="rect">
            <a:avLst/>
          </a:prstGeom>
        </p:spPr>
      </p:pic>
      <p:sp>
        <p:nvSpPr>
          <p:cNvPr id="2" name="Rectángulo 1"/>
          <p:cNvSpPr/>
          <p:nvPr/>
        </p:nvSpPr>
        <p:spPr>
          <a:xfrm>
            <a:off x="3048000" y="2690336"/>
            <a:ext cx="6096000" cy="369332"/>
          </a:xfrm>
          <a:prstGeom prst="rect">
            <a:avLst/>
          </a:prstGeom>
        </p:spPr>
        <p:txBody>
          <a:bodyPr>
            <a:spAutoFit/>
          </a:bodyPr>
          <a:lstStyle/>
          <a:p>
            <a:r>
              <a:rPr lang="en-US" dirty="0"/>
              <a:t>| </a:t>
            </a:r>
          </a:p>
        </p:txBody>
      </p:sp>
    </p:spTree>
    <p:extLst>
      <p:ext uri="{BB962C8B-B14F-4D97-AF65-F5344CB8AC3E}">
        <p14:creationId xmlns:p14="http://schemas.microsoft.com/office/powerpoint/2010/main" val="240108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a:grpSpLocks noChangeAspect="1"/>
          </p:cNvGrpSpPr>
          <p:nvPr/>
        </p:nvGrpSpPr>
        <p:grpSpPr>
          <a:xfrm>
            <a:off x="1669230" y="-1089"/>
            <a:ext cx="2642400" cy="3420000"/>
            <a:chOff x="3583700" y="0"/>
            <a:chExt cx="3226534" cy="4175515"/>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3700" y="0"/>
              <a:ext cx="3226534" cy="417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14"/>
            <p:cNvSpPr/>
            <p:nvPr/>
          </p:nvSpPr>
          <p:spPr>
            <a:xfrm>
              <a:off x="3989701" y="360829"/>
              <a:ext cx="742379" cy="478354"/>
            </a:xfrm>
            <a:prstGeom prst="rect">
              <a:avLst/>
            </a:prstGeom>
            <a:solidFill>
              <a:schemeClr val="bg1"/>
            </a:solidFill>
          </p:spPr>
          <p:txBody>
            <a:bodyPr wrap="none">
              <a:spAutoFit/>
            </a:bodyPr>
            <a:lstStyle/>
            <a:p>
              <a:r>
                <a:rPr lang="es-CO" sz="2400" b="1" dirty="0">
                  <a:solidFill>
                    <a:prstClr val="black">
                      <a:lumMod val="65000"/>
                      <a:lumOff val="35000"/>
                    </a:prstClr>
                  </a:solidFill>
                  <a:effectLst>
                    <a:outerShdw blurRad="38100" dist="38100" dir="2700000" algn="tl">
                      <a:srgbClr val="000000">
                        <a:alpha val="43137"/>
                      </a:srgbClr>
                    </a:outerShdw>
                  </a:effectLst>
                </a:rPr>
                <a:t>2010</a:t>
              </a:r>
              <a:endParaRPr lang="es-CO" sz="2400" b="1" dirty="0">
                <a:solidFill>
                  <a:prstClr val="black"/>
                </a:solidFill>
                <a:effectLst>
                  <a:outerShdw blurRad="38100" dist="38100" dir="2700000" algn="tl">
                    <a:srgbClr val="000000">
                      <a:alpha val="43137"/>
                    </a:srgbClr>
                  </a:outerShdw>
                </a:effectLst>
              </a:endParaRPr>
            </a:p>
          </p:txBody>
        </p:sp>
      </p:grpSp>
      <p:grpSp>
        <p:nvGrpSpPr>
          <p:cNvPr id="5" name="4 Grupo"/>
          <p:cNvGrpSpPr>
            <a:grpSpLocks noChangeAspect="1"/>
          </p:cNvGrpSpPr>
          <p:nvPr/>
        </p:nvGrpSpPr>
        <p:grpSpPr>
          <a:xfrm>
            <a:off x="4277873" y="-12711"/>
            <a:ext cx="2642726" cy="3420000"/>
            <a:chOff x="6408787" y="109226"/>
            <a:chExt cx="2362304" cy="3057099"/>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8787" y="109226"/>
              <a:ext cx="2362304" cy="305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ángulo 15"/>
            <p:cNvSpPr/>
            <p:nvPr/>
          </p:nvSpPr>
          <p:spPr>
            <a:xfrm>
              <a:off x="6617331" y="315490"/>
              <a:ext cx="742379" cy="492057"/>
            </a:xfrm>
            <a:prstGeom prst="rect">
              <a:avLst/>
            </a:prstGeom>
            <a:solidFill>
              <a:schemeClr val="bg1"/>
            </a:solidFill>
          </p:spPr>
          <p:txBody>
            <a:bodyPr wrap="none">
              <a:spAutoFit/>
            </a:bodyPr>
            <a:lstStyle/>
            <a:p>
              <a:r>
                <a:rPr lang="es-CO" sz="2400" b="1" dirty="0">
                  <a:solidFill>
                    <a:prstClr val="black">
                      <a:lumMod val="65000"/>
                      <a:lumOff val="35000"/>
                    </a:prstClr>
                  </a:solidFill>
                  <a:effectLst>
                    <a:outerShdw blurRad="38100" dist="38100" dir="2700000" algn="tl">
                      <a:srgbClr val="000000">
                        <a:alpha val="43137"/>
                      </a:srgbClr>
                    </a:outerShdw>
                  </a:effectLst>
                </a:rPr>
                <a:t>2011</a:t>
              </a:r>
              <a:endParaRPr lang="es-CO" sz="2400" b="1" dirty="0">
                <a:solidFill>
                  <a:prstClr val="black"/>
                </a:solidFill>
                <a:effectLst>
                  <a:outerShdw blurRad="38100" dist="38100" dir="2700000" algn="tl">
                    <a:srgbClr val="000000">
                      <a:alpha val="43137"/>
                    </a:srgbClr>
                  </a:outerShdw>
                </a:effectLst>
              </a:endParaRPr>
            </a:p>
          </p:txBody>
        </p:sp>
      </p:grpSp>
      <p:grpSp>
        <p:nvGrpSpPr>
          <p:cNvPr id="7" name="6 Grupo"/>
          <p:cNvGrpSpPr>
            <a:grpSpLocks noChangeAspect="1"/>
          </p:cNvGrpSpPr>
          <p:nvPr/>
        </p:nvGrpSpPr>
        <p:grpSpPr>
          <a:xfrm>
            <a:off x="6906875" y="-1089"/>
            <a:ext cx="2642400" cy="3420000"/>
            <a:chOff x="9111044" y="109226"/>
            <a:chExt cx="2446706" cy="3166325"/>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1044" y="109226"/>
              <a:ext cx="2446706" cy="316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ángulo 16"/>
            <p:cNvSpPr/>
            <p:nvPr/>
          </p:nvSpPr>
          <p:spPr>
            <a:xfrm>
              <a:off x="9330429" y="370083"/>
              <a:ext cx="742379" cy="483780"/>
            </a:xfrm>
            <a:prstGeom prst="rect">
              <a:avLst/>
            </a:prstGeom>
            <a:solidFill>
              <a:schemeClr val="bg1"/>
            </a:solidFill>
          </p:spPr>
          <p:txBody>
            <a:bodyPr wrap="none">
              <a:spAutoFit/>
            </a:bodyPr>
            <a:lstStyle/>
            <a:p>
              <a:r>
                <a:rPr lang="es-CO" sz="2400" b="1" dirty="0">
                  <a:solidFill>
                    <a:prstClr val="black">
                      <a:lumMod val="65000"/>
                      <a:lumOff val="35000"/>
                    </a:prstClr>
                  </a:solidFill>
                  <a:effectLst>
                    <a:outerShdw blurRad="38100" dist="38100" dir="2700000" algn="tl">
                      <a:srgbClr val="000000">
                        <a:alpha val="43137"/>
                      </a:srgbClr>
                    </a:outerShdw>
                  </a:effectLst>
                </a:rPr>
                <a:t>2012</a:t>
              </a:r>
              <a:endParaRPr lang="es-CO" sz="2400" b="1" dirty="0">
                <a:solidFill>
                  <a:prstClr val="black"/>
                </a:solidFill>
                <a:effectLst>
                  <a:outerShdw blurRad="38100" dist="38100" dir="2700000" algn="tl">
                    <a:srgbClr val="000000">
                      <a:alpha val="43137"/>
                    </a:srgbClr>
                  </a:outerShdw>
                </a:effectLst>
              </a:endParaRPr>
            </a:p>
          </p:txBody>
        </p:sp>
      </p:grpSp>
      <p:grpSp>
        <p:nvGrpSpPr>
          <p:cNvPr id="8" name="7 Grupo"/>
          <p:cNvGrpSpPr>
            <a:grpSpLocks noChangeAspect="1"/>
          </p:cNvGrpSpPr>
          <p:nvPr/>
        </p:nvGrpSpPr>
        <p:grpSpPr>
          <a:xfrm>
            <a:off x="9536993" y="-1089"/>
            <a:ext cx="2642724" cy="3420000"/>
            <a:chOff x="144463" y="2934269"/>
            <a:chExt cx="2119745" cy="2743199"/>
          </a:xfrm>
        </p:grpSpPr>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463" y="2934269"/>
              <a:ext cx="2119745" cy="274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ángulo 17"/>
            <p:cNvSpPr/>
            <p:nvPr/>
          </p:nvSpPr>
          <p:spPr>
            <a:xfrm>
              <a:off x="346841" y="3109933"/>
              <a:ext cx="742379" cy="446121"/>
            </a:xfrm>
            <a:prstGeom prst="rect">
              <a:avLst/>
            </a:prstGeom>
            <a:solidFill>
              <a:schemeClr val="bg1"/>
            </a:solidFill>
          </p:spPr>
          <p:txBody>
            <a:bodyPr wrap="none">
              <a:spAutoFit/>
            </a:bodyPr>
            <a:lstStyle/>
            <a:p>
              <a:r>
                <a:rPr lang="es-CO" sz="2400" b="1" dirty="0">
                  <a:solidFill>
                    <a:prstClr val="black">
                      <a:lumMod val="65000"/>
                      <a:lumOff val="35000"/>
                    </a:prstClr>
                  </a:solidFill>
                  <a:effectLst>
                    <a:outerShdw blurRad="38100" dist="38100" dir="2700000" algn="tl">
                      <a:srgbClr val="000000">
                        <a:alpha val="43137"/>
                      </a:srgbClr>
                    </a:outerShdw>
                  </a:effectLst>
                </a:rPr>
                <a:t>2013</a:t>
              </a:r>
              <a:endParaRPr lang="es-CO" sz="2400" b="1" dirty="0">
                <a:solidFill>
                  <a:prstClr val="black"/>
                </a:solidFill>
                <a:effectLst>
                  <a:outerShdw blurRad="38100" dist="38100" dir="2700000" algn="tl">
                    <a:srgbClr val="000000">
                      <a:alpha val="43137"/>
                    </a:srgbClr>
                  </a:outerShdw>
                </a:effectLst>
              </a:endParaRPr>
            </a:p>
          </p:txBody>
        </p:sp>
      </p:grpSp>
      <p:grpSp>
        <p:nvGrpSpPr>
          <p:cNvPr id="10" name="9 Grupo"/>
          <p:cNvGrpSpPr>
            <a:grpSpLocks noChangeAspect="1"/>
          </p:cNvGrpSpPr>
          <p:nvPr/>
        </p:nvGrpSpPr>
        <p:grpSpPr>
          <a:xfrm>
            <a:off x="1669231" y="3335295"/>
            <a:ext cx="2642724" cy="3420000"/>
            <a:chOff x="2502155" y="2934269"/>
            <a:chExt cx="2183020" cy="2825085"/>
          </a:xfrm>
        </p:grpSpPr>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2155" y="2934269"/>
              <a:ext cx="2183020" cy="282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ángulo 18"/>
            <p:cNvSpPr/>
            <p:nvPr/>
          </p:nvSpPr>
          <p:spPr>
            <a:xfrm>
              <a:off x="2693165" y="3109933"/>
              <a:ext cx="742379" cy="450726"/>
            </a:xfrm>
            <a:prstGeom prst="rect">
              <a:avLst/>
            </a:prstGeom>
            <a:solidFill>
              <a:schemeClr val="bg1"/>
            </a:solidFill>
          </p:spPr>
          <p:txBody>
            <a:bodyPr wrap="none">
              <a:spAutoFit/>
            </a:bodyPr>
            <a:lstStyle/>
            <a:p>
              <a:r>
                <a:rPr lang="es-CO" sz="2400" b="1" dirty="0">
                  <a:solidFill>
                    <a:prstClr val="black">
                      <a:lumMod val="65000"/>
                      <a:lumOff val="35000"/>
                    </a:prstClr>
                  </a:solidFill>
                  <a:effectLst>
                    <a:outerShdw blurRad="38100" dist="38100" dir="2700000" algn="tl">
                      <a:srgbClr val="000000">
                        <a:alpha val="43137"/>
                      </a:srgbClr>
                    </a:outerShdw>
                  </a:effectLst>
                </a:rPr>
                <a:t>2014</a:t>
              </a:r>
              <a:endParaRPr lang="es-CO" sz="2400" b="1" dirty="0">
                <a:solidFill>
                  <a:prstClr val="black"/>
                </a:solidFill>
                <a:effectLst>
                  <a:outerShdw blurRad="38100" dist="38100" dir="2700000" algn="tl">
                    <a:srgbClr val="000000">
                      <a:alpha val="43137"/>
                    </a:srgbClr>
                  </a:outerShdw>
                </a:effectLst>
              </a:endParaRPr>
            </a:p>
          </p:txBody>
        </p:sp>
      </p:grpSp>
      <p:grpSp>
        <p:nvGrpSpPr>
          <p:cNvPr id="11" name="10 Grupo"/>
          <p:cNvGrpSpPr>
            <a:grpSpLocks noChangeAspect="1"/>
          </p:cNvGrpSpPr>
          <p:nvPr/>
        </p:nvGrpSpPr>
        <p:grpSpPr>
          <a:xfrm>
            <a:off x="4311630" y="3335295"/>
            <a:ext cx="2642725" cy="3420000"/>
            <a:chOff x="4685175" y="3332993"/>
            <a:chExt cx="2312135" cy="2992175"/>
          </a:xfrm>
        </p:grpSpPr>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5175" y="3332993"/>
              <a:ext cx="2312135" cy="29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ángulo 18"/>
            <p:cNvSpPr/>
            <p:nvPr/>
          </p:nvSpPr>
          <p:spPr>
            <a:xfrm>
              <a:off x="4854566" y="3539120"/>
              <a:ext cx="742379" cy="450726"/>
            </a:xfrm>
            <a:prstGeom prst="rect">
              <a:avLst/>
            </a:prstGeom>
            <a:solidFill>
              <a:schemeClr val="bg1"/>
            </a:solidFill>
          </p:spPr>
          <p:txBody>
            <a:bodyPr wrap="none">
              <a:spAutoFit/>
            </a:bodyPr>
            <a:lstStyle/>
            <a:p>
              <a:r>
                <a:rPr lang="es-CO" sz="2400" b="1" dirty="0">
                  <a:solidFill>
                    <a:prstClr val="black">
                      <a:lumMod val="65000"/>
                      <a:lumOff val="35000"/>
                    </a:prstClr>
                  </a:solidFill>
                  <a:effectLst>
                    <a:outerShdw blurRad="38100" dist="38100" dir="2700000" algn="tl">
                      <a:srgbClr val="000000">
                        <a:alpha val="43137"/>
                      </a:srgbClr>
                    </a:outerShdw>
                  </a:effectLst>
                </a:rPr>
                <a:t>2015</a:t>
              </a:r>
              <a:endParaRPr lang="es-CO" sz="2400" b="1" dirty="0">
                <a:solidFill>
                  <a:prstClr val="black"/>
                </a:solidFill>
                <a:effectLst>
                  <a:outerShdw blurRad="38100" dist="38100" dir="2700000" algn="tl">
                    <a:srgbClr val="000000">
                      <a:alpha val="43137"/>
                    </a:srgbClr>
                  </a:outerShdw>
                </a:effectLst>
              </a:endParaRPr>
            </a:p>
          </p:txBody>
        </p:sp>
      </p:grpSp>
      <p:grpSp>
        <p:nvGrpSpPr>
          <p:cNvPr id="13" name="12 Grupo"/>
          <p:cNvGrpSpPr>
            <a:grpSpLocks noChangeAspect="1"/>
          </p:cNvGrpSpPr>
          <p:nvPr/>
        </p:nvGrpSpPr>
        <p:grpSpPr>
          <a:xfrm>
            <a:off x="6920598" y="3431366"/>
            <a:ext cx="2642726" cy="3420000"/>
            <a:chOff x="6997310" y="3109933"/>
            <a:chExt cx="2403130" cy="3109933"/>
          </a:xfrm>
        </p:grpSpPr>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97310" y="3109933"/>
              <a:ext cx="2403130" cy="3109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18"/>
            <p:cNvSpPr/>
            <p:nvPr/>
          </p:nvSpPr>
          <p:spPr>
            <a:xfrm>
              <a:off x="7240768" y="3335296"/>
              <a:ext cx="742379" cy="450726"/>
            </a:xfrm>
            <a:prstGeom prst="rect">
              <a:avLst/>
            </a:prstGeom>
            <a:solidFill>
              <a:schemeClr val="bg1"/>
            </a:solidFill>
          </p:spPr>
          <p:txBody>
            <a:bodyPr wrap="none">
              <a:spAutoFit/>
            </a:bodyPr>
            <a:lstStyle/>
            <a:p>
              <a:r>
                <a:rPr lang="es-CO" sz="2400" b="1" dirty="0">
                  <a:solidFill>
                    <a:prstClr val="black">
                      <a:lumMod val="65000"/>
                      <a:lumOff val="35000"/>
                    </a:prstClr>
                  </a:solidFill>
                  <a:effectLst>
                    <a:outerShdw blurRad="38100" dist="38100" dir="2700000" algn="tl">
                      <a:srgbClr val="000000">
                        <a:alpha val="43137"/>
                      </a:srgbClr>
                    </a:outerShdw>
                  </a:effectLst>
                </a:rPr>
                <a:t>2016</a:t>
              </a:r>
              <a:endParaRPr lang="es-CO" sz="2400" b="1" dirty="0">
                <a:solidFill>
                  <a:prstClr val="black"/>
                </a:solidFill>
                <a:effectLst>
                  <a:outerShdw blurRad="38100" dist="38100" dir="2700000" algn="tl">
                    <a:srgbClr val="000000">
                      <a:alpha val="43137"/>
                    </a:srgbClr>
                  </a:outerShdw>
                </a:effectLst>
              </a:endParaRPr>
            </a:p>
          </p:txBody>
        </p:sp>
      </p:grpSp>
      <p:grpSp>
        <p:nvGrpSpPr>
          <p:cNvPr id="14" name="13 Grupo"/>
          <p:cNvGrpSpPr>
            <a:grpSpLocks noChangeAspect="1"/>
          </p:cNvGrpSpPr>
          <p:nvPr/>
        </p:nvGrpSpPr>
        <p:grpSpPr>
          <a:xfrm>
            <a:off x="9536993" y="3424352"/>
            <a:ext cx="2642724" cy="3420000"/>
            <a:chOff x="9401991" y="3275551"/>
            <a:chExt cx="2155759" cy="2789806"/>
          </a:xfrm>
        </p:grpSpPr>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1991" y="3275551"/>
              <a:ext cx="2155759" cy="2789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ángulo 18"/>
            <p:cNvSpPr/>
            <p:nvPr/>
          </p:nvSpPr>
          <p:spPr>
            <a:xfrm>
              <a:off x="9631392" y="3490081"/>
              <a:ext cx="806631" cy="461665"/>
            </a:xfrm>
            <a:prstGeom prst="rect">
              <a:avLst/>
            </a:prstGeom>
            <a:solidFill>
              <a:schemeClr val="bg1"/>
            </a:solidFill>
          </p:spPr>
          <p:txBody>
            <a:bodyPr wrap="none">
              <a:spAutoFit/>
            </a:bodyPr>
            <a:lstStyle/>
            <a:p>
              <a:r>
                <a:rPr lang="es-CO" sz="2400" b="1" dirty="0">
                  <a:solidFill>
                    <a:prstClr val="black">
                      <a:lumMod val="65000"/>
                      <a:lumOff val="35000"/>
                    </a:prstClr>
                  </a:solidFill>
                  <a:effectLst>
                    <a:outerShdw blurRad="38100" dist="38100" dir="2700000" algn="tl">
                      <a:srgbClr val="000000">
                        <a:alpha val="43137"/>
                      </a:srgbClr>
                    </a:outerShdw>
                  </a:effectLst>
                </a:rPr>
                <a:t>2017</a:t>
              </a:r>
              <a:endParaRPr lang="es-CO" sz="2400" b="1" dirty="0">
                <a:solidFill>
                  <a:prstClr val="black"/>
                </a:solidFill>
                <a:effectLst>
                  <a:outerShdw blurRad="38100" dist="38100" dir="2700000" algn="tl">
                    <a:srgbClr val="000000">
                      <a:alpha val="43137"/>
                    </a:srgbClr>
                  </a:outerShdw>
                </a:effectLst>
              </a:endParaRPr>
            </a:p>
          </p:txBody>
        </p:sp>
      </p:grpSp>
      <p:grpSp>
        <p:nvGrpSpPr>
          <p:cNvPr id="29" name="28 Grupo"/>
          <p:cNvGrpSpPr/>
          <p:nvPr/>
        </p:nvGrpSpPr>
        <p:grpSpPr>
          <a:xfrm>
            <a:off x="282058" y="2519129"/>
            <a:ext cx="1117230" cy="2628038"/>
            <a:chOff x="4953370" y="3963650"/>
            <a:chExt cx="1117230" cy="2628038"/>
          </a:xfrm>
        </p:grpSpPr>
        <p:grpSp>
          <p:nvGrpSpPr>
            <p:cNvPr id="30" name="29 Grupo"/>
            <p:cNvGrpSpPr/>
            <p:nvPr/>
          </p:nvGrpSpPr>
          <p:grpSpPr>
            <a:xfrm>
              <a:off x="4982395" y="4438650"/>
              <a:ext cx="1088205" cy="2153038"/>
              <a:chOff x="4982395" y="4438650"/>
              <a:chExt cx="1088205" cy="2153038"/>
            </a:xfrm>
          </p:grpSpPr>
          <p:pic>
            <p:nvPicPr>
              <p:cNvPr id="3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56033" t="87158" r="34356" b="5450"/>
              <a:stretch/>
            </p:blipFill>
            <p:spPr bwMode="auto">
              <a:xfrm>
                <a:off x="4991100" y="4686300"/>
                <a:ext cx="1079500" cy="107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65042" t="87158" r="25347" b="7073"/>
              <a:stretch/>
            </p:blipFill>
            <p:spPr bwMode="auto">
              <a:xfrm>
                <a:off x="4991100" y="5753229"/>
                <a:ext cx="1079500" cy="83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9"/>
              <p:cNvPicPr>
                <a:picLocks noChangeAspect="1" noChangeArrowheads="1"/>
              </p:cNvPicPr>
              <p:nvPr/>
            </p:nvPicPr>
            <p:blipFill rotWithShape="1">
              <a:blip r:embed="rId11">
                <a:extLst>
                  <a:ext uri="{28A0092B-C50C-407E-A947-70E740481C1C}">
                    <a14:useLocalDpi xmlns:a14="http://schemas.microsoft.com/office/drawing/2010/main" val="0"/>
                  </a:ext>
                </a:extLst>
              </a:blip>
              <a:srcRect l="57177" t="88133" r="38446" b="9906"/>
              <a:stretch/>
            </p:blipFill>
            <p:spPr bwMode="auto">
              <a:xfrm>
                <a:off x="4982395" y="4447663"/>
                <a:ext cx="381000" cy="23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9"/>
              <p:cNvPicPr>
                <a:picLocks noChangeAspect="1" noChangeArrowheads="1"/>
              </p:cNvPicPr>
              <p:nvPr/>
            </p:nvPicPr>
            <p:blipFill rotWithShape="1">
              <a:blip r:embed="rId11">
                <a:extLst>
                  <a:ext uri="{28A0092B-C50C-407E-A947-70E740481C1C}">
                    <a14:useLocalDpi xmlns:a14="http://schemas.microsoft.com/office/drawing/2010/main" val="0"/>
                  </a:ext>
                </a:extLst>
              </a:blip>
              <a:srcRect l="61569" t="88427" r="32974" b="10096"/>
              <a:stretch/>
            </p:blipFill>
            <p:spPr bwMode="auto">
              <a:xfrm>
                <a:off x="5363395" y="4438650"/>
                <a:ext cx="70720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30 Grupo"/>
            <p:cNvGrpSpPr/>
            <p:nvPr/>
          </p:nvGrpSpPr>
          <p:grpSpPr>
            <a:xfrm>
              <a:off x="4953370" y="3963650"/>
              <a:ext cx="1117230" cy="525369"/>
              <a:chOff x="4972235" y="3844701"/>
              <a:chExt cx="1117230" cy="525369"/>
            </a:xfrm>
          </p:grpSpPr>
          <p:pic>
            <p:nvPicPr>
              <p:cNvPr id="32"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55241" t="85148" r="33881" b="12700"/>
              <a:stretch/>
            </p:blipFill>
            <p:spPr bwMode="auto">
              <a:xfrm>
                <a:off x="4972235" y="3844701"/>
                <a:ext cx="1098365" cy="31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66051" t="85516" r="24405" b="12597"/>
              <a:stretch/>
            </p:blipFill>
            <p:spPr bwMode="auto">
              <a:xfrm>
                <a:off x="4991100" y="4088971"/>
                <a:ext cx="1098365" cy="28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8" name="CuadroTexto 58"/>
          <p:cNvSpPr txBox="1"/>
          <p:nvPr/>
        </p:nvSpPr>
        <p:spPr>
          <a:xfrm>
            <a:off x="240844" y="1273848"/>
            <a:ext cx="1293042" cy="870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CO"/>
            </a:defPPr>
            <a:lvl1pPr algn="ctr">
              <a:defRPr sz="1400">
                <a:cs typeface="Arial"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s-CO" sz="1800" b="1" dirty="0">
                <a:solidFill>
                  <a:srgbClr val="0070C0"/>
                </a:solidFill>
                <a:latin typeface="Arial Narrow" panose="020B0606020202030204" pitchFamily="34" charset="0"/>
                <a:cs typeface="+mn-cs"/>
              </a:rPr>
              <a:t>INDICADOR GENERAL DE CIUDAD</a:t>
            </a:r>
          </a:p>
        </p:txBody>
      </p:sp>
    </p:spTree>
    <p:extLst>
      <p:ext uri="{BB962C8B-B14F-4D97-AF65-F5344CB8AC3E}">
        <p14:creationId xmlns:p14="http://schemas.microsoft.com/office/powerpoint/2010/main" val="487008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8586" y="0"/>
            <a:ext cx="12192000" cy="6999090"/>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64" name="Elipse 63"/>
          <p:cNvSpPr/>
          <p:nvPr/>
        </p:nvSpPr>
        <p:spPr>
          <a:xfrm>
            <a:off x="7389758" y="3330162"/>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6" name="1 Título"/>
          <p:cNvSpPr txBox="1">
            <a:spLocks/>
          </p:cNvSpPr>
          <p:nvPr/>
        </p:nvSpPr>
        <p:spPr>
          <a:xfrm>
            <a:off x="5045107" y="3265964"/>
            <a:ext cx="7030529" cy="2724125"/>
          </a:xfrm>
          <a:prstGeom prst="rect">
            <a:avLst/>
          </a:prstGeom>
        </p:spPr>
        <p:txBody>
          <a:bodyPr/>
          <a:lstStyle/>
          <a:p>
            <a:pPr algn="just"/>
            <a:r>
              <a:rPr lang="es-ES" sz="3600" b="1" dirty="0">
                <a:solidFill>
                  <a:schemeClr val="bg1"/>
                </a:solidFill>
              </a:rPr>
              <a:t>Formulación Política Pública de Producción y Consumo Sostenible</a:t>
            </a:r>
          </a:p>
          <a:p>
            <a:pPr algn="ctr"/>
            <a:endParaRPr lang="es-ES" sz="3600" b="1" dirty="0">
              <a:solidFill>
                <a:srgbClr val="000000"/>
              </a:solidFill>
            </a:endParaRPr>
          </a:p>
        </p:txBody>
      </p:sp>
      <p:sp>
        <p:nvSpPr>
          <p:cNvPr id="7" name="Rectángulo 6"/>
          <p:cNvSpPr/>
          <p:nvPr/>
        </p:nvSpPr>
        <p:spPr>
          <a:xfrm>
            <a:off x="5026885" y="4452196"/>
            <a:ext cx="7066971" cy="1200329"/>
          </a:xfrm>
          <a:prstGeom prst="rect">
            <a:avLst/>
          </a:prstGeom>
        </p:spPr>
        <p:txBody>
          <a:bodyPr wrap="square">
            <a:spAutoFit/>
          </a:bodyPr>
          <a:lstStyle/>
          <a:p>
            <a:pPr algn="just" defTabSz="457200" eaLnBrk="0" fontAlgn="base" hangingPunct="0">
              <a:spcBef>
                <a:spcPct val="0"/>
              </a:spcBef>
              <a:spcAft>
                <a:spcPct val="0"/>
              </a:spcAft>
              <a:defRPr/>
            </a:pPr>
            <a:r>
              <a:rPr lang="es-CO" dirty="0">
                <a:solidFill>
                  <a:schemeClr val="bg1"/>
                </a:solidFill>
                <a:latin typeface="Arial" panose="020B0604020202020204" pitchFamily="34" charset="0"/>
                <a:ea typeface="MS PGothic" panose="020B0600070205080204" pitchFamily="34" charset="-128"/>
                <a:cs typeface="Arial" panose="020B0604020202020204" pitchFamily="34" charset="0"/>
              </a:rPr>
              <a:t>Subdirección de Políticas y Planes Ambientales </a:t>
            </a:r>
          </a:p>
          <a:p>
            <a:pPr algn="just" defTabSz="457200" eaLnBrk="0" fontAlgn="base" hangingPunct="0">
              <a:spcBef>
                <a:spcPct val="0"/>
              </a:spcBef>
              <a:spcAft>
                <a:spcPct val="0"/>
              </a:spcAft>
              <a:defRPr/>
            </a:pPr>
            <a:r>
              <a:rPr lang="es-CO" dirty="0">
                <a:solidFill>
                  <a:schemeClr val="bg1"/>
                </a:solidFill>
                <a:latin typeface="Arial" panose="020B0604020202020204" pitchFamily="34" charset="0"/>
                <a:ea typeface="MS PGothic" panose="020B0600070205080204" pitchFamily="34" charset="-128"/>
                <a:cs typeface="Arial" panose="020B0604020202020204" pitchFamily="34" charset="0"/>
              </a:rPr>
              <a:t>Secretaría Distrital de Ambiente</a:t>
            </a:r>
          </a:p>
          <a:p>
            <a:pPr algn="ctr" defTabSz="457200" eaLnBrk="0" fontAlgn="base" hangingPunct="0">
              <a:spcBef>
                <a:spcPct val="0"/>
              </a:spcBef>
              <a:spcAft>
                <a:spcPct val="0"/>
              </a:spcAft>
              <a:defRPr/>
            </a:pPr>
            <a:endParaRPr lang="es-CO" i="1" dirty="0">
              <a:solidFill>
                <a:schemeClr val="accent5">
                  <a:lumMod val="50000"/>
                </a:schemeClr>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ea typeface="MS PGothic" panose="020B0600070205080204" pitchFamily="34" charset="-128"/>
              <a:cs typeface="Arial" panose="020B0604020202020204" pitchFamily="34" charset="0"/>
            </a:endParaRPr>
          </a:p>
          <a:p>
            <a:pPr algn="ctr" defTabSz="457200" eaLnBrk="0" fontAlgn="base" hangingPunct="0">
              <a:spcBef>
                <a:spcPct val="0"/>
              </a:spcBef>
              <a:spcAft>
                <a:spcPct val="0"/>
              </a:spcAft>
              <a:defRPr/>
            </a:pPr>
            <a:endParaRPr lang="es-CO" i="1" dirty="0">
              <a:solidFill>
                <a:schemeClr val="accent5">
                  <a:lumMod val="50000"/>
                </a:schemeClr>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ea typeface="MS PGothic" panose="020B0600070205080204" pitchFamily="34" charset="-128"/>
              <a:cs typeface="Arial" panose="020B0604020202020204" pitchFamily="34" charset="0"/>
            </a:endParaRPr>
          </a:p>
        </p:txBody>
      </p:sp>
      <p:pic>
        <p:nvPicPr>
          <p:cNvPr id="3" name="Imagen 2"/>
          <p:cNvPicPr>
            <a:picLocks noChangeAspect="1"/>
          </p:cNvPicPr>
          <p:nvPr/>
        </p:nvPicPr>
        <p:blipFill>
          <a:blip r:embed="rId5"/>
          <a:stretch>
            <a:fillRect/>
          </a:stretch>
        </p:blipFill>
        <p:spPr>
          <a:xfrm>
            <a:off x="449056" y="2978862"/>
            <a:ext cx="4146996" cy="2073498"/>
          </a:xfrm>
          <a:prstGeom prst="rect">
            <a:avLst/>
          </a:prstGeom>
        </p:spPr>
      </p:pic>
    </p:spTree>
    <p:extLst>
      <p:ext uri="{BB962C8B-B14F-4D97-AF65-F5344CB8AC3E}">
        <p14:creationId xmlns:p14="http://schemas.microsoft.com/office/powerpoint/2010/main" val="552090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¿Qué es el Decreto 668 de 2017?</a:t>
            </a:r>
          </a:p>
        </p:txBody>
      </p:sp>
      <p:graphicFrame>
        <p:nvGraphicFramePr>
          <p:cNvPr id="7" name="Diagrama 6"/>
          <p:cNvGraphicFramePr/>
          <p:nvPr/>
        </p:nvGraphicFramePr>
        <p:xfrm>
          <a:off x="1024597" y="1514717"/>
          <a:ext cx="10142806" cy="5062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4001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¿Cómo se aprobarán las Políticas Públicas en el Distrito?</a:t>
            </a:r>
          </a:p>
        </p:txBody>
      </p:sp>
      <p:graphicFrame>
        <p:nvGraphicFramePr>
          <p:cNvPr id="4" name="Marcador de contenido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8136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Plazos para la aprobación de las nuevas Políticas Públicas </a:t>
            </a:r>
          </a:p>
        </p:txBody>
      </p:sp>
      <p:graphicFrame>
        <p:nvGraphicFramePr>
          <p:cNvPr id="5" name="Marcador de contenido 3"/>
          <p:cNvGraphicFramePr>
            <a:graphicFrameLocks/>
          </p:cNvGraphicFramePr>
          <p:nvPr/>
        </p:nvGraphicFramePr>
        <p:xfrm>
          <a:off x="719607" y="1793531"/>
          <a:ext cx="10752786" cy="2820015"/>
        </p:xfrm>
        <a:graphic>
          <a:graphicData uri="http://schemas.openxmlformats.org/drawingml/2006/table">
            <a:tbl>
              <a:tblPr firstRow="1" bandRow="1">
                <a:tableStyleId>{5C22544A-7EE6-4342-B048-85BDC9FD1C3A}</a:tableStyleId>
              </a:tblPr>
              <a:tblGrid>
                <a:gridCol w="9211350">
                  <a:extLst>
                    <a:ext uri="{9D8B030D-6E8A-4147-A177-3AD203B41FA5}">
                      <a16:colId xmlns:a16="http://schemas.microsoft.com/office/drawing/2014/main" val="20000"/>
                    </a:ext>
                  </a:extLst>
                </a:gridCol>
                <a:gridCol w="1541436">
                  <a:extLst>
                    <a:ext uri="{9D8B030D-6E8A-4147-A177-3AD203B41FA5}">
                      <a16:colId xmlns:a16="http://schemas.microsoft.com/office/drawing/2014/main" val="20001"/>
                    </a:ext>
                  </a:extLst>
                </a:gridCol>
              </a:tblGrid>
              <a:tr h="445365">
                <a:tc>
                  <a:txBody>
                    <a:bodyPr/>
                    <a:lstStyle/>
                    <a:p>
                      <a:pPr algn="ctr">
                        <a:lnSpc>
                          <a:spcPct val="107000"/>
                        </a:lnSpc>
                        <a:spcAft>
                          <a:spcPts val="0"/>
                        </a:spcAft>
                      </a:pPr>
                      <a:r>
                        <a:rPr lang="es-ES_tradnl" sz="1800" dirty="0">
                          <a:effectLst/>
                          <a:latin typeface="Traditional Arabic" panose="02020603050405020304" pitchFamily="18" charset="-78"/>
                          <a:ea typeface="Arial" charset="0"/>
                          <a:cs typeface="Traditional Arabic" panose="02020603050405020304" pitchFamily="18" charset="-78"/>
                        </a:rPr>
                        <a:t>Fase</a:t>
                      </a:r>
                      <a:r>
                        <a:rPr lang="es-ES_tradnl" sz="1800" baseline="0" dirty="0">
                          <a:effectLst/>
                          <a:latin typeface="Traditional Arabic" panose="02020603050405020304" pitchFamily="18" charset="-78"/>
                          <a:ea typeface="Arial" charset="0"/>
                          <a:cs typeface="Traditional Arabic" panose="02020603050405020304" pitchFamily="18" charset="-78"/>
                        </a:rPr>
                        <a:t> de formulación de la Política Pública</a:t>
                      </a:r>
                      <a:endParaRPr lang="es-ES_tradnl" sz="1800" dirty="0">
                        <a:effectLst/>
                        <a:latin typeface="Traditional Arabic" panose="02020603050405020304" pitchFamily="18" charset="-78"/>
                        <a:ea typeface="Arial" charset="0"/>
                        <a:cs typeface="Traditional Arabic" panose="02020603050405020304" pitchFamily="18" charset="-78"/>
                      </a:endParaRPr>
                    </a:p>
                  </a:txBody>
                  <a:tcPr marL="68580" marR="68580" marT="0" marB="0"/>
                </a:tc>
                <a:tc>
                  <a:txBody>
                    <a:bodyPr/>
                    <a:lstStyle/>
                    <a:p>
                      <a:pPr algn="ctr">
                        <a:lnSpc>
                          <a:spcPct val="107000"/>
                        </a:lnSpc>
                        <a:spcAft>
                          <a:spcPts val="0"/>
                        </a:spcAft>
                      </a:pPr>
                      <a:r>
                        <a:rPr lang="es-MX" sz="1800" dirty="0">
                          <a:effectLst/>
                          <a:latin typeface="Traditional Arabic" panose="02020603050405020304" pitchFamily="18" charset="-78"/>
                          <a:cs typeface="Traditional Arabic" panose="02020603050405020304" pitchFamily="18" charset="-78"/>
                        </a:rPr>
                        <a:t>Tiempo</a:t>
                      </a:r>
                    </a:p>
                  </a:txBody>
                  <a:tcPr marL="68580" marR="68580" marT="0" marB="0"/>
                </a:tc>
                <a:extLst>
                  <a:ext uri="{0D108BD9-81ED-4DB2-BD59-A6C34878D82A}">
                    <a16:rowId xmlns:a16="http://schemas.microsoft.com/office/drawing/2014/main" val="10000"/>
                  </a:ext>
                </a:extLst>
              </a:tr>
              <a:tr h="302357">
                <a:tc>
                  <a:txBody>
                    <a:bodyPr/>
                    <a:lstStyle/>
                    <a:p>
                      <a:pPr algn="just">
                        <a:lnSpc>
                          <a:spcPct val="107000"/>
                        </a:lnSpc>
                        <a:spcAft>
                          <a:spcPts val="0"/>
                        </a:spcAft>
                      </a:pPr>
                      <a:r>
                        <a:rPr lang="es-MX" sz="2000" dirty="0">
                          <a:solidFill>
                            <a:schemeClr val="accent1">
                              <a:lumMod val="50000"/>
                            </a:schemeClr>
                          </a:solidFill>
                          <a:effectLst/>
                          <a:latin typeface="Traditional Arabic" panose="02020603050405020304" pitchFamily="18" charset="-78"/>
                          <a:cs typeface="Traditional Arabic" panose="02020603050405020304" pitchFamily="18" charset="-78"/>
                        </a:rPr>
                        <a:t>1. Propuesta de elaboración de la política</a:t>
                      </a:r>
                      <a:endParaRPr lang="es-ES_tradnl" sz="20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tc>
                  <a:txBody>
                    <a:bodyPr/>
                    <a:lstStyle/>
                    <a:p>
                      <a:pPr algn="just">
                        <a:lnSpc>
                          <a:spcPct val="107000"/>
                        </a:lnSpc>
                        <a:spcAft>
                          <a:spcPts val="0"/>
                        </a:spcAft>
                      </a:pPr>
                      <a:r>
                        <a:rPr lang="es-MX" sz="1800" dirty="0">
                          <a:solidFill>
                            <a:schemeClr val="accent1">
                              <a:lumMod val="50000"/>
                            </a:schemeClr>
                          </a:solidFill>
                          <a:effectLst/>
                          <a:latin typeface="Traditional Arabic" panose="02020603050405020304" pitchFamily="18" charset="-78"/>
                          <a:cs typeface="Traditional Arabic" panose="02020603050405020304" pitchFamily="18" charset="-78"/>
                        </a:rPr>
                        <a:t>Indefinido</a:t>
                      </a:r>
                      <a:endParaRPr lang="es-ES_tradnl" sz="1800" dirty="0">
                        <a:solidFill>
                          <a:schemeClr val="accent1">
                            <a:lumMod val="50000"/>
                          </a:schemeClr>
                        </a:solidFill>
                        <a:effectLst/>
                        <a:latin typeface="Traditional Arabic" panose="02020603050405020304" pitchFamily="18" charset="-78"/>
                        <a:cs typeface="Traditional Arabic" panose="02020603050405020304" pitchFamily="18" charset="-78"/>
                      </a:endParaRPr>
                    </a:p>
                  </a:txBody>
                  <a:tcPr marL="68580" marR="68580" marT="0" marB="0"/>
                </a:tc>
                <a:extLst>
                  <a:ext uri="{0D108BD9-81ED-4DB2-BD59-A6C34878D82A}">
                    <a16:rowId xmlns:a16="http://schemas.microsoft.com/office/drawing/2014/main" val="10001"/>
                  </a:ext>
                </a:extLst>
              </a:tr>
              <a:tr h="321972">
                <a:tc>
                  <a:txBody>
                    <a:bodyPr/>
                    <a:lstStyle/>
                    <a:p>
                      <a:pPr>
                        <a:lnSpc>
                          <a:spcPct val="107000"/>
                        </a:lnSpc>
                        <a:spcAft>
                          <a:spcPts val="0"/>
                        </a:spcAft>
                      </a:pPr>
                      <a:r>
                        <a:rPr lang="es-MX" sz="2000" dirty="0">
                          <a:solidFill>
                            <a:schemeClr val="accent1">
                              <a:lumMod val="50000"/>
                            </a:schemeClr>
                          </a:solidFill>
                          <a:effectLst/>
                          <a:latin typeface="Traditional Arabic" panose="02020603050405020304" pitchFamily="18" charset="-78"/>
                          <a:cs typeface="Traditional Arabic" panose="02020603050405020304" pitchFamily="18" charset="-78"/>
                        </a:rPr>
                        <a:t>2. Presentación y aval de la solicitud de formulación de la política. </a:t>
                      </a:r>
                      <a:endParaRPr lang="es-ES_tradnl" sz="20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tc>
                  <a:txBody>
                    <a:bodyPr/>
                    <a:lstStyle/>
                    <a:p>
                      <a:pPr algn="just">
                        <a:lnSpc>
                          <a:spcPct val="107000"/>
                        </a:lnSpc>
                        <a:spcAft>
                          <a:spcPts val="0"/>
                        </a:spcAft>
                      </a:pPr>
                      <a:r>
                        <a:rPr lang="es-MX" sz="1800" dirty="0">
                          <a:solidFill>
                            <a:schemeClr val="accent1">
                              <a:lumMod val="50000"/>
                            </a:schemeClr>
                          </a:solidFill>
                          <a:effectLst/>
                          <a:latin typeface="Traditional Arabic" panose="02020603050405020304" pitchFamily="18" charset="-78"/>
                          <a:cs typeface="Traditional Arabic" panose="02020603050405020304" pitchFamily="18" charset="-78"/>
                        </a:rPr>
                        <a:t>40</a:t>
                      </a:r>
                      <a:endParaRPr lang="es-ES_tradnl" sz="18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extLst>
                  <a:ext uri="{0D108BD9-81ED-4DB2-BD59-A6C34878D82A}">
                    <a16:rowId xmlns:a16="http://schemas.microsoft.com/office/drawing/2014/main" val="10002"/>
                  </a:ext>
                </a:extLst>
              </a:tr>
              <a:tr h="347730">
                <a:tc>
                  <a:txBody>
                    <a:bodyPr/>
                    <a:lstStyle/>
                    <a:p>
                      <a:pPr>
                        <a:lnSpc>
                          <a:spcPct val="107000"/>
                        </a:lnSpc>
                        <a:spcAft>
                          <a:spcPts val="0"/>
                        </a:spcAft>
                      </a:pPr>
                      <a:r>
                        <a:rPr lang="es-MX" sz="2000" dirty="0">
                          <a:solidFill>
                            <a:schemeClr val="accent1">
                              <a:lumMod val="50000"/>
                            </a:schemeClr>
                          </a:solidFill>
                          <a:effectLst/>
                          <a:latin typeface="Traditional Arabic" panose="02020603050405020304" pitchFamily="18" charset="-78"/>
                          <a:cs typeface="Traditional Arabic" panose="02020603050405020304" pitchFamily="18" charset="-78"/>
                        </a:rPr>
                        <a:t>3. Elaboración del documento de política y plan de acción</a:t>
                      </a:r>
                      <a:endParaRPr lang="es-ES_tradnl" sz="20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tc>
                  <a:txBody>
                    <a:bodyPr/>
                    <a:lstStyle/>
                    <a:p>
                      <a:pPr algn="just">
                        <a:lnSpc>
                          <a:spcPct val="107000"/>
                        </a:lnSpc>
                        <a:spcAft>
                          <a:spcPts val="0"/>
                        </a:spcAft>
                      </a:pPr>
                      <a:r>
                        <a:rPr lang="es-MX" sz="1800" dirty="0">
                          <a:solidFill>
                            <a:schemeClr val="accent1">
                              <a:lumMod val="50000"/>
                            </a:schemeClr>
                          </a:solidFill>
                          <a:effectLst/>
                          <a:latin typeface="Traditional Arabic" panose="02020603050405020304" pitchFamily="18" charset="-78"/>
                          <a:cs typeface="Traditional Arabic" panose="02020603050405020304" pitchFamily="18" charset="-78"/>
                        </a:rPr>
                        <a:t>180</a:t>
                      </a:r>
                      <a:endParaRPr lang="es-ES_tradnl" sz="18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extLst>
                  <a:ext uri="{0D108BD9-81ED-4DB2-BD59-A6C34878D82A}">
                    <a16:rowId xmlns:a16="http://schemas.microsoft.com/office/drawing/2014/main" val="10003"/>
                  </a:ext>
                </a:extLst>
              </a:tr>
              <a:tr h="296214">
                <a:tc>
                  <a:txBody>
                    <a:bodyPr/>
                    <a:lstStyle/>
                    <a:p>
                      <a:pPr>
                        <a:lnSpc>
                          <a:spcPct val="107000"/>
                        </a:lnSpc>
                        <a:spcAft>
                          <a:spcPts val="0"/>
                        </a:spcAft>
                      </a:pPr>
                      <a:r>
                        <a:rPr lang="es-MX" sz="2000" dirty="0">
                          <a:solidFill>
                            <a:schemeClr val="accent1">
                              <a:lumMod val="50000"/>
                            </a:schemeClr>
                          </a:solidFill>
                          <a:effectLst/>
                          <a:latin typeface="Traditional Arabic" panose="02020603050405020304" pitchFamily="18" charset="-78"/>
                          <a:cs typeface="Traditional Arabic" panose="02020603050405020304" pitchFamily="18" charset="-78"/>
                        </a:rPr>
                        <a:t>4. Concepto técnico y revisión jurídica de la SDP a la formulación de la política</a:t>
                      </a:r>
                      <a:endParaRPr lang="es-ES_tradnl" sz="20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tc>
                  <a:txBody>
                    <a:bodyPr/>
                    <a:lstStyle/>
                    <a:p>
                      <a:pPr algn="just">
                        <a:lnSpc>
                          <a:spcPct val="107000"/>
                        </a:lnSpc>
                        <a:spcAft>
                          <a:spcPts val="0"/>
                        </a:spcAft>
                      </a:pPr>
                      <a:r>
                        <a:rPr lang="es-MX" sz="1800" dirty="0">
                          <a:solidFill>
                            <a:schemeClr val="accent1">
                              <a:lumMod val="50000"/>
                            </a:schemeClr>
                          </a:solidFill>
                          <a:effectLst/>
                          <a:latin typeface="Traditional Arabic" panose="02020603050405020304" pitchFamily="18" charset="-78"/>
                          <a:cs typeface="Traditional Arabic" panose="02020603050405020304" pitchFamily="18" charset="-78"/>
                        </a:rPr>
                        <a:t>45</a:t>
                      </a:r>
                      <a:endParaRPr lang="es-ES_tradnl" sz="18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extLst>
                  <a:ext uri="{0D108BD9-81ED-4DB2-BD59-A6C34878D82A}">
                    <a16:rowId xmlns:a16="http://schemas.microsoft.com/office/drawing/2014/main" val="10004"/>
                  </a:ext>
                </a:extLst>
              </a:tr>
              <a:tr h="257577">
                <a:tc>
                  <a:txBody>
                    <a:bodyPr/>
                    <a:lstStyle/>
                    <a:p>
                      <a:pPr>
                        <a:lnSpc>
                          <a:spcPct val="107000"/>
                        </a:lnSpc>
                        <a:spcAft>
                          <a:spcPts val="0"/>
                        </a:spcAft>
                      </a:pPr>
                      <a:r>
                        <a:rPr lang="es-MX" sz="2000" dirty="0">
                          <a:solidFill>
                            <a:schemeClr val="accent1">
                              <a:lumMod val="50000"/>
                            </a:schemeClr>
                          </a:solidFill>
                          <a:effectLst/>
                          <a:latin typeface="Traditional Arabic" panose="02020603050405020304" pitchFamily="18" charset="-78"/>
                          <a:cs typeface="Traditional Arabic" panose="02020603050405020304" pitchFamily="18" charset="-78"/>
                        </a:rPr>
                        <a:t>5. Pre CONPES:  Espacio</a:t>
                      </a:r>
                      <a:r>
                        <a:rPr lang="es-MX" sz="2000" baseline="0" dirty="0">
                          <a:solidFill>
                            <a:schemeClr val="accent1">
                              <a:lumMod val="50000"/>
                            </a:schemeClr>
                          </a:solidFill>
                          <a:effectLst/>
                          <a:latin typeface="Traditional Arabic" panose="02020603050405020304" pitchFamily="18" charset="-78"/>
                          <a:cs typeface="Traditional Arabic" panose="02020603050405020304" pitchFamily="18" charset="-78"/>
                        </a:rPr>
                        <a:t> de d</a:t>
                      </a:r>
                      <a:r>
                        <a:rPr lang="es-MX" sz="2000" dirty="0">
                          <a:solidFill>
                            <a:schemeClr val="accent1">
                              <a:lumMod val="50000"/>
                            </a:schemeClr>
                          </a:solidFill>
                          <a:effectLst/>
                          <a:latin typeface="Traditional Arabic" panose="02020603050405020304" pitchFamily="18" charset="-78"/>
                          <a:cs typeface="Traditional Arabic" panose="02020603050405020304" pitchFamily="18" charset="-78"/>
                        </a:rPr>
                        <a:t>iscusión técnica  y revisión</a:t>
                      </a:r>
                      <a:r>
                        <a:rPr lang="es-MX" sz="2000" baseline="0" dirty="0">
                          <a:solidFill>
                            <a:schemeClr val="accent1">
                              <a:lumMod val="50000"/>
                            </a:schemeClr>
                          </a:solidFill>
                          <a:effectLst/>
                          <a:latin typeface="Traditional Arabic" panose="02020603050405020304" pitchFamily="18" charset="-78"/>
                          <a:cs typeface="Traditional Arabic" panose="02020603050405020304" pitchFamily="18" charset="-78"/>
                        </a:rPr>
                        <a:t> de responsabilidades</a:t>
                      </a:r>
                      <a:endParaRPr lang="es-ES_tradnl" sz="20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tc>
                  <a:txBody>
                    <a:bodyPr/>
                    <a:lstStyle/>
                    <a:p>
                      <a:pPr algn="just">
                        <a:lnSpc>
                          <a:spcPct val="107000"/>
                        </a:lnSpc>
                        <a:spcAft>
                          <a:spcPts val="0"/>
                        </a:spcAft>
                      </a:pPr>
                      <a:r>
                        <a:rPr lang="es-MX" sz="1800" dirty="0">
                          <a:solidFill>
                            <a:schemeClr val="accent1">
                              <a:lumMod val="50000"/>
                            </a:schemeClr>
                          </a:solidFill>
                          <a:effectLst/>
                          <a:latin typeface="Traditional Arabic" panose="02020603050405020304" pitchFamily="18" charset="-78"/>
                          <a:cs typeface="Traditional Arabic" panose="02020603050405020304" pitchFamily="18" charset="-78"/>
                        </a:rPr>
                        <a:t>31</a:t>
                      </a:r>
                      <a:endParaRPr lang="es-ES_tradnl" sz="18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extLst>
                  <a:ext uri="{0D108BD9-81ED-4DB2-BD59-A6C34878D82A}">
                    <a16:rowId xmlns:a16="http://schemas.microsoft.com/office/drawing/2014/main" val="10005"/>
                  </a:ext>
                </a:extLst>
              </a:tr>
              <a:tr h="262210">
                <a:tc>
                  <a:txBody>
                    <a:bodyPr/>
                    <a:lstStyle/>
                    <a:p>
                      <a:pPr>
                        <a:lnSpc>
                          <a:spcPct val="107000"/>
                        </a:lnSpc>
                        <a:spcAft>
                          <a:spcPts val="0"/>
                        </a:spcAft>
                      </a:pPr>
                      <a:r>
                        <a:rPr lang="es-MX" sz="2000" dirty="0">
                          <a:solidFill>
                            <a:schemeClr val="accent1">
                              <a:lumMod val="50000"/>
                            </a:schemeClr>
                          </a:solidFill>
                          <a:effectLst/>
                          <a:latin typeface="Traditional Arabic" panose="02020603050405020304" pitchFamily="18" charset="-78"/>
                          <a:cs typeface="Traditional Arabic" panose="02020603050405020304" pitchFamily="18" charset="-78"/>
                        </a:rPr>
                        <a:t>6. Sesión CONPES</a:t>
                      </a:r>
                      <a:endParaRPr lang="es-ES_tradnl" sz="20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tc>
                  <a:txBody>
                    <a:bodyPr/>
                    <a:lstStyle/>
                    <a:p>
                      <a:pPr algn="just">
                        <a:lnSpc>
                          <a:spcPct val="107000"/>
                        </a:lnSpc>
                        <a:spcAft>
                          <a:spcPts val="0"/>
                        </a:spcAft>
                      </a:pPr>
                      <a:r>
                        <a:rPr lang="es-MX" sz="1800" dirty="0">
                          <a:solidFill>
                            <a:schemeClr val="accent1">
                              <a:lumMod val="50000"/>
                            </a:schemeClr>
                          </a:solidFill>
                          <a:effectLst/>
                          <a:latin typeface="Traditional Arabic" panose="02020603050405020304" pitchFamily="18" charset="-78"/>
                          <a:cs typeface="Traditional Arabic" panose="02020603050405020304" pitchFamily="18" charset="-78"/>
                        </a:rPr>
                        <a:t>23</a:t>
                      </a:r>
                      <a:endParaRPr lang="es-ES_tradnl" sz="18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extLst>
                  <a:ext uri="{0D108BD9-81ED-4DB2-BD59-A6C34878D82A}">
                    <a16:rowId xmlns:a16="http://schemas.microsoft.com/office/drawing/2014/main" val="10006"/>
                  </a:ext>
                </a:extLst>
              </a:tr>
              <a:tr h="292601">
                <a:tc>
                  <a:txBody>
                    <a:bodyPr/>
                    <a:lstStyle/>
                    <a:p>
                      <a:r>
                        <a:rPr lang="es-MX" sz="2000" b="1" i="0" kern="1200" dirty="0">
                          <a:solidFill>
                            <a:schemeClr val="accent1">
                              <a:lumMod val="50000"/>
                            </a:schemeClr>
                          </a:solidFill>
                          <a:effectLst/>
                          <a:latin typeface="Traditional Arabic" panose="02020603050405020304" pitchFamily="18" charset="-78"/>
                          <a:cs typeface="Traditional Arabic" panose="02020603050405020304" pitchFamily="18" charset="-78"/>
                        </a:rPr>
                        <a:t>Total (días</a:t>
                      </a:r>
                      <a:r>
                        <a:rPr lang="es-MX" sz="2000" b="1" i="0" kern="1200" baseline="0" dirty="0">
                          <a:solidFill>
                            <a:schemeClr val="accent1">
                              <a:lumMod val="50000"/>
                            </a:schemeClr>
                          </a:solidFill>
                          <a:effectLst/>
                          <a:latin typeface="Traditional Arabic" panose="02020603050405020304" pitchFamily="18" charset="-78"/>
                          <a:cs typeface="Traditional Arabic" panose="02020603050405020304" pitchFamily="18" charset="-78"/>
                        </a:rPr>
                        <a:t> hábiles)</a:t>
                      </a:r>
                      <a:endParaRPr lang="es-MX" sz="2000" b="1" i="0" kern="1200" dirty="0">
                        <a:solidFill>
                          <a:schemeClr val="accent1">
                            <a:lumMod val="50000"/>
                          </a:schemeClr>
                        </a:solidFill>
                        <a:effectLst/>
                        <a:latin typeface="Traditional Arabic" panose="02020603050405020304" pitchFamily="18" charset="-78"/>
                        <a:cs typeface="Traditional Arabic" panose="02020603050405020304" pitchFamily="18" charset="-78"/>
                      </a:endParaRPr>
                    </a:p>
                  </a:txBody>
                  <a:tcPr/>
                </a:tc>
                <a:tc>
                  <a:txBody>
                    <a:bodyPr/>
                    <a:lstStyle/>
                    <a:p>
                      <a:pPr algn="just">
                        <a:lnSpc>
                          <a:spcPct val="107000"/>
                        </a:lnSpc>
                        <a:spcAft>
                          <a:spcPts val="0"/>
                        </a:spcAft>
                      </a:pPr>
                      <a:r>
                        <a:rPr lang="es-MX" sz="1800" dirty="0">
                          <a:solidFill>
                            <a:schemeClr val="accent1">
                              <a:lumMod val="50000"/>
                            </a:schemeClr>
                          </a:solidFill>
                          <a:effectLst/>
                          <a:latin typeface="Traditional Arabic" panose="02020603050405020304" pitchFamily="18" charset="-78"/>
                          <a:cs typeface="Traditional Arabic" panose="02020603050405020304" pitchFamily="18" charset="-78"/>
                        </a:rPr>
                        <a:t>319 </a:t>
                      </a:r>
                      <a:endParaRPr lang="es-ES_tradnl" sz="1800" dirty="0">
                        <a:solidFill>
                          <a:schemeClr val="accent1">
                            <a:lumMod val="50000"/>
                          </a:schemeClr>
                        </a:solidFill>
                        <a:effectLst/>
                        <a:latin typeface="Traditional Arabic" panose="02020603050405020304" pitchFamily="18" charset="-78"/>
                        <a:ea typeface="Arial" charset="0"/>
                        <a:cs typeface="Traditional Arabic" panose="02020603050405020304" pitchFamily="18" charset="-78"/>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60824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10166" y="390884"/>
            <a:ext cx="10515600" cy="725527"/>
          </a:xfrm>
        </p:spPr>
        <p:txBody>
          <a:bodyPr>
            <a:normAutofit fontScale="90000"/>
          </a:bodyPr>
          <a:lstStyle/>
          <a:p>
            <a:pPr algn="ctr"/>
            <a:r>
              <a:rPr lang="es-ES" dirty="0"/>
              <a:t>¿ Qué problema busca solucionar la Política de Producción y Consumo Sostenible?</a:t>
            </a:r>
            <a:endParaRPr lang="es-ES" sz="3600" b="1" dirty="0"/>
          </a:p>
        </p:txBody>
      </p:sp>
      <p:graphicFrame>
        <p:nvGraphicFramePr>
          <p:cNvPr id="4" name="Marcador de contenido 3"/>
          <p:cNvGraphicFramePr>
            <a:graphicFrameLocks noGrp="1"/>
          </p:cNvGraphicFramePr>
          <p:nvPr>
            <p:ph idx="1"/>
          </p:nvPr>
        </p:nvGraphicFramePr>
        <p:xfrm>
          <a:off x="851079" y="158092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0276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 y="335631"/>
            <a:ext cx="10943302" cy="858988"/>
          </a:xfrm>
        </p:spPr>
        <p:txBody>
          <a:bodyPr>
            <a:normAutofit/>
          </a:bodyPr>
          <a:lstStyle/>
          <a:p>
            <a:r>
              <a:rPr lang="es-ES" sz="2200" dirty="0"/>
              <a:t>¿ </a:t>
            </a:r>
            <a:r>
              <a:rPr lang="es-ES" sz="2200" b="1" dirty="0"/>
              <a:t>Por qué se debe formular la Política Pública de Producción y Consumo Sostenible?</a:t>
            </a:r>
            <a:endParaRPr lang="es-ES" sz="2200" dirty="0"/>
          </a:p>
        </p:txBody>
      </p:sp>
      <p:graphicFrame>
        <p:nvGraphicFramePr>
          <p:cNvPr id="6" name="Marcador de contenido 5"/>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0717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16983" y="378005"/>
            <a:ext cx="10515600" cy="725527"/>
          </a:xfrm>
        </p:spPr>
        <p:txBody>
          <a:bodyPr>
            <a:normAutofit fontScale="90000"/>
          </a:bodyPr>
          <a:lstStyle/>
          <a:p>
            <a:r>
              <a:rPr lang="es-ES" dirty="0"/>
              <a:t>¿En qué fase se encuentra la Política de Producción y Consumo Sostenible?</a:t>
            </a:r>
          </a:p>
        </p:txBody>
      </p:sp>
      <p:graphicFrame>
        <p:nvGraphicFramePr>
          <p:cNvPr id="6" name="Marcador de contenido 5"/>
          <p:cNvGraphicFramePr>
            <a:graphicFrameLocks noGrp="1"/>
          </p:cNvGraphicFramePr>
          <p:nvPr>
            <p:ph idx="1"/>
          </p:nvPr>
        </p:nvGraphicFramePr>
        <p:xfrm>
          <a:off x="838199" y="204456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p:cNvSpPr txBox="1"/>
          <p:nvPr/>
        </p:nvSpPr>
        <p:spPr>
          <a:xfrm>
            <a:off x="426074" y="1515666"/>
            <a:ext cx="3089858" cy="400110"/>
          </a:xfrm>
          <a:prstGeom prst="rect">
            <a:avLst/>
          </a:prstGeom>
          <a:noFill/>
        </p:spPr>
        <p:txBody>
          <a:bodyPr wrap="square" rtlCol="0">
            <a:spAutoFit/>
          </a:bodyPr>
          <a:lstStyle/>
          <a:p>
            <a:r>
              <a:rPr lang="es-ES" sz="2000" dirty="0">
                <a:solidFill>
                  <a:srgbClr val="004080"/>
                </a:solidFill>
                <a:latin typeface="Traditional Arabic" panose="02020603050405020304" pitchFamily="18" charset="-78"/>
                <a:cs typeface="Traditional Arabic" panose="02020603050405020304" pitchFamily="18" charset="-78"/>
              </a:rPr>
              <a:t>Agenda Pública</a:t>
            </a:r>
          </a:p>
        </p:txBody>
      </p:sp>
    </p:spTree>
    <p:extLst>
      <p:ext uri="{BB962C8B-B14F-4D97-AF65-F5344CB8AC3E}">
        <p14:creationId xmlns:p14="http://schemas.microsoft.com/office/powerpoint/2010/main" val="2487461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alphaModFix amt="89000"/>
          </a:blip>
          <a:srcRect l="5294" t="3552" r="4870" b="1899"/>
          <a:stretch/>
        </p:blipFill>
        <p:spPr>
          <a:xfrm>
            <a:off x="0" y="0"/>
            <a:ext cx="12192000" cy="6999090"/>
          </a:xfrm>
          <a:prstGeom prst="rect">
            <a:avLst/>
          </a:prstGeom>
        </p:spPr>
      </p:pic>
      <p:sp>
        <p:nvSpPr>
          <p:cNvPr id="18" name="Rectángulo 17"/>
          <p:cNvSpPr/>
          <p:nvPr/>
        </p:nvSpPr>
        <p:spPr>
          <a:xfrm>
            <a:off x="0" y="0"/>
            <a:ext cx="12192000" cy="7052484"/>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5" name="CuadroTexto 4"/>
          <p:cNvSpPr txBox="1"/>
          <p:nvPr/>
        </p:nvSpPr>
        <p:spPr>
          <a:xfrm>
            <a:off x="2217864" y="3425447"/>
            <a:ext cx="7235571" cy="1446550"/>
          </a:xfrm>
          <a:prstGeom prst="rect">
            <a:avLst/>
          </a:prstGeom>
          <a:noFill/>
        </p:spPr>
        <p:txBody>
          <a:bodyPr wrap="square" rtlCol="0">
            <a:spAutoFit/>
          </a:bodyPr>
          <a:lstStyle/>
          <a:p>
            <a:pPr algn="ctr"/>
            <a:r>
              <a:rPr lang="es-CO" altLang="es-CO" sz="8800" dirty="0">
                <a:solidFill>
                  <a:schemeClr val="bg1"/>
                </a:solidFill>
                <a:latin typeface="Arial Rounded MT Bold" charset="0"/>
                <a:ea typeface="Arial Rounded MT Bold" charset="0"/>
                <a:cs typeface="Arial Rounded MT Bold" charset="0"/>
              </a:rPr>
              <a:t>GRACIAS</a:t>
            </a:r>
            <a:endParaRPr lang="es-ES_tradnl" sz="8800" dirty="0">
              <a:solidFill>
                <a:schemeClr val="bg1"/>
              </a:solidFill>
              <a:latin typeface="Arial Rounded MT Bold" charset="0"/>
              <a:ea typeface="Arial Rounded MT Bold" charset="0"/>
              <a:cs typeface="Arial Rounded MT Bold" charset="0"/>
            </a:endParaRPr>
          </a:p>
        </p:txBody>
      </p:sp>
      <p:sp>
        <p:nvSpPr>
          <p:cNvPr id="19" name="Elipse 18"/>
          <p:cNvSpPr/>
          <p:nvPr/>
        </p:nvSpPr>
        <p:spPr>
          <a:xfrm>
            <a:off x="8181829"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Elipse 19"/>
          <p:cNvSpPr/>
          <p:nvPr/>
        </p:nvSpPr>
        <p:spPr>
          <a:xfrm>
            <a:off x="7776306"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Elipse 20"/>
          <p:cNvSpPr/>
          <p:nvPr/>
        </p:nvSpPr>
        <p:spPr>
          <a:xfrm>
            <a:off x="7370783"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Elipse 21"/>
          <p:cNvSpPr/>
          <p:nvPr/>
        </p:nvSpPr>
        <p:spPr>
          <a:xfrm>
            <a:off x="6965260"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Elipse 22"/>
          <p:cNvSpPr/>
          <p:nvPr/>
        </p:nvSpPr>
        <p:spPr>
          <a:xfrm>
            <a:off x="6559737"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Elipse 23"/>
          <p:cNvSpPr/>
          <p:nvPr/>
        </p:nvSpPr>
        <p:spPr>
          <a:xfrm>
            <a:off x="6154214"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Elipse 24"/>
          <p:cNvSpPr/>
          <p:nvPr/>
        </p:nvSpPr>
        <p:spPr>
          <a:xfrm>
            <a:off x="5748691"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Elipse 25"/>
          <p:cNvSpPr/>
          <p:nvPr/>
        </p:nvSpPr>
        <p:spPr>
          <a:xfrm>
            <a:off x="5343168"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Elipse 26"/>
          <p:cNvSpPr/>
          <p:nvPr/>
        </p:nvSpPr>
        <p:spPr>
          <a:xfrm>
            <a:off x="4937645"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Elipse 27"/>
          <p:cNvSpPr/>
          <p:nvPr/>
        </p:nvSpPr>
        <p:spPr>
          <a:xfrm>
            <a:off x="4532122"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Elipse 28"/>
          <p:cNvSpPr/>
          <p:nvPr/>
        </p:nvSpPr>
        <p:spPr>
          <a:xfrm>
            <a:off x="4126599"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Elipse 29"/>
          <p:cNvSpPr/>
          <p:nvPr/>
        </p:nvSpPr>
        <p:spPr>
          <a:xfrm>
            <a:off x="3721076"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Elipse 30"/>
          <p:cNvSpPr/>
          <p:nvPr/>
        </p:nvSpPr>
        <p:spPr>
          <a:xfrm>
            <a:off x="3315553"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2" name="Imagen 31" descr="logos-bogota-mejor-para-todos-pd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346" y="1263277"/>
            <a:ext cx="5010050" cy="2606238"/>
          </a:xfrm>
          <a:prstGeom prst="rect">
            <a:avLst/>
          </a:prstGeom>
        </p:spPr>
      </p:pic>
    </p:spTree>
    <p:extLst>
      <p:ext uri="{BB962C8B-B14F-4D97-AF65-F5344CB8AC3E}">
        <p14:creationId xmlns:p14="http://schemas.microsoft.com/office/powerpoint/2010/main" val="410082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txBox="1">
            <a:spLocks/>
          </p:cNvSpPr>
          <p:nvPr/>
        </p:nvSpPr>
        <p:spPr>
          <a:xfrm>
            <a:off x="3699484" y="4893482"/>
            <a:ext cx="3960440" cy="1152128"/>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CO" sz="1600" b="0" i="0" u="none" strike="noStrike" kern="1200" cap="none" spc="-130" normalizeH="0" baseline="0" noProof="0" dirty="0">
              <a:ln>
                <a:noFill/>
              </a:ln>
              <a:solidFill>
                <a:srgbClr val="004E4C"/>
              </a:solidFill>
              <a:effectLst/>
              <a:uLnTx/>
              <a:uFillTx/>
              <a:latin typeface="Myriad Pro" pitchFamily="34" charset="0"/>
              <a:ea typeface="Microsoft Yi Baiti" pitchFamily="66" charset="0"/>
              <a:cs typeface="Arial Unicode MS" pitchFamily="34" charset="-128"/>
            </a:endParaRPr>
          </a:p>
        </p:txBody>
      </p:sp>
      <p:sp>
        <p:nvSpPr>
          <p:cNvPr id="8" name="1 Título"/>
          <p:cNvSpPr txBox="1">
            <a:spLocks/>
          </p:cNvSpPr>
          <p:nvPr/>
        </p:nvSpPr>
        <p:spPr>
          <a:xfrm>
            <a:off x="331447" y="3125513"/>
            <a:ext cx="2794000" cy="21962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altLang="es-CO" sz="2800" dirty="0">
                <a:solidFill>
                  <a:srgbClr val="0070C0"/>
                </a:solidFill>
                <a:latin typeface="Arial Rounded MT Bold" pitchFamily="34" charset="0"/>
                <a:ea typeface="ヒラギノ角ゴ Pro W3" pitchFamily="-93" charset="-128"/>
              </a:rPr>
              <a:t>Concentración Media de PM</a:t>
            </a:r>
            <a:r>
              <a:rPr lang="es-CO" altLang="es-CO" sz="2800" baseline="-25000" dirty="0">
                <a:solidFill>
                  <a:srgbClr val="0070C0"/>
                </a:solidFill>
                <a:latin typeface="Arial Rounded MT Bold" pitchFamily="34" charset="0"/>
                <a:ea typeface="ヒラギノ角ゴ Pro W3" pitchFamily="-93" charset="-128"/>
              </a:rPr>
              <a:t>10</a:t>
            </a:r>
            <a:r>
              <a:rPr lang="es-CO" altLang="es-CO" sz="2800" dirty="0">
                <a:solidFill>
                  <a:srgbClr val="0070C0"/>
                </a:solidFill>
                <a:latin typeface="Arial Rounded MT Bold" pitchFamily="34" charset="0"/>
                <a:ea typeface="ヒラギノ角ゴ Pro W3" pitchFamily="-93" charset="-128"/>
              </a:rPr>
              <a:t> (µg/m</a:t>
            </a:r>
            <a:r>
              <a:rPr lang="es-CO" altLang="es-CO" sz="2800" baseline="30000" dirty="0">
                <a:solidFill>
                  <a:srgbClr val="0070C0"/>
                </a:solidFill>
                <a:latin typeface="Arial Rounded MT Bold" pitchFamily="34" charset="0"/>
                <a:ea typeface="ヒラギノ角ゴ Pro W3" pitchFamily="-93" charset="-128"/>
              </a:rPr>
              <a:t>3</a:t>
            </a:r>
            <a:r>
              <a:rPr lang="es-CO" altLang="es-CO" sz="2800" dirty="0">
                <a:solidFill>
                  <a:srgbClr val="0070C0"/>
                </a:solidFill>
                <a:latin typeface="Arial Rounded MT Bold" pitchFamily="34" charset="0"/>
                <a:ea typeface="ヒラギノ角ゴ Pro W3" pitchFamily="-93" charset="-128"/>
              </a:rPr>
              <a:t>)</a:t>
            </a:r>
          </a:p>
        </p:txBody>
      </p:sp>
      <p:sp>
        <p:nvSpPr>
          <p:cNvPr id="11" name="1 Título"/>
          <p:cNvSpPr txBox="1">
            <a:spLocks/>
          </p:cNvSpPr>
          <p:nvPr/>
        </p:nvSpPr>
        <p:spPr>
          <a:xfrm>
            <a:off x="2122476" y="1423642"/>
            <a:ext cx="7114455" cy="5776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altLang="es-CO" sz="2800" dirty="0">
                <a:solidFill>
                  <a:srgbClr val="4472C4"/>
                </a:solidFill>
                <a:latin typeface="Arial Rounded MT Bold" pitchFamily="34" charset="0"/>
                <a:ea typeface="ヒラギノ角ゴ Pro W3" pitchFamily="-93" charset="-128"/>
              </a:rPr>
              <a:t>Indicador Promedio de Ciudad</a:t>
            </a:r>
          </a:p>
        </p:txBody>
      </p:sp>
      <p:pic>
        <p:nvPicPr>
          <p:cNvPr id="2" name="Imagen 1"/>
          <p:cNvPicPr>
            <a:picLocks noChangeAspect="1"/>
          </p:cNvPicPr>
          <p:nvPr/>
        </p:nvPicPr>
        <p:blipFill rotWithShape="1">
          <a:blip r:embed="rId2"/>
          <a:srcRect l="7058" t="10567"/>
          <a:stretch/>
        </p:blipFill>
        <p:spPr>
          <a:xfrm>
            <a:off x="3125448" y="2067383"/>
            <a:ext cx="9066552" cy="4888820"/>
          </a:xfrm>
          <a:prstGeom prst="rect">
            <a:avLst/>
          </a:prstGeom>
        </p:spPr>
      </p:pic>
      <p:sp>
        <p:nvSpPr>
          <p:cNvPr id="6" name="Rectángulo 5">
            <a:extLst>
              <a:ext uri="{FF2B5EF4-FFF2-40B4-BE49-F238E27FC236}">
                <a16:creationId xmlns:a16="http://schemas.microsoft.com/office/drawing/2014/main" id="{C4130CAE-0E23-47C3-B303-7FD679B5338D}"/>
              </a:ext>
            </a:extLst>
          </p:cNvPr>
          <p:cNvSpPr/>
          <p:nvPr/>
        </p:nvSpPr>
        <p:spPr>
          <a:xfrm>
            <a:off x="331447" y="486035"/>
            <a:ext cx="7154626" cy="523220"/>
          </a:xfrm>
          <a:prstGeom prst="rect">
            <a:avLst/>
          </a:prstGeom>
        </p:spPr>
        <p:txBody>
          <a:bodyPr wrap="square">
            <a:spAutoFit/>
          </a:bodyPr>
          <a:lstStyle/>
          <a:p>
            <a:r>
              <a:rPr lang="es-CO" sz="2800" b="1" dirty="0">
                <a:solidFill>
                  <a:schemeClr val="bg1"/>
                </a:solidFill>
                <a:latin typeface="Arial" panose="020B0604020202020204" pitchFamily="34" charset="0"/>
                <a:cs typeface="Arial" panose="020B0604020202020204" pitchFamily="34" charset="0"/>
              </a:rPr>
              <a:t>1. Análisis histórico de Calidad del Aire</a:t>
            </a:r>
            <a:endParaRPr lang="es-CO" sz="2800" dirty="0">
              <a:solidFill>
                <a:schemeClr val="bg1"/>
              </a:solidFill>
            </a:endParaRPr>
          </a:p>
        </p:txBody>
      </p:sp>
    </p:spTree>
    <p:extLst>
      <p:ext uri="{BB962C8B-B14F-4D97-AF65-F5344CB8AC3E}">
        <p14:creationId xmlns:p14="http://schemas.microsoft.com/office/powerpoint/2010/main" val="3149554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481965" y="1117816"/>
            <a:ext cx="10489278" cy="541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CO" altLang="es-CO" sz="2800" dirty="0">
                <a:solidFill>
                  <a:srgbClr val="4472C4"/>
                </a:solidFill>
                <a:latin typeface="Arial Rounded MT Bold" pitchFamily="34" charset="0"/>
                <a:ea typeface="ヒラギノ角ゴ Pro W3" pitchFamily="-93" charset="-128"/>
              </a:rPr>
              <a:t>Concentración de PM</a:t>
            </a:r>
            <a:r>
              <a:rPr lang="es-CO" altLang="es-CO" sz="2800" baseline="-25000" dirty="0">
                <a:solidFill>
                  <a:srgbClr val="4472C4"/>
                </a:solidFill>
                <a:latin typeface="Arial Rounded MT Bold" pitchFamily="34" charset="0"/>
                <a:ea typeface="ヒラギノ角ゴ Pro W3" pitchFamily="-93" charset="-128"/>
              </a:rPr>
              <a:t>10 </a:t>
            </a:r>
            <a:r>
              <a:rPr lang="es-CO" altLang="es-CO" sz="2800" dirty="0">
                <a:solidFill>
                  <a:srgbClr val="4472C4"/>
                </a:solidFill>
                <a:latin typeface="Arial Rounded MT Bold" pitchFamily="34" charset="0"/>
                <a:ea typeface="ヒラギノ角ゴ Pro W3" pitchFamily="-93" charset="-128"/>
              </a:rPr>
              <a:t>y PM</a:t>
            </a:r>
            <a:r>
              <a:rPr lang="es-CO" altLang="es-CO" sz="2800" baseline="-25000" dirty="0">
                <a:solidFill>
                  <a:srgbClr val="4472C4"/>
                </a:solidFill>
                <a:latin typeface="Arial Rounded MT Bold" pitchFamily="34" charset="0"/>
                <a:ea typeface="ヒラギノ角ゴ Pro W3" pitchFamily="-93" charset="-128"/>
              </a:rPr>
              <a:t>2,5</a:t>
            </a:r>
            <a:r>
              <a:rPr lang="es-CO" altLang="es-CO" sz="2800" dirty="0">
                <a:solidFill>
                  <a:srgbClr val="4472C4"/>
                </a:solidFill>
                <a:latin typeface="Arial Rounded MT Bold" pitchFamily="34" charset="0"/>
                <a:ea typeface="ヒラギノ角ゴ Pro W3" pitchFamily="-93" charset="-128"/>
              </a:rPr>
              <a:t> - promedio anual 2008 - 2016</a:t>
            </a:r>
            <a:endParaRPr lang="es-CO" altLang="es-CO" sz="2800" baseline="-25000" dirty="0">
              <a:solidFill>
                <a:srgbClr val="4472C4"/>
              </a:solidFill>
              <a:latin typeface="Arial Rounded MT Bold" pitchFamily="34" charset="0"/>
              <a:ea typeface="ヒラギノ角ゴ Pro W3" pitchFamily="-93" charset="-128"/>
            </a:endParaRPr>
          </a:p>
        </p:txBody>
      </p:sp>
      <p:sp>
        <p:nvSpPr>
          <p:cNvPr id="13" name="Rectángulo 12">
            <a:extLst>
              <a:ext uri="{FF2B5EF4-FFF2-40B4-BE49-F238E27FC236}">
                <a16:creationId xmlns:a16="http://schemas.microsoft.com/office/drawing/2014/main" id="{96FC66B9-694E-4CC1-9085-2825115CB05C}"/>
              </a:ext>
            </a:extLst>
          </p:cNvPr>
          <p:cNvSpPr/>
          <p:nvPr/>
        </p:nvSpPr>
        <p:spPr>
          <a:xfrm>
            <a:off x="331447" y="486035"/>
            <a:ext cx="7154626" cy="523220"/>
          </a:xfrm>
          <a:prstGeom prst="rect">
            <a:avLst/>
          </a:prstGeom>
        </p:spPr>
        <p:txBody>
          <a:bodyPr wrap="square">
            <a:spAutoFit/>
          </a:bodyPr>
          <a:lstStyle/>
          <a:p>
            <a:r>
              <a:rPr lang="es-CO" sz="2800" b="1" dirty="0">
                <a:solidFill>
                  <a:schemeClr val="bg1"/>
                </a:solidFill>
                <a:latin typeface="Arial" panose="020B0604020202020204" pitchFamily="34" charset="0"/>
                <a:cs typeface="Arial" panose="020B0604020202020204" pitchFamily="34" charset="0"/>
              </a:rPr>
              <a:t>1. Análisis histórico de Calidad del Aire</a:t>
            </a:r>
            <a:endParaRPr lang="es-CO" sz="2800" dirty="0">
              <a:solidFill>
                <a:schemeClr val="bg1"/>
              </a:solidFill>
            </a:endParaRPr>
          </a:p>
        </p:txBody>
      </p:sp>
      <p:pic>
        <p:nvPicPr>
          <p:cNvPr id="14" name="10 Imagen">
            <a:extLst>
              <a:ext uri="{FF2B5EF4-FFF2-40B4-BE49-F238E27FC236}">
                <a16:creationId xmlns:a16="http://schemas.microsoft.com/office/drawing/2014/main" id="{09D33118-352C-4B13-BC9E-7BBB49525F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79" t="12710" r="12993" b="83810"/>
          <a:stretch/>
        </p:blipFill>
        <p:spPr bwMode="auto">
          <a:xfrm>
            <a:off x="757030" y="1715938"/>
            <a:ext cx="9575501" cy="254727"/>
          </a:xfrm>
          <a:prstGeom prst="rect">
            <a:avLst/>
          </a:prstGeom>
          <a:noFill/>
          <a:ln>
            <a:noFill/>
          </a:ln>
        </p:spPr>
      </p:pic>
      <p:pic>
        <p:nvPicPr>
          <p:cNvPr id="2" name="Imagen 1">
            <a:extLst>
              <a:ext uri="{FF2B5EF4-FFF2-40B4-BE49-F238E27FC236}">
                <a16:creationId xmlns:a16="http://schemas.microsoft.com/office/drawing/2014/main" id="{10435333-B4D2-49A8-A23A-3BEEB3A6C1A8}"/>
              </a:ext>
            </a:extLst>
          </p:cNvPr>
          <p:cNvPicPr>
            <a:picLocks noChangeAspect="1"/>
          </p:cNvPicPr>
          <p:nvPr/>
        </p:nvPicPr>
        <p:blipFill>
          <a:blip r:embed="rId3"/>
          <a:stretch>
            <a:fillRect/>
          </a:stretch>
        </p:blipFill>
        <p:spPr>
          <a:xfrm>
            <a:off x="728661" y="2028696"/>
            <a:ext cx="3954790" cy="2411212"/>
          </a:xfrm>
          <a:prstGeom prst="rect">
            <a:avLst/>
          </a:prstGeom>
        </p:spPr>
      </p:pic>
      <p:pic>
        <p:nvPicPr>
          <p:cNvPr id="3" name="Imagen 2">
            <a:extLst>
              <a:ext uri="{FF2B5EF4-FFF2-40B4-BE49-F238E27FC236}">
                <a16:creationId xmlns:a16="http://schemas.microsoft.com/office/drawing/2014/main" id="{4223D1B1-DB76-4F94-BC63-3364E94150DC}"/>
              </a:ext>
            </a:extLst>
          </p:cNvPr>
          <p:cNvPicPr>
            <a:picLocks noChangeAspect="1"/>
          </p:cNvPicPr>
          <p:nvPr/>
        </p:nvPicPr>
        <p:blipFill>
          <a:blip r:embed="rId4"/>
          <a:stretch>
            <a:fillRect/>
          </a:stretch>
        </p:blipFill>
        <p:spPr>
          <a:xfrm>
            <a:off x="6101574" y="2123980"/>
            <a:ext cx="3547046" cy="2162613"/>
          </a:xfrm>
          <a:prstGeom prst="rect">
            <a:avLst/>
          </a:prstGeom>
        </p:spPr>
      </p:pic>
      <p:pic>
        <p:nvPicPr>
          <p:cNvPr id="4" name="Imagen 3">
            <a:extLst>
              <a:ext uri="{FF2B5EF4-FFF2-40B4-BE49-F238E27FC236}">
                <a16:creationId xmlns:a16="http://schemas.microsoft.com/office/drawing/2014/main" id="{1F00BF17-882B-4552-85DB-A5227DBC333F}"/>
              </a:ext>
            </a:extLst>
          </p:cNvPr>
          <p:cNvPicPr>
            <a:picLocks noChangeAspect="1"/>
          </p:cNvPicPr>
          <p:nvPr/>
        </p:nvPicPr>
        <p:blipFill>
          <a:blip r:embed="rId5"/>
          <a:stretch>
            <a:fillRect/>
          </a:stretch>
        </p:blipFill>
        <p:spPr>
          <a:xfrm>
            <a:off x="932533" y="4538564"/>
            <a:ext cx="3547046" cy="2162613"/>
          </a:xfrm>
          <a:prstGeom prst="rect">
            <a:avLst/>
          </a:prstGeom>
        </p:spPr>
      </p:pic>
      <p:pic>
        <p:nvPicPr>
          <p:cNvPr id="5" name="Imagen 4">
            <a:extLst>
              <a:ext uri="{FF2B5EF4-FFF2-40B4-BE49-F238E27FC236}">
                <a16:creationId xmlns:a16="http://schemas.microsoft.com/office/drawing/2014/main" id="{81467FCF-AEAD-4C8F-A193-FDF070965C48}"/>
              </a:ext>
            </a:extLst>
          </p:cNvPr>
          <p:cNvPicPr>
            <a:picLocks noChangeAspect="1"/>
          </p:cNvPicPr>
          <p:nvPr/>
        </p:nvPicPr>
        <p:blipFill>
          <a:blip r:embed="rId6"/>
          <a:stretch>
            <a:fillRect/>
          </a:stretch>
        </p:blipFill>
        <p:spPr>
          <a:xfrm>
            <a:off x="6090427" y="4439908"/>
            <a:ext cx="3708858" cy="2261269"/>
          </a:xfrm>
          <a:prstGeom prst="rect">
            <a:avLst/>
          </a:prstGeom>
        </p:spPr>
      </p:pic>
    </p:spTree>
    <p:extLst>
      <p:ext uri="{BB962C8B-B14F-4D97-AF65-F5344CB8AC3E}">
        <p14:creationId xmlns:p14="http://schemas.microsoft.com/office/powerpoint/2010/main" val="3753075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1FEAE6B-84EB-4ADF-A2BB-896DB4190EE8}"/>
              </a:ext>
            </a:extLst>
          </p:cNvPr>
          <p:cNvSpPr>
            <a:spLocks noGrp="1"/>
          </p:cNvSpPr>
          <p:nvPr>
            <p:ph type="title"/>
          </p:nvPr>
        </p:nvSpPr>
        <p:spPr/>
        <p:txBody>
          <a:bodyPr>
            <a:normAutofit/>
          </a:bodyPr>
          <a:lstStyle/>
          <a:p>
            <a:r>
              <a:rPr lang="es-CO" sz="3200" b="1" dirty="0">
                <a:latin typeface="Arial" panose="020B0604020202020204" pitchFamily="34" charset="0"/>
                <a:cs typeface="Arial" panose="020B0604020202020204" pitchFamily="34" charset="0"/>
              </a:rPr>
              <a:t>Informe Calidad del Aire 2017 – PM</a:t>
            </a:r>
            <a:r>
              <a:rPr lang="es-CO" sz="1800" b="1" dirty="0">
                <a:latin typeface="Arial" panose="020B0604020202020204" pitchFamily="34" charset="0"/>
                <a:cs typeface="Arial" panose="020B0604020202020204" pitchFamily="34" charset="0"/>
              </a:rPr>
              <a:t>10</a:t>
            </a:r>
            <a:endParaRPr lang="es-CO" sz="32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FFFF28E8-50D6-407A-A860-7097F8BC34B0}"/>
              </a:ext>
            </a:extLst>
          </p:cNvPr>
          <p:cNvPicPr/>
          <p:nvPr/>
        </p:nvPicPr>
        <p:blipFill>
          <a:blip r:embed="rId2"/>
          <a:stretch>
            <a:fillRect/>
          </a:stretch>
        </p:blipFill>
        <p:spPr bwMode="auto">
          <a:xfrm>
            <a:off x="1418869" y="1268863"/>
            <a:ext cx="4996543" cy="2904217"/>
          </a:xfrm>
          <a:prstGeom prst="rect">
            <a:avLst/>
          </a:prstGeom>
        </p:spPr>
      </p:pic>
      <p:pic>
        <p:nvPicPr>
          <p:cNvPr id="15" name="Imagen 14" descr="C:\Users\Administrador\Downloads\180124_PM10_Anual_17.png">
            <a:extLst>
              <a:ext uri="{FF2B5EF4-FFF2-40B4-BE49-F238E27FC236}">
                <a16:creationId xmlns:a16="http://schemas.microsoft.com/office/drawing/2014/main" id="{67F8F416-0BA6-4089-9189-9237AF49FC5B}"/>
              </a:ext>
            </a:extLst>
          </p:cNvPr>
          <p:cNvPicPr/>
          <p:nvPr/>
        </p:nvPicPr>
        <p:blipFill>
          <a:blip r:embed="rId3"/>
          <a:stretch>
            <a:fillRect/>
          </a:stretch>
        </p:blipFill>
        <p:spPr bwMode="auto">
          <a:xfrm>
            <a:off x="7892116" y="1354767"/>
            <a:ext cx="3753491" cy="5082289"/>
          </a:xfrm>
          <a:prstGeom prst="rect">
            <a:avLst/>
          </a:prstGeom>
        </p:spPr>
      </p:pic>
      <p:pic>
        <p:nvPicPr>
          <p:cNvPr id="23" name="Imagen 22">
            <a:extLst>
              <a:ext uri="{FF2B5EF4-FFF2-40B4-BE49-F238E27FC236}">
                <a16:creationId xmlns:a16="http://schemas.microsoft.com/office/drawing/2014/main" id="{98F7069D-D1A2-4ED0-984E-7787F6451071}"/>
              </a:ext>
            </a:extLst>
          </p:cNvPr>
          <p:cNvPicPr>
            <a:picLocks noChangeAspect="1"/>
          </p:cNvPicPr>
          <p:nvPr/>
        </p:nvPicPr>
        <p:blipFill rotWithShape="1">
          <a:blip r:embed="rId4"/>
          <a:srcRect l="19426" t="35622" r="38279" b="25015"/>
          <a:stretch/>
        </p:blipFill>
        <p:spPr>
          <a:xfrm>
            <a:off x="3917141" y="4351290"/>
            <a:ext cx="3753491" cy="1964036"/>
          </a:xfrm>
          <a:prstGeom prst="rect">
            <a:avLst/>
          </a:prstGeom>
        </p:spPr>
      </p:pic>
      <p:pic>
        <p:nvPicPr>
          <p:cNvPr id="24" name="Imagen 23">
            <a:extLst>
              <a:ext uri="{FF2B5EF4-FFF2-40B4-BE49-F238E27FC236}">
                <a16:creationId xmlns:a16="http://schemas.microsoft.com/office/drawing/2014/main" id="{ADAFAB4E-96B0-4A78-95BC-D99B5166A972}"/>
              </a:ext>
            </a:extLst>
          </p:cNvPr>
          <p:cNvPicPr>
            <a:picLocks noChangeAspect="1"/>
          </p:cNvPicPr>
          <p:nvPr/>
        </p:nvPicPr>
        <p:blipFill rotWithShape="1">
          <a:blip r:embed="rId5"/>
          <a:srcRect l="19321" t="29594" r="38222" b="35292"/>
          <a:stretch/>
        </p:blipFill>
        <p:spPr>
          <a:xfrm>
            <a:off x="306035" y="4493770"/>
            <a:ext cx="3611105" cy="1679076"/>
          </a:xfrm>
          <a:prstGeom prst="rect">
            <a:avLst/>
          </a:prstGeom>
        </p:spPr>
      </p:pic>
    </p:spTree>
    <p:extLst>
      <p:ext uri="{BB962C8B-B14F-4D97-AF65-F5344CB8AC3E}">
        <p14:creationId xmlns:p14="http://schemas.microsoft.com/office/powerpoint/2010/main" val="3836329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D1A45D3-5146-4231-948B-DAF0C19ED006}"/>
              </a:ext>
            </a:extLst>
          </p:cNvPr>
          <p:cNvSpPr>
            <a:spLocks noGrp="1"/>
          </p:cNvSpPr>
          <p:nvPr>
            <p:ph type="title"/>
          </p:nvPr>
        </p:nvSpPr>
        <p:spPr/>
        <p:txBody>
          <a:bodyPr>
            <a:normAutofit/>
          </a:bodyPr>
          <a:lstStyle/>
          <a:p>
            <a:r>
              <a:rPr lang="es-CO" sz="3200" b="1" dirty="0">
                <a:latin typeface="Arial" panose="020B0604020202020204" pitchFamily="34" charset="0"/>
                <a:cs typeface="Arial" panose="020B0604020202020204" pitchFamily="34" charset="0"/>
              </a:rPr>
              <a:t>Informe Calidad del Aire 2017 – PM</a:t>
            </a:r>
            <a:r>
              <a:rPr lang="es-CO" sz="1800" b="1" dirty="0">
                <a:latin typeface="Arial" panose="020B0604020202020204" pitchFamily="34" charset="0"/>
                <a:cs typeface="Arial" panose="020B0604020202020204" pitchFamily="34" charset="0"/>
              </a:rPr>
              <a:t>2.5</a:t>
            </a:r>
            <a:endParaRPr lang="es-CO" sz="3200" dirty="0"/>
          </a:p>
        </p:txBody>
      </p:sp>
      <p:pic>
        <p:nvPicPr>
          <p:cNvPr id="4" name="Imagen 3">
            <a:extLst>
              <a:ext uri="{FF2B5EF4-FFF2-40B4-BE49-F238E27FC236}">
                <a16:creationId xmlns:a16="http://schemas.microsoft.com/office/drawing/2014/main" id="{6B56B2B1-151B-443E-A8A1-9B88E6897C98}"/>
              </a:ext>
            </a:extLst>
          </p:cNvPr>
          <p:cNvPicPr/>
          <p:nvPr/>
        </p:nvPicPr>
        <p:blipFill>
          <a:blip r:embed="rId2"/>
          <a:stretch>
            <a:fillRect/>
          </a:stretch>
        </p:blipFill>
        <p:spPr bwMode="auto">
          <a:xfrm>
            <a:off x="838200" y="1325551"/>
            <a:ext cx="5716114" cy="3351380"/>
          </a:xfrm>
          <a:prstGeom prst="rect">
            <a:avLst/>
          </a:prstGeom>
        </p:spPr>
      </p:pic>
      <p:pic>
        <p:nvPicPr>
          <p:cNvPr id="7" name="Imagen 6">
            <a:extLst>
              <a:ext uri="{FF2B5EF4-FFF2-40B4-BE49-F238E27FC236}">
                <a16:creationId xmlns:a16="http://schemas.microsoft.com/office/drawing/2014/main" id="{AF67A5E7-E8FA-45AD-8CE7-CCF7A7D1A00B}"/>
              </a:ext>
            </a:extLst>
          </p:cNvPr>
          <p:cNvPicPr>
            <a:picLocks noChangeAspect="1"/>
          </p:cNvPicPr>
          <p:nvPr/>
        </p:nvPicPr>
        <p:blipFill rotWithShape="1">
          <a:blip r:embed="rId3"/>
          <a:srcRect l="18688" t="33872" r="33361" b="31795"/>
          <a:stretch/>
        </p:blipFill>
        <p:spPr>
          <a:xfrm>
            <a:off x="4106147" y="4782472"/>
            <a:ext cx="3493124" cy="1406207"/>
          </a:xfrm>
          <a:prstGeom prst="rect">
            <a:avLst/>
          </a:prstGeom>
        </p:spPr>
      </p:pic>
      <p:pic>
        <p:nvPicPr>
          <p:cNvPr id="8" name="Imagen 7" descr="C:\Users\Administrador\Downloads\180124_PM25_Anual_17.png">
            <a:extLst>
              <a:ext uri="{FF2B5EF4-FFF2-40B4-BE49-F238E27FC236}">
                <a16:creationId xmlns:a16="http://schemas.microsoft.com/office/drawing/2014/main" id="{E2E98B81-6547-4F46-9193-0B7CCB2717D9}"/>
              </a:ext>
            </a:extLst>
          </p:cNvPr>
          <p:cNvPicPr/>
          <p:nvPr/>
        </p:nvPicPr>
        <p:blipFill>
          <a:blip r:embed="rId4"/>
          <a:stretch>
            <a:fillRect/>
          </a:stretch>
        </p:blipFill>
        <p:spPr bwMode="auto">
          <a:xfrm>
            <a:off x="7794832" y="1325551"/>
            <a:ext cx="3493124" cy="5167323"/>
          </a:xfrm>
          <a:prstGeom prst="rect">
            <a:avLst/>
          </a:prstGeom>
        </p:spPr>
      </p:pic>
      <p:pic>
        <p:nvPicPr>
          <p:cNvPr id="9" name="Imagen 8">
            <a:extLst>
              <a:ext uri="{FF2B5EF4-FFF2-40B4-BE49-F238E27FC236}">
                <a16:creationId xmlns:a16="http://schemas.microsoft.com/office/drawing/2014/main" id="{2E8B21B9-0C29-4AA3-9A8E-8CAF7EFE1107}"/>
              </a:ext>
            </a:extLst>
          </p:cNvPr>
          <p:cNvPicPr>
            <a:picLocks noChangeAspect="1"/>
          </p:cNvPicPr>
          <p:nvPr/>
        </p:nvPicPr>
        <p:blipFill rotWithShape="1">
          <a:blip r:embed="rId5"/>
          <a:srcRect l="19345" t="43386" r="33771" b="28368"/>
          <a:stretch/>
        </p:blipFill>
        <p:spPr>
          <a:xfrm>
            <a:off x="452211" y="4913621"/>
            <a:ext cx="3653936" cy="1237656"/>
          </a:xfrm>
          <a:prstGeom prst="rect">
            <a:avLst/>
          </a:prstGeom>
        </p:spPr>
      </p:pic>
    </p:spTree>
    <p:extLst>
      <p:ext uri="{BB962C8B-B14F-4D97-AF65-F5344CB8AC3E}">
        <p14:creationId xmlns:p14="http://schemas.microsoft.com/office/powerpoint/2010/main" val="652830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C0EB92C0-27DD-4C73-A402-B79C0618F080}"/>
              </a:ext>
            </a:extLst>
          </p:cNvPr>
          <p:cNvSpPr txBox="1">
            <a:spLocks/>
          </p:cNvSpPr>
          <p:nvPr/>
        </p:nvSpPr>
        <p:spPr>
          <a:xfrm>
            <a:off x="567047" y="2784524"/>
            <a:ext cx="10515600" cy="209406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4000" kern="1200">
                <a:solidFill>
                  <a:schemeClr val="bg1"/>
                </a:solidFill>
                <a:latin typeface="Arial Rounded MT Bold"/>
                <a:ea typeface="+mj-ea"/>
                <a:cs typeface="Arial Rounded MT Bold"/>
              </a:defRPr>
            </a:lvl1pPr>
          </a:lstStyle>
          <a:p>
            <a:pPr algn="r"/>
            <a:r>
              <a:rPr lang="es-CO" sz="4100" b="1" dirty="0">
                <a:latin typeface="Arial" panose="020B0604020202020204" pitchFamily="34" charset="0"/>
                <a:cs typeface="Arial" panose="020B0604020202020204" pitchFamily="34" charset="0"/>
              </a:rPr>
              <a:t>3. Acciones de IVC para la g</a:t>
            </a:r>
            <a:r>
              <a:rPr lang="es-ES" sz="4100" b="1" dirty="0">
                <a:latin typeface="Arial" panose="020B0604020202020204" pitchFamily="34" charset="0"/>
                <a:cs typeface="Arial" panose="020B0604020202020204" pitchFamily="34" charset="0"/>
              </a:rPr>
              <a:t>estión de la reducción de emisiones</a:t>
            </a:r>
          </a:p>
          <a:p>
            <a:pPr algn="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977636"/>
      </p:ext>
    </p:extLst>
  </p:cSld>
  <p:clrMapOvr>
    <a:masterClrMapping/>
  </p:clrMapOvr>
</p:sld>
</file>

<file path=ppt/theme/theme1.xml><?xml version="1.0" encoding="utf-8"?>
<a:theme xmlns:a="http://schemas.openxmlformats.org/drawingml/2006/main" name="Tema de Office">
  <a:themeElements>
    <a:clrScheme name="Personalizar 4">
      <a:dk1>
        <a:srgbClr val="000080"/>
      </a:dk1>
      <a:lt1>
        <a:sysClr val="window" lastClr="FFFFFF"/>
      </a:lt1>
      <a:dk2>
        <a:srgbClr val="004080"/>
      </a:dk2>
      <a:lt2>
        <a:srgbClr val="FCFCF5"/>
      </a:lt2>
      <a:accent1>
        <a:srgbClr val="004080"/>
      </a:accent1>
      <a:accent2>
        <a:srgbClr val="66CCFF"/>
      </a:accent2>
      <a:accent3>
        <a:srgbClr val="00FFFF"/>
      </a:accent3>
      <a:accent4>
        <a:srgbClr val="66FFCC"/>
      </a:accent4>
      <a:accent5>
        <a:srgbClr val="FF6666"/>
      </a:accent5>
      <a:accent6>
        <a:srgbClr val="FF8000"/>
      </a:accent6>
      <a:hlink>
        <a:srgbClr val="0080FF"/>
      </a:hlink>
      <a:folHlink>
        <a:srgbClr val="FF8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2066</TotalTime>
  <Words>2527</Words>
  <Application>Microsoft Office PowerPoint</Application>
  <PresentationFormat>Panorámica</PresentationFormat>
  <Paragraphs>399</Paragraphs>
  <Slides>47</Slides>
  <Notes>4</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47</vt:i4>
      </vt:variant>
    </vt:vector>
  </HeadingPairs>
  <TitlesOfParts>
    <vt:vector size="58" baseType="lpstr">
      <vt:lpstr>Arial</vt:lpstr>
      <vt:lpstr>Arial Narrow</vt:lpstr>
      <vt:lpstr>Arial Rounded MT Bold</vt:lpstr>
      <vt:lpstr>Calibi</vt:lpstr>
      <vt:lpstr>Calibri</vt:lpstr>
      <vt:lpstr>Myriad Pro</vt:lpstr>
      <vt:lpstr>Symbol</vt:lpstr>
      <vt:lpstr>Times New Roman</vt:lpstr>
      <vt:lpstr>Traditional Arabic</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Informe Calidad del Aire 2017 – PM10</vt:lpstr>
      <vt:lpstr>Informe Calidad del Aire 2017 – PM2.5</vt:lpstr>
      <vt:lpstr>Presentación de PowerPoint</vt:lpstr>
      <vt:lpstr>DEFINICIÓN DE ZONA PILOTO PARA INTERVENCIÓN - SDA</vt:lpstr>
      <vt:lpstr>Acciones de IVC de la Secretaría Distrital de Ambiente - 2017 y 2018</vt:lpstr>
      <vt:lpstr>Acciones de IVC de la Secretaría Distrital de Ambiente – 2017 y 2018</vt:lpstr>
      <vt:lpstr>Presentación de PowerPoint</vt:lpstr>
      <vt:lpstr>Presentación de PowerPoint</vt:lpstr>
      <vt:lpstr>Herramientas WEB de consulta sobre la calidad de aire</vt:lpstr>
      <vt:lpstr>Presentación de PowerPoint</vt:lpstr>
      <vt:lpstr>Presentación de PowerPoint</vt:lpstr>
      <vt:lpstr>Presentación de PowerPoint</vt:lpstr>
      <vt:lpstr>Modelo operativo del PACA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es el Decreto 668 de 2017?</vt:lpstr>
      <vt:lpstr>¿Cómo se aprobarán las Políticas Públicas en el Distrito?</vt:lpstr>
      <vt:lpstr>Plazos para la aprobación de las nuevas Políticas Públicas </vt:lpstr>
      <vt:lpstr>¿ Qué problema busca solucionar la Política de Producción y Consumo Sostenible?</vt:lpstr>
      <vt:lpstr>¿ Por qué se debe formular la Política Pública de Producción y Consumo Sostenible?</vt:lpstr>
      <vt:lpstr>¿En qué fase se encuentra la Política de Producción y Consumo Sostenible?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PAOLA.PEREZ</dc:creator>
  <cp:lastModifiedBy>alquiler104</cp:lastModifiedBy>
  <cp:revision>526</cp:revision>
  <dcterms:created xsi:type="dcterms:W3CDTF">2018-02-13T19:50:04Z</dcterms:created>
  <dcterms:modified xsi:type="dcterms:W3CDTF">2021-09-07T21:04:40Z</dcterms:modified>
</cp:coreProperties>
</file>