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8" r:id="rId2"/>
    <p:sldId id="298" r:id="rId3"/>
    <p:sldId id="300" r:id="rId4"/>
    <p:sldId id="334" r:id="rId5"/>
    <p:sldId id="341" r:id="rId6"/>
    <p:sldId id="342" r:id="rId7"/>
    <p:sldId id="343" r:id="rId8"/>
    <p:sldId id="344" r:id="rId9"/>
    <p:sldId id="333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326" r:id="rId35"/>
    <p:sldId id="336" r:id="rId36"/>
    <p:sldId id="328" r:id="rId37"/>
    <p:sldId id="339" r:id="rId38"/>
    <p:sldId id="337" r:id="rId39"/>
    <p:sldId id="340" r:id="rId40"/>
    <p:sldId id="297" r:id="rId4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293">
          <p15:clr>
            <a:srgbClr val="A4A3A4"/>
          </p15:clr>
        </p15:guide>
        <p15:guide id="4" pos="767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336600"/>
    <a:srgbClr val="00264C"/>
    <a:srgbClr val="004080"/>
    <a:srgbClr val="003399"/>
    <a:srgbClr val="00CCCC"/>
    <a:srgbClr val="1C7ABF"/>
    <a:srgbClr val="196DAA"/>
    <a:srgbClr val="009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40" autoAdjust="0"/>
    <p:restoredTop sz="95332" autoAdjust="0"/>
  </p:normalViewPr>
  <p:slideViewPr>
    <p:cSldViewPr snapToGrid="0">
      <p:cViewPr varScale="1">
        <p:scale>
          <a:sx n="114" d="100"/>
          <a:sy n="114" d="100"/>
        </p:scale>
        <p:origin x="210" y="84"/>
      </p:cViewPr>
      <p:guideLst>
        <p:guide orient="horz" pos="2160"/>
        <p:guide pos="3840"/>
        <p:guide orient="horz" pos="1293"/>
        <p:guide pos="767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1" i="0" u="none" strike="noStrike" kern="1200" baseline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rgbClr val="000000"/>
                </a:solidFill>
              </a:rPr>
              <a:t>AVANCE POR EJES</a:t>
            </a:r>
          </a:p>
        </c:rich>
      </c:tx>
      <c:layout>
        <c:manualLayout>
          <c:xMode val="edge"/>
          <c:yMode val="edge"/>
          <c:x val="0.38706689231474539"/>
          <c:y val="0.130459230874009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1" i="0" u="none" strike="noStrike" kern="1200" baseline="0">
              <a:solidFill>
                <a:srgbClr val="000000"/>
              </a:solidFill>
              <a:effectLst/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1.7928558048956433E-2"/>
          <c:y val="0.11734818089497498"/>
          <c:w val="0.97534823268268489"/>
          <c:h val="0.627378030377894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40F3-40F9-B36E-079798FE426A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40F3-40F9-B36E-079798FE426A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40F3-40F9-B36E-079798FE426A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40F3-40F9-B36E-079798FE426A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40F3-40F9-B36E-079798FE426A}"/>
              </c:ext>
            </c:extLst>
          </c:dPt>
          <c:dLbls>
            <c:dLbl>
              <c:idx val="1"/>
              <c:layout>
                <c:manualLayout>
                  <c:x val="2.241069756119513E-3"/>
                  <c:y val="7.9590403213528104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0F3-40F9-B36E-079798FE426A}"/>
                </c:ext>
              </c:extLst>
            </c:dLbl>
            <c:dLbl>
              <c:idx val="2"/>
              <c:layout>
                <c:manualLayout>
                  <c:x val="0"/>
                  <c:y val="7.9590403213529296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0F3-40F9-B36E-079798FE426A}"/>
                </c:ext>
              </c:extLst>
            </c:dLbl>
            <c:dLbl>
              <c:idx val="3"/>
              <c:layout>
                <c:manualLayout>
                  <c:x val="1.1205348780597771E-3"/>
                  <c:y val="5.841697276648051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0F3-40F9-B36E-079798FE426A}"/>
                </c:ext>
              </c:extLst>
            </c:dLbl>
            <c:dLbl>
              <c:idx val="5"/>
              <c:layout>
                <c:manualLayout>
                  <c:x val="-2.2410697561196366E-3"/>
                  <c:y val="6.014273267095655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0F3-40F9-B36E-079798FE426A}"/>
                </c:ext>
              </c:extLst>
            </c:dLbl>
            <c:dLbl>
              <c:idx val="7"/>
              <c:layout>
                <c:manualLayout>
                  <c:x val="-5.6026743902988854E-3"/>
                  <c:y val="-1.813280585344888E-3"/>
                </c:manualLayout>
              </c:layout>
              <c:tx>
                <c:rich>
                  <a:bodyPr/>
                  <a:lstStyle/>
                  <a:p>
                    <a:fld id="{0288A019-8575-40C3-9C60-D37339983020}" type="VALUE">
                      <a:rPr lang="en-US"/>
                      <a:pPr/>
                      <a:t>[VALOR]</a:t>
                    </a:fld>
                    <a:endParaRPr lang="es-CO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40F3-40F9-B36E-079798FE42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1. Articulación efectiva de las iniciativas institucionales</c:v>
                </c:pt>
                <c:pt idx="1">
                  <c:v>2. Conservación de la biodiversidad </c:v>
                </c:pt>
                <c:pt idx="2">
                  <c:v>3. Restauración de los ecosistemas degradados</c:v>
                </c:pt>
                <c:pt idx="3">
                  <c:v>4. Gestión del conocimiento y la información para la conservación</c:v>
                </c:pt>
                <c:pt idx="4">
                  <c:v>5. Uso sustentable de los elementos de la biodiversidad</c:v>
                </c:pt>
                <c:pt idx="5">
                  <c:v>Instrumento participación social</c:v>
                </c:pt>
                <c:pt idx="6">
                  <c:v>Instrumento de tecnología e información </c:v>
                </c:pt>
                <c:pt idx="7">
                  <c:v>Avance total Política</c:v>
                </c:pt>
              </c:strCache>
            </c:strRef>
          </c:cat>
          <c:val>
            <c:numRef>
              <c:f>Hoja1!$B$2:$B$9</c:f>
              <c:numCache>
                <c:formatCode>0%</c:formatCode>
                <c:ptCount val="8"/>
                <c:pt idx="0">
                  <c:v>0</c:v>
                </c:pt>
                <c:pt idx="1">
                  <c:v>0.46</c:v>
                </c:pt>
                <c:pt idx="2">
                  <c:v>0.37</c:v>
                </c:pt>
                <c:pt idx="3">
                  <c:v>0.03</c:v>
                </c:pt>
                <c:pt idx="4">
                  <c:v>0</c:v>
                </c:pt>
                <c:pt idx="5">
                  <c:v>0.3</c:v>
                </c:pt>
                <c:pt idx="6">
                  <c:v>0</c:v>
                </c:pt>
                <c:pt idx="7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0F3-40F9-B36E-079798FE426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-1459036688"/>
        <c:axId val="-1459045936"/>
      </c:barChart>
      <c:catAx>
        <c:axId val="-1459036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pPr>
            <a:endParaRPr lang="es-CO"/>
          </a:p>
        </c:txPr>
        <c:crossAx val="-1459045936"/>
        <c:crosses val="autoZero"/>
        <c:auto val="1"/>
        <c:lblAlgn val="ctr"/>
        <c:lblOffset val="100"/>
        <c:noMultiLvlLbl val="0"/>
      </c:catAx>
      <c:valAx>
        <c:axId val="-14590459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-1459036688"/>
        <c:crosses val="autoZero"/>
        <c:crossBetween val="between"/>
      </c:valAx>
      <c:spPr>
        <a:noFill/>
        <a:ln>
          <a:noFill/>
        </a:ln>
        <a:effectLst>
          <a:outerShdw blurRad="50800" dist="50800" dir="5400000" algn="ctr" rotWithShape="0">
            <a:schemeClr val="bg1"/>
          </a:outerShdw>
        </a:effectLst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>
      <a:outerShdw blurRad="50800" dist="50800" dir="5400000" algn="ctr" rotWithShape="0">
        <a:schemeClr val="bg1"/>
      </a:outerShdw>
    </a:effectLst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333-4FD5-8F1B-92F753079DBE}"/>
              </c:ext>
            </c:extLst>
          </c:dPt>
          <c:dLbls>
            <c:dLbl>
              <c:idx val="0"/>
              <c:layout>
                <c:manualLayout>
                  <c:x val="7.8125E-3"/>
                  <c:y val="-1.792876366087822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333-4FD5-8F1B-92F753079DBE}"/>
                </c:ext>
              </c:extLst>
            </c:dLbl>
            <c:dLbl>
              <c:idx val="1"/>
              <c:layout>
                <c:manualLayout>
                  <c:x val="-4.6875000000000571E-3"/>
                  <c:y val="2.89462334555712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333-4FD5-8F1B-92F753079DBE}"/>
                </c:ext>
              </c:extLst>
            </c:dLbl>
            <c:dLbl>
              <c:idx val="2"/>
              <c:layout>
                <c:manualLayout>
                  <c:x val="5.2017611137571878E-4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333-4FD5-8F1B-92F753079DBE}"/>
                </c:ext>
              </c:extLst>
            </c:dLbl>
            <c:dLbl>
              <c:idx val="3"/>
              <c:layout>
                <c:manualLayout>
                  <c:x val="-4.6875000000001143E-3"/>
                  <c:y val="5.238373201379515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333-4FD5-8F1B-92F753079DBE}"/>
                </c:ext>
              </c:extLst>
            </c:dLbl>
            <c:dLbl>
              <c:idx val="4"/>
              <c:layout>
                <c:manualLayout>
                  <c:x val="-1.3179242050374591E-3"/>
                  <c:y val="6.9149848108395796E-4"/>
                </c:manualLayout>
              </c:layout>
              <c:tx>
                <c:rich>
                  <a:bodyPr/>
                  <a:lstStyle/>
                  <a:p>
                    <a:fld id="{D8BD30F0-B8AA-4B97-93BA-AC15DDB25079}" type="VALUE">
                      <a:rPr lang="en-US">
                        <a:solidFill>
                          <a:srgbClr val="000000"/>
                        </a:solidFill>
                      </a:rPr>
                      <a:pPr/>
                      <a:t>[VALOR]</a:t>
                    </a:fld>
                    <a:endParaRPr lang="es-CO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333-4FD5-8F1B-92F753079D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1. Territorio</c:v>
                </c:pt>
                <c:pt idx="1">
                  <c:v>2. Desarrollo humano, productividad y seguridad alimentaria</c:v>
                </c:pt>
                <c:pt idx="2">
                  <c:v>3. Identidad y culturas campesinas</c:v>
                </c:pt>
                <c:pt idx="3">
                  <c:v>4. Institucionalidad democrática</c:v>
                </c:pt>
                <c:pt idx="4">
                  <c:v>Avance Total Política</c:v>
                </c:pt>
              </c:strCache>
            </c:strRef>
          </c:cat>
          <c:val>
            <c:numRef>
              <c:f>Hoja1!$B$2:$B$6</c:f>
              <c:numCache>
                <c:formatCode>0%</c:formatCode>
                <c:ptCount val="5"/>
                <c:pt idx="0">
                  <c:v>7.0000000000000007E-2</c:v>
                </c:pt>
                <c:pt idx="1">
                  <c:v>0.13</c:v>
                </c:pt>
                <c:pt idx="2">
                  <c:v>0.33</c:v>
                </c:pt>
                <c:pt idx="3">
                  <c:v>0.11</c:v>
                </c:pt>
                <c:pt idx="4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333-4FD5-8F1B-92F753079DB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-1459049200"/>
        <c:axId val="-1459038864"/>
      </c:barChart>
      <c:catAx>
        <c:axId val="-1459049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pPr>
            <a:endParaRPr lang="es-CO"/>
          </a:p>
        </c:txPr>
        <c:crossAx val="-1459038864"/>
        <c:crosses val="autoZero"/>
        <c:auto val="1"/>
        <c:lblAlgn val="ctr"/>
        <c:lblOffset val="100"/>
        <c:noMultiLvlLbl val="0"/>
      </c:catAx>
      <c:valAx>
        <c:axId val="-145903886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-1459049200"/>
        <c:crosses val="autoZero"/>
        <c:crossBetween val="between"/>
      </c:valAx>
      <c:spPr>
        <a:noFill/>
        <a:ln>
          <a:noFill/>
        </a:ln>
        <a:effectLst>
          <a:outerShdw blurRad="50800" dist="50800" dir="5400000" algn="ctr" rotWithShape="0">
            <a:srgbClr val="C0C0C0"/>
          </a:outerShdw>
        </a:effectLst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1" i="0" u="none" strike="noStrike" kern="1200" baseline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srgbClr val="000000"/>
                </a:solidFill>
              </a:rPr>
              <a:t>AVANCE</a:t>
            </a:r>
            <a:r>
              <a:rPr lang="en-US" b="1" baseline="0" dirty="0">
                <a:solidFill>
                  <a:srgbClr val="000000"/>
                </a:solidFill>
              </a:rPr>
              <a:t> POR EJES</a:t>
            </a:r>
            <a:endParaRPr lang="en-US" b="1" dirty="0">
              <a:solidFill>
                <a:srgbClr val="000000"/>
              </a:solidFill>
            </a:endParaRPr>
          </a:p>
        </c:rich>
      </c:tx>
      <c:layout>
        <c:manualLayout>
          <c:xMode val="edge"/>
          <c:yMode val="edge"/>
          <c:x val="0.49971936880670836"/>
          <c:y val="2.48703337389903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1" i="0" u="none" strike="noStrike" kern="1200" baseline="0">
              <a:solidFill>
                <a:srgbClr val="000000"/>
              </a:solidFill>
              <a:effectLst/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21934374965615541"/>
          <c:y val="3.2377908870513901E-2"/>
          <c:w val="0.75886965423103225"/>
          <c:h val="0.645394206662872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AVANCE PLAN DE ACCIÓN</c:v>
                </c:pt>
              </c:strCache>
            </c:strRef>
          </c:tx>
          <c:spPr>
            <a:solidFill>
              <a:srgbClr val="00990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099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ADC-4154-B7C2-AAC403B78A1F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ADC-4154-B7C2-AAC403B78A1F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ADC-4154-B7C2-AAC403B78A1F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76200" dir="18900000" sy="23000" kx="-1200000" algn="bl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6ADC-4154-B7C2-AAC403B78A1F}"/>
              </c:ext>
            </c:extLst>
          </c:dPt>
          <c:dLbls>
            <c:dLbl>
              <c:idx val="0"/>
              <c:layout>
                <c:manualLayout>
                  <c:x val="-1.2347772504830439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ADC-4154-B7C2-AAC403B78A1F}"/>
                </c:ext>
              </c:extLst>
            </c:dLbl>
            <c:dLbl>
              <c:idx val="1"/>
              <c:layout>
                <c:manualLayout>
                  <c:x val="-2.4695203821961968E-3"/>
                  <c:y val="9.201765378001472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ADC-4154-B7C2-AAC403B78A1F}"/>
                </c:ext>
              </c:extLst>
            </c:dLbl>
            <c:dLbl>
              <c:idx val="2"/>
              <c:layout>
                <c:manualLayout>
                  <c:x val="-2.4695203821961968E-3"/>
                  <c:y val="6.417603270491601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ADC-4154-B7C2-AAC403B78A1F}"/>
                </c:ext>
              </c:extLst>
            </c:dLbl>
            <c:dLbl>
              <c:idx val="3"/>
              <c:layout>
                <c:manualLayout>
                  <c:x val="0"/>
                  <c:y val="6.417603270491652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ADC-4154-B7C2-AAC403B78A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1. Cultura ciudadana para la protección y el bienestar animal</c:v>
                </c:pt>
                <c:pt idx="1">
                  <c:v>2. Respuesta institucional para la protección y el bienestar animal </c:v>
                </c:pt>
                <c:pt idx="2">
                  <c:v>3. Gestión del conocimiento para la protección y el bienestar animal</c:v>
                </c:pt>
                <c:pt idx="3">
                  <c:v>Avance total Política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0.96</c:v>
                </c:pt>
                <c:pt idx="1">
                  <c:v>0.47</c:v>
                </c:pt>
                <c:pt idx="2">
                  <c:v>0.56000000000000005</c:v>
                </c:pt>
                <c:pt idx="3">
                  <c:v>0.66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ADC-4154-B7C2-AAC403B78A1F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-1459036144"/>
        <c:axId val="-1459035600"/>
      </c:barChart>
      <c:catAx>
        <c:axId val="-14590361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0000"/>
                </a:solidFill>
                <a:effectLst/>
                <a:latin typeface="+mn-lt"/>
                <a:ea typeface="+mn-ea"/>
                <a:cs typeface="+mn-cs"/>
              </a:defRPr>
            </a:pPr>
            <a:endParaRPr lang="es-CO"/>
          </a:p>
        </c:txPr>
        <c:crossAx val="-1459035600"/>
        <c:crosses val="autoZero"/>
        <c:auto val="1"/>
        <c:lblAlgn val="ctr"/>
        <c:lblOffset val="100"/>
        <c:noMultiLvlLbl val="0"/>
      </c:catAx>
      <c:valAx>
        <c:axId val="-1459035600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-1459036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9C0D32-E83B-4C00-9070-DCC5ADF39458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F5FD672-5498-4D37-A185-3525179CA359}">
      <dgm:prSet/>
      <dgm:spPr/>
      <dgm:t>
        <a:bodyPr/>
        <a:lstStyle/>
        <a:p>
          <a:pPr algn="ctr" rtl="0"/>
          <a:r>
            <a:rPr lang="es-CO" dirty="0"/>
            <a:t>Patrones actuales de Producción y Consumo</a:t>
          </a:r>
          <a:endParaRPr lang="es-ES" dirty="0"/>
        </a:p>
      </dgm:t>
    </dgm:pt>
    <dgm:pt modelId="{F144A434-B6BB-42EE-96DD-8903B0A04F0A}" type="parTrans" cxnId="{9DE2B0A0-53DF-4B39-8258-F60D27B3B42C}">
      <dgm:prSet/>
      <dgm:spPr/>
      <dgm:t>
        <a:bodyPr/>
        <a:lstStyle/>
        <a:p>
          <a:endParaRPr lang="es-ES"/>
        </a:p>
      </dgm:t>
    </dgm:pt>
    <dgm:pt modelId="{83E4251B-67F8-481D-9153-93E56BD71AFA}" type="sibTrans" cxnId="{9DE2B0A0-53DF-4B39-8258-F60D27B3B42C}">
      <dgm:prSet/>
      <dgm:spPr/>
      <dgm:t>
        <a:bodyPr/>
        <a:lstStyle/>
        <a:p>
          <a:endParaRPr lang="es-ES"/>
        </a:p>
      </dgm:t>
    </dgm:pt>
    <dgm:pt modelId="{020074C9-9774-4813-B673-283E3985D7C3}">
      <dgm:prSet/>
      <dgm:spPr/>
      <dgm:t>
        <a:bodyPr/>
        <a:lstStyle/>
        <a:p>
          <a:pPr rtl="0"/>
          <a:r>
            <a:rPr lang="es-CO" dirty="0"/>
            <a:t>Desequilibrio ambiental</a:t>
          </a:r>
          <a:endParaRPr lang="es-ES" dirty="0"/>
        </a:p>
      </dgm:t>
    </dgm:pt>
    <dgm:pt modelId="{49A32E0A-86CE-454B-9D7E-C6341F6431B0}" type="parTrans" cxnId="{9D969206-41DF-49BE-91B9-0351F86F0CBC}">
      <dgm:prSet/>
      <dgm:spPr/>
      <dgm:t>
        <a:bodyPr/>
        <a:lstStyle/>
        <a:p>
          <a:endParaRPr lang="es-ES"/>
        </a:p>
      </dgm:t>
    </dgm:pt>
    <dgm:pt modelId="{8D589955-1D37-4D32-BED6-1B54C8899815}" type="sibTrans" cxnId="{9D969206-41DF-49BE-91B9-0351F86F0CBC}">
      <dgm:prSet/>
      <dgm:spPr/>
      <dgm:t>
        <a:bodyPr/>
        <a:lstStyle/>
        <a:p>
          <a:endParaRPr lang="es-ES"/>
        </a:p>
      </dgm:t>
    </dgm:pt>
    <dgm:pt modelId="{C7752EE1-A45F-47EC-9CFB-D5303BBF98D0}">
      <dgm:prSet/>
      <dgm:spPr/>
      <dgm:t>
        <a:bodyPr/>
        <a:lstStyle/>
        <a:p>
          <a:pPr algn="ctr" rtl="0"/>
          <a:r>
            <a:rPr lang="es-ES" dirty="0"/>
            <a:t>Demanda de bienes y servicios</a:t>
          </a:r>
        </a:p>
      </dgm:t>
    </dgm:pt>
    <dgm:pt modelId="{E9B95947-D4BE-4350-B154-BC549F8975F1}" type="parTrans" cxnId="{CB6B96E9-23EC-4F4F-9657-02E39F2BFDEA}">
      <dgm:prSet/>
      <dgm:spPr/>
      <dgm:t>
        <a:bodyPr/>
        <a:lstStyle/>
        <a:p>
          <a:endParaRPr lang="es-ES"/>
        </a:p>
      </dgm:t>
    </dgm:pt>
    <dgm:pt modelId="{9497E01C-A1D1-4898-9A59-6F8FDF9F20A0}" type="sibTrans" cxnId="{CB6B96E9-23EC-4F4F-9657-02E39F2BFDEA}">
      <dgm:prSet/>
      <dgm:spPr/>
      <dgm:t>
        <a:bodyPr/>
        <a:lstStyle/>
        <a:p>
          <a:endParaRPr lang="es-ES" dirty="0"/>
        </a:p>
      </dgm:t>
    </dgm:pt>
    <dgm:pt modelId="{61CC017B-B7F2-453F-BDCB-6FE3858B5FF4}">
      <dgm:prSet/>
      <dgm:spPr/>
      <dgm:t>
        <a:bodyPr/>
        <a:lstStyle/>
        <a:p>
          <a:pPr algn="ctr" rtl="0"/>
          <a:r>
            <a:rPr lang="es-ES" dirty="0"/>
            <a:t>Producción excesiva</a:t>
          </a:r>
        </a:p>
      </dgm:t>
    </dgm:pt>
    <dgm:pt modelId="{76D98ED2-D496-4F91-A9BD-E51950FF2367}" type="parTrans" cxnId="{C53DFC9A-C445-46CF-8A44-748B8DCF3AC1}">
      <dgm:prSet/>
      <dgm:spPr/>
      <dgm:t>
        <a:bodyPr/>
        <a:lstStyle/>
        <a:p>
          <a:endParaRPr lang="es-ES"/>
        </a:p>
      </dgm:t>
    </dgm:pt>
    <dgm:pt modelId="{DD564508-C770-45CF-A394-8F619AE13CF2}" type="sibTrans" cxnId="{C53DFC9A-C445-46CF-8A44-748B8DCF3AC1}">
      <dgm:prSet/>
      <dgm:spPr/>
      <dgm:t>
        <a:bodyPr/>
        <a:lstStyle/>
        <a:p>
          <a:endParaRPr lang="es-ES"/>
        </a:p>
      </dgm:t>
    </dgm:pt>
    <dgm:pt modelId="{55E2E06B-27FA-4189-86D5-F476040F382D}">
      <dgm:prSet/>
      <dgm:spPr/>
      <dgm:t>
        <a:bodyPr/>
        <a:lstStyle/>
        <a:p>
          <a:pPr algn="ctr" rtl="0"/>
          <a:r>
            <a:rPr lang="es-ES"/>
            <a:t>Problema social</a:t>
          </a:r>
          <a:endParaRPr lang="es-ES" dirty="0"/>
        </a:p>
      </dgm:t>
    </dgm:pt>
    <dgm:pt modelId="{6D29B459-AD49-44A0-90E6-E15C92E9F709}" type="parTrans" cxnId="{27E9F3F1-997E-42F3-9DA6-F3E50C84C625}">
      <dgm:prSet/>
      <dgm:spPr/>
      <dgm:t>
        <a:bodyPr/>
        <a:lstStyle/>
        <a:p>
          <a:endParaRPr lang="es-ES"/>
        </a:p>
      </dgm:t>
    </dgm:pt>
    <dgm:pt modelId="{ACCD42BD-CA69-4A29-A188-518C2975E1BE}" type="sibTrans" cxnId="{27E9F3F1-997E-42F3-9DA6-F3E50C84C625}">
      <dgm:prSet/>
      <dgm:spPr/>
      <dgm:t>
        <a:bodyPr/>
        <a:lstStyle/>
        <a:p>
          <a:endParaRPr lang="es-ES"/>
        </a:p>
      </dgm:t>
    </dgm:pt>
    <dgm:pt modelId="{CC1D2404-9CF4-425F-AD65-D037C03D4BF2}">
      <dgm:prSet/>
      <dgm:spPr/>
      <dgm:t>
        <a:bodyPr/>
        <a:lstStyle/>
        <a:p>
          <a:pPr algn="ctr" rtl="0"/>
          <a:r>
            <a:rPr lang="es-ES" dirty="0"/>
            <a:t>Residuos</a:t>
          </a:r>
        </a:p>
      </dgm:t>
    </dgm:pt>
    <dgm:pt modelId="{574365A4-4BC6-42FB-88FE-09941685AF50}" type="parTrans" cxnId="{285DEDC2-EB4B-47ED-8ECA-B99F1D972AD9}">
      <dgm:prSet/>
      <dgm:spPr/>
      <dgm:t>
        <a:bodyPr/>
        <a:lstStyle/>
        <a:p>
          <a:endParaRPr lang="es-ES"/>
        </a:p>
      </dgm:t>
    </dgm:pt>
    <dgm:pt modelId="{6CC8AC54-DFBA-4483-8EB5-8025AA57926A}" type="sibTrans" cxnId="{285DEDC2-EB4B-47ED-8ECA-B99F1D972AD9}">
      <dgm:prSet/>
      <dgm:spPr/>
      <dgm:t>
        <a:bodyPr/>
        <a:lstStyle/>
        <a:p>
          <a:endParaRPr lang="es-ES"/>
        </a:p>
      </dgm:t>
    </dgm:pt>
    <dgm:pt modelId="{F4840217-598C-4EB4-9991-6A0C89D5F0F9}" type="pres">
      <dgm:prSet presAssocID="{C49C0D32-E83B-4C00-9070-DCC5ADF39458}" presName="Name0" presStyleCnt="0">
        <dgm:presLayoutVars>
          <dgm:dir/>
          <dgm:resizeHandles val="exact"/>
        </dgm:presLayoutVars>
      </dgm:prSet>
      <dgm:spPr/>
    </dgm:pt>
    <dgm:pt modelId="{5A33EDB7-34DF-4A89-ACE8-7C440A50CEDA}" type="pres">
      <dgm:prSet presAssocID="{FF5FD672-5498-4D37-A185-3525179CA359}" presName="node" presStyleLbl="node1" presStyleIdx="0" presStyleCnt="6">
        <dgm:presLayoutVars>
          <dgm:bulletEnabled val="1"/>
        </dgm:presLayoutVars>
      </dgm:prSet>
      <dgm:spPr/>
    </dgm:pt>
    <dgm:pt modelId="{07AE3242-4CFE-47E1-A02B-A121E1A7D893}" type="pres">
      <dgm:prSet presAssocID="{83E4251B-67F8-481D-9153-93E56BD71AFA}" presName="sibTrans" presStyleLbl="sibTrans1D1" presStyleIdx="0" presStyleCnt="5"/>
      <dgm:spPr/>
    </dgm:pt>
    <dgm:pt modelId="{E7742D76-22B8-4855-A19E-1B7CD9C41F1C}" type="pres">
      <dgm:prSet presAssocID="{83E4251B-67F8-481D-9153-93E56BD71AFA}" presName="connectorText" presStyleLbl="sibTrans1D1" presStyleIdx="0" presStyleCnt="5"/>
      <dgm:spPr/>
    </dgm:pt>
    <dgm:pt modelId="{B867840F-EFD1-4729-9469-1A336887C7F6}" type="pres">
      <dgm:prSet presAssocID="{C7752EE1-A45F-47EC-9CFB-D5303BBF98D0}" presName="node" presStyleLbl="node1" presStyleIdx="1" presStyleCnt="6">
        <dgm:presLayoutVars>
          <dgm:bulletEnabled val="1"/>
        </dgm:presLayoutVars>
      </dgm:prSet>
      <dgm:spPr/>
    </dgm:pt>
    <dgm:pt modelId="{52F93D4D-A620-49C0-8D44-C5ADEFEC17FD}" type="pres">
      <dgm:prSet presAssocID="{9497E01C-A1D1-4898-9A59-6F8FDF9F20A0}" presName="sibTrans" presStyleLbl="sibTrans1D1" presStyleIdx="1" presStyleCnt="5"/>
      <dgm:spPr/>
    </dgm:pt>
    <dgm:pt modelId="{98545C99-9B3E-4FD5-9B9B-3C51631A8EC2}" type="pres">
      <dgm:prSet presAssocID="{9497E01C-A1D1-4898-9A59-6F8FDF9F20A0}" presName="connectorText" presStyleLbl="sibTrans1D1" presStyleIdx="1" presStyleCnt="5"/>
      <dgm:spPr/>
    </dgm:pt>
    <dgm:pt modelId="{BA88D338-3DC9-4CC6-9EB4-C64D73F4AF52}" type="pres">
      <dgm:prSet presAssocID="{61CC017B-B7F2-453F-BDCB-6FE3858B5FF4}" presName="node" presStyleLbl="node1" presStyleIdx="2" presStyleCnt="6">
        <dgm:presLayoutVars>
          <dgm:bulletEnabled val="1"/>
        </dgm:presLayoutVars>
      </dgm:prSet>
      <dgm:spPr/>
    </dgm:pt>
    <dgm:pt modelId="{AB3D1CE4-C3FC-4A1D-B017-077EEDA7B77A}" type="pres">
      <dgm:prSet presAssocID="{DD564508-C770-45CF-A394-8F619AE13CF2}" presName="sibTrans" presStyleLbl="sibTrans1D1" presStyleIdx="2" presStyleCnt="5"/>
      <dgm:spPr/>
    </dgm:pt>
    <dgm:pt modelId="{9DED0840-1D76-4414-B551-3BCB01008371}" type="pres">
      <dgm:prSet presAssocID="{DD564508-C770-45CF-A394-8F619AE13CF2}" presName="connectorText" presStyleLbl="sibTrans1D1" presStyleIdx="2" presStyleCnt="5"/>
      <dgm:spPr/>
    </dgm:pt>
    <dgm:pt modelId="{4CD42810-2337-417D-8654-538E3A57C4C5}" type="pres">
      <dgm:prSet presAssocID="{CC1D2404-9CF4-425F-AD65-D037C03D4BF2}" presName="node" presStyleLbl="node1" presStyleIdx="3" presStyleCnt="6">
        <dgm:presLayoutVars>
          <dgm:bulletEnabled val="1"/>
        </dgm:presLayoutVars>
      </dgm:prSet>
      <dgm:spPr/>
    </dgm:pt>
    <dgm:pt modelId="{43CA81A9-3025-4410-A397-AFEA8D002603}" type="pres">
      <dgm:prSet presAssocID="{6CC8AC54-DFBA-4483-8EB5-8025AA57926A}" presName="sibTrans" presStyleLbl="sibTrans1D1" presStyleIdx="3" presStyleCnt="5"/>
      <dgm:spPr/>
    </dgm:pt>
    <dgm:pt modelId="{33D8731D-AE3D-4790-926E-9004230DF91A}" type="pres">
      <dgm:prSet presAssocID="{6CC8AC54-DFBA-4483-8EB5-8025AA57926A}" presName="connectorText" presStyleLbl="sibTrans1D1" presStyleIdx="3" presStyleCnt="5"/>
      <dgm:spPr/>
    </dgm:pt>
    <dgm:pt modelId="{60ACA8A1-EEE0-46DD-9B3C-16732341A4C2}" type="pres">
      <dgm:prSet presAssocID="{020074C9-9774-4813-B673-283E3985D7C3}" presName="node" presStyleLbl="node1" presStyleIdx="4" presStyleCnt="6">
        <dgm:presLayoutVars>
          <dgm:bulletEnabled val="1"/>
        </dgm:presLayoutVars>
      </dgm:prSet>
      <dgm:spPr/>
    </dgm:pt>
    <dgm:pt modelId="{F0F94AD4-B4E9-4CCC-8E15-82FAC781E783}" type="pres">
      <dgm:prSet presAssocID="{8D589955-1D37-4D32-BED6-1B54C8899815}" presName="sibTrans" presStyleLbl="sibTrans1D1" presStyleIdx="4" presStyleCnt="5"/>
      <dgm:spPr/>
    </dgm:pt>
    <dgm:pt modelId="{E01640D3-E700-4D2B-B691-F2D0748D6FAC}" type="pres">
      <dgm:prSet presAssocID="{8D589955-1D37-4D32-BED6-1B54C8899815}" presName="connectorText" presStyleLbl="sibTrans1D1" presStyleIdx="4" presStyleCnt="5"/>
      <dgm:spPr/>
    </dgm:pt>
    <dgm:pt modelId="{43B92527-08CB-427D-8E56-C1AD72862EC7}" type="pres">
      <dgm:prSet presAssocID="{55E2E06B-27FA-4189-86D5-F476040F382D}" presName="node" presStyleLbl="node1" presStyleIdx="5" presStyleCnt="6">
        <dgm:presLayoutVars>
          <dgm:bulletEnabled val="1"/>
        </dgm:presLayoutVars>
      </dgm:prSet>
      <dgm:spPr/>
    </dgm:pt>
  </dgm:ptLst>
  <dgm:cxnLst>
    <dgm:cxn modelId="{9D969206-41DF-49BE-91B9-0351F86F0CBC}" srcId="{C49C0D32-E83B-4C00-9070-DCC5ADF39458}" destId="{020074C9-9774-4813-B673-283E3985D7C3}" srcOrd="4" destOrd="0" parTransId="{49A32E0A-86CE-454B-9D7E-C6341F6431B0}" sibTransId="{8D589955-1D37-4D32-BED6-1B54C8899815}"/>
    <dgm:cxn modelId="{45C8B21D-1D09-4808-93F9-D7AEB226FF54}" type="presOf" srcId="{C49C0D32-E83B-4C00-9070-DCC5ADF39458}" destId="{F4840217-598C-4EB4-9991-6A0C89D5F0F9}" srcOrd="0" destOrd="0" presId="urn:microsoft.com/office/officeart/2005/8/layout/bProcess3"/>
    <dgm:cxn modelId="{B8F2BF1E-D3A2-4392-BF9C-321DD4BF6EB6}" type="presOf" srcId="{83E4251B-67F8-481D-9153-93E56BD71AFA}" destId="{07AE3242-4CFE-47E1-A02B-A121E1A7D893}" srcOrd="0" destOrd="0" presId="urn:microsoft.com/office/officeart/2005/8/layout/bProcess3"/>
    <dgm:cxn modelId="{6C2F0C1F-22B5-4DB5-9165-DE8BEF5D04CE}" type="presOf" srcId="{9497E01C-A1D1-4898-9A59-6F8FDF9F20A0}" destId="{98545C99-9B3E-4FD5-9B9B-3C51631A8EC2}" srcOrd="1" destOrd="0" presId="urn:microsoft.com/office/officeart/2005/8/layout/bProcess3"/>
    <dgm:cxn modelId="{59DB702B-2361-4636-9706-42FA9B9EB9A0}" type="presOf" srcId="{020074C9-9774-4813-B673-283E3985D7C3}" destId="{60ACA8A1-EEE0-46DD-9B3C-16732341A4C2}" srcOrd="0" destOrd="0" presId="urn:microsoft.com/office/officeart/2005/8/layout/bProcess3"/>
    <dgm:cxn modelId="{67986E2F-827F-436E-93C8-37D6AACD3A12}" type="presOf" srcId="{9497E01C-A1D1-4898-9A59-6F8FDF9F20A0}" destId="{52F93D4D-A620-49C0-8D44-C5ADEFEC17FD}" srcOrd="0" destOrd="0" presId="urn:microsoft.com/office/officeart/2005/8/layout/bProcess3"/>
    <dgm:cxn modelId="{A728103B-1B12-4B84-90F3-E11F6AAC259F}" type="presOf" srcId="{CC1D2404-9CF4-425F-AD65-D037C03D4BF2}" destId="{4CD42810-2337-417D-8654-538E3A57C4C5}" srcOrd="0" destOrd="0" presId="urn:microsoft.com/office/officeart/2005/8/layout/bProcess3"/>
    <dgm:cxn modelId="{A6E28865-4826-48CD-A058-BFC6AE5B0E93}" type="presOf" srcId="{83E4251B-67F8-481D-9153-93E56BD71AFA}" destId="{E7742D76-22B8-4855-A19E-1B7CD9C41F1C}" srcOrd="1" destOrd="0" presId="urn:microsoft.com/office/officeart/2005/8/layout/bProcess3"/>
    <dgm:cxn modelId="{93FBDF65-1B86-46E9-AD26-D1CA55FC8C93}" type="presOf" srcId="{C7752EE1-A45F-47EC-9CFB-D5303BBF98D0}" destId="{B867840F-EFD1-4729-9469-1A336887C7F6}" srcOrd="0" destOrd="0" presId="urn:microsoft.com/office/officeart/2005/8/layout/bProcess3"/>
    <dgm:cxn modelId="{A176554A-BE0C-4D30-95A4-4AFE3B3EC362}" type="presOf" srcId="{55E2E06B-27FA-4189-86D5-F476040F382D}" destId="{43B92527-08CB-427D-8E56-C1AD72862EC7}" srcOrd="0" destOrd="0" presId="urn:microsoft.com/office/officeart/2005/8/layout/bProcess3"/>
    <dgm:cxn modelId="{A4755252-07C0-43A9-8861-563B9DF84793}" type="presOf" srcId="{DD564508-C770-45CF-A394-8F619AE13CF2}" destId="{9DED0840-1D76-4414-B551-3BCB01008371}" srcOrd="1" destOrd="0" presId="urn:microsoft.com/office/officeart/2005/8/layout/bProcess3"/>
    <dgm:cxn modelId="{C53DFC9A-C445-46CF-8A44-748B8DCF3AC1}" srcId="{C49C0D32-E83B-4C00-9070-DCC5ADF39458}" destId="{61CC017B-B7F2-453F-BDCB-6FE3858B5FF4}" srcOrd="2" destOrd="0" parTransId="{76D98ED2-D496-4F91-A9BD-E51950FF2367}" sibTransId="{DD564508-C770-45CF-A394-8F619AE13CF2}"/>
    <dgm:cxn modelId="{9DE2B0A0-53DF-4B39-8258-F60D27B3B42C}" srcId="{C49C0D32-E83B-4C00-9070-DCC5ADF39458}" destId="{FF5FD672-5498-4D37-A185-3525179CA359}" srcOrd="0" destOrd="0" parTransId="{F144A434-B6BB-42EE-96DD-8903B0A04F0A}" sibTransId="{83E4251B-67F8-481D-9153-93E56BD71AFA}"/>
    <dgm:cxn modelId="{A77F54A1-C735-4325-B5A7-70366D61D1C6}" type="presOf" srcId="{FF5FD672-5498-4D37-A185-3525179CA359}" destId="{5A33EDB7-34DF-4A89-ACE8-7C440A50CEDA}" srcOrd="0" destOrd="0" presId="urn:microsoft.com/office/officeart/2005/8/layout/bProcess3"/>
    <dgm:cxn modelId="{25D72EAF-33A9-4275-A543-C8AEAD4AC293}" type="presOf" srcId="{8D589955-1D37-4D32-BED6-1B54C8899815}" destId="{E01640D3-E700-4D2B-B691-F2D0748D6FAC}" srcOrd="1" destOrd="0" presId="urn:microsoft.com/office/officeart/2005/8/layout/bProcess3"/>
    <dgm:cxn modelId="{FB98D5BC-C24F-4528-90E2-1C9CC022BD33}" type="presOf" srcId="{6CC8AC54-DFBA-4483-8EB5-8025AA57926A}" destId="{43CA81A9-3025-4410-A397-AFEA8D002603}" srcOrd="0" destOrd="0" presId="urn:microsoft.com/office/officeart/2005/8/layout/bProcess3"/>
    <dgm:cxn modelId="{285DEDC2-EB4B-47ED-8ECA-B99F1D972AD9}" srcId="{C49C0D32-E83B-4C00-9070-DCC5ADF39458}" destId="{CC1D2404-9CF4-425F-AD65-D037C03D4BF2}" srcOrd="3" destOrd="0" parTransId="{574365A4-4BC6-42FB-88FE-09941685AF50}" sibTransId="{6CC8AC54-DFBA-4483-8EB5-8025AA57926A}"/>
    <dgm:cxn modelId="{B5A816D2-ADDE-40FE-A878-2099C5C08ADF}" type="presOf" srcId="{8D589955-1D37-4D32-BED6-1B54C8899815}" destId="{F0F94AD4-B4E9-4CCC-8E15-82FAC781E783}" srcOrd="0" destOrd="0" presId="urn:microsoft.com/office/officeart/2005/8/layout/bProcess3"/>
    <dgm:cxn modelId="{772545DD-07FF-424E-894E-4948A941DFEB}" type="presOf" srcId="{DD564508-C770-45CF-A394-8F619AE13CF2}" destId="{AB3D1CE4-C3FC-4A1D-B017-077EEDA7B77A}" srcOrd="0" destOrd="0" presId="urn:microsoft.com/office/officeart/2005/8/layout/bProcess3"/>
    <dgm:cxn modelId="{140D0BE0-6221-4041-A27A-6C9CB414A981}" type="presOf" srcId="{61CC017B-B7F2-453F-BDCB-6FE3858B5FF4}" destId="{BA88D338-3DC9-4CC6-9EB4-C64D73F4AF52}" srcOrd="0" destOrd="0" presId="urn:microsoft.com/office/officeart/2005/8/layout/bProcess3"/>
    <dgm:cxn modelId="{CB6B96E9-23EC-4F4F-9657-02E39F2BFDEA}" srcId="{C49C0D32-E83B-4C00-9070-DCC5ADF39458}" destId="{C7752EE1-A45F-47EC-9CFB-D5303BBF98D0}" srcOrd="1" destOrd="0" parTransId="{E9B95947-D4BE-4350-B154-BC549F8975F1}" sibTransId="{9497E01C-A1D1-4898-9A59-6F8FDF9F20A0}"/>
    <dgm:cxn modelId="{27E9F3F1-997E-42F3-9DA6-F3E50C84C625}" srcId="{C49C0D32-E83B-4C00-9070-DCC5ADF39458}" destId="{55E2E06B-27FA-4189-86D5-F476040F382D}" srcOrd="5" destOrd="0" parTransId="{6D29B459-AD49-44A0-90E6-E15C92E9F709}" sibTransId="{ACCD42BD-CA69-4A29-A188-518C2975E1BE}"/>
    <dgm:cxn modelId="{C250F6F1-E8BF-4B61-8C81-64F6486FFDBB}" type="presOf" srcId="{6CC8AC54-DFBA-4483-8EB5-8025AA57926A}" destId="{33D8731D-AE3D-4790-926E-9004230DF91A}" srcOrd="1" destOrd="0" presId="urn:microsoft.com/office/officeart/2005/8/layout/bProcess3"/>
    <dgm:cxn modelId="{3C64B05C-433D-441D-9B7A-DBB0382825E1}" type="presParOf" srcId="{F4840217-598C-4EB4-9991-6A0C89D5F0F9}" destId="{5A33EDB7-34DF-4A89-ACE8-7C440A50CEDA}" srcOrd="0" destOrd="0" presId="urn:microsoft.com/office/officeart/2005/8/layout/bProcess3"/>
    <dgm:cxn modelId="{A3485FEA-AD96-4AE5-BD31-A6C0C6C0AEDF}" type="presParOf" srcId="{F4840217-598C-4EB4-9991-6A0C89D5F0F9}" destId="{07AE3242-4CFE-47E1-A02B-A121E1A7D893}" srcOrd="1" destOrd="0" presId="urn:microsoft.com/office/officeart/2005/8/layout/bProcess3"/>
    <dgm:cxn modelId="{6F6092B6-C845-4C14-9468-DAFB1C9EDA42}" type="presParOf" srcId="{07AE3242-4CFE-47E1-A02B-A121E1A7D893}" destId="{E7742D76-22B8-4855-A19E-1B7CD9C41F1C}" srcOrd="0" destOrd="0" presId="urn:microsoft.com/office/officeart/2005/8/layout/bProcess3"/>
    <dgm:cxn modelId="{DA87D66C-5253-4968-B048-46D55CD6A7B7}" type="presParOf" srcId="{F4840217-598C-4EB4-9991-6A0C89D5F0F9}" destId="{B867840F-EFD1-4729-9469-1A336887C7F6}" srcOrd="2" destOrd="0" presId="urn:microsoft.com/office/officeart/2005/8/layout/bProcess3"/>
    <dgm:cxn modelId="{58650206-748D-45DC-B6C8-8FAD878A2F28}" type="presParOf" srcId="{F4840217-598C-4EB4-9991-6A0C89D5F0F9}" destId="{52F93D4D-A620-49C0-8D44-C5ADEFEC17FD}" srcOrd="3" destOrd="0" presId="urn:microsoft.com/office/officeart/2005/8/layout/bProcess3"/>
    <dgm:cxn modelId="{6450F263-D672-42E8-836E-942C58A7EFD6}" type="presParOf" srcId="{52F93D4D-A620-49C0-8D44-C5ADEFEC17FD}" destId="{98545C99-9B3E-4FD5-9B9B-3C51631A8EC2}" srcOrd="0" destOrd="0" presId="urn:microsoft.com/office/officeart/2005/8/layout/bProcess3"/>
    <dgm:cxn modelId="{462530D6-3B8E-46FA-A48D-C97BA920EC16}" type="presParOf" srcId="{F4840217-598C-4EB4-9991-6A0C89D5F0F9}" destId="{BA88D338-3DC9-4CC6-9EB4-C64D73F4AF52}" srcOrd="4" destOrd="0" presId="urn:microsoft.com/office/officeart/2005/8/layout/bProcess3"/>
    <dgm:cxn modelId="{4F9E4A0C-6A16-4854-8BBD-18DA37E84332}" type="presParOf" srcId="{F4840217-598C-4EB4-9991-6A0C89D5F0F9}" destId="{AB3D1CE4-C3FC-4A1D-B017-077EEDA7B77A}" srcOrd="5" destOrd="0" presId="urn:microsoft.com/office/officeart/2005/8/layout/bProcess3"/>
    <dgm:cxn modelId="{16443D86-3DDA-4537-9F01-D4F24570FECE}" type="presParOf" srcId="{AB3D1CE4-C3FC-4A1D-B017-077EEDA7B77A}" destId="{9DED0840-1D76-4414-B551-3BCB01008371}" srcOrd="0" destOrd="0" presId="urn:microsoft.com/office/officeart/2005/8/layout/bProcess3"/>
    <dgm:cxn modelId="{956EBE28-B248-4F81-982E-DD08836B73DB}" type="presParOf" srcId="{F4840217-598C-4EB4-9991-6A0C89D5F0F9}" destId="{4CD42810-2337-417D-8654-538E3A57C4C5}" srcOrd="6" destOrd="0" presId="urn:microsoft.com/office/officeart/2005/8/layout/bProcess3"/>
    <dgm:cxn modelId="{2EA16104-ABBA-47D7-A9D3-D09EA1BE1DB9}" type="presParOf" srcId="{F4840217-598C-4EB4-9991-6A0C89D5F0F9}" destId="{43CA81A9-3025-4410-A397-AFEA8D002603}" srcOrd="7" destOrd="0" presId="urn:microsoft.com/office/officeart/2005/8/layout/bProcess3"/>
    <dgm:cxn modelId="{80BC1A7E-089E-4381-BA99-A24D5CE9068E}" type="presParOf" srcId="{43CA81A9-3025-4410-A397-AFEA8D002603}" destId="{33D8731D-AE3D-4790-926E-9004230DF91A}" srcOrd="0" destOrd="0" presId="urn:microsoft.com/office/officeart/2005/8/layout/bProcess3"/>
    <dgm:cxn modelId="{9654D4FD-AD7F-4E55-8CAF-ED697022B1B2}" type="presParOf" srcId="{F4840217-598C-4EB4-9991-6A0C89D5F0F9}" destId="{60ACA8A1-EEE0-46DD-9B3C-16732341A4C2}" srcOrd="8" destOrd="0" presId="urn:microsoft.com/office/officeart/2005/8/layout/bProcess3"/>
    <dgm:cxn modelId="{68568A20-AB09-496C-9132-F8C9BEAA9FDC}" type="presParOf" srcId="{F4840217-598C-4EB4-9991-6A0C89D5F0F9}" destId="{F0F94AD4-B4E9-4CCC-8E15-82FAC781E783}" srcOrd="9" destOrd="0" presId="urn:microsoft.com/office/officeart/2005/8/layout/bProcess3"/>
    <dgm:cxn modelId="{F2C1E5EB-165D-4B12-A743-1D25F45A194F}" type="presParOf" srcId="{F0F94AD4-B4E9-4CCC-8E15-82FAC781E783}" destId="{E01640D3-E700-4D2B-B691-F2D0748D6FAC}" srcOrd="0" destOrd="0" presId="urn:microsoft.com/office/officeart/2005/8/layout/bProcess3"/>
    <dgm:cxn modelId="{9C25B133-7DE0-4D81-A33D-E743DE6BBA78}" type="presParOf" srcId="{F4840217-598C-4EB4-9991-6A0C89D5F0F9}" destId="{43B92527-08CB-427D-8E56-C1AD72862EC7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9E3263-A089-46FA-979B-1CA7E1EF7FAA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584BB4B-266D-4AC4-ABB4-9DE31F0FD9D1}">
      <dgm:prSet phldrT="[Texto]" custT="1"/>
      <dgm:spPr/>
      <dgm:t>
        <a:bodyPr/>
        <a:lstStyle/>
        <a:p>
          <a:r>
            <a:rPr lang="es-ES" sz="2800" dirty="0"/>
            <a:t>Componente técnico</a:t>
          </a:r>
        </a:p>
      </dgm:t>
    </dgm:pt>
    <dgm:pt modelId="{FBDB8636-4C29-4EEE-A770-4C4E0E7DF7E0}" type="parTrans" cxnId="{094BB0D8-31FC-4BF3-AB2F-5306202F33F0}">
      <dgm:prSet/>
      <dgm:spPr/>
      <dgm:t>
        <a:bodyPr/>
        <a:lstStyle/>
        <a:p>
          <a:endParaRPr lang="es-ES"/>
        </a:p>
      </dgm:t>
    </dgm:pt>
    <dgm:pt modelId="{F365E991-BD23-425A-A48F-118BF6BB2FE0}" type="sibTrans" cxnId="{094BB0D8-31FC-4BF3-AB2F-5306202F33F0}">
      <dgm:prSet/>
      <dgm:spPr/>
      <dgm:t>
        <a:bodyPr/>
        <a:lstStyle/>
        <a:p>
          <a:endParaRPr lang="es-ES"/>
        </a:p>
      </dgm:t>
    </dgm:pt>
    <dgm:pt modelId="{0CCEE665-873C-4DE0-88AF-80CF0864D494}">
      <dgm:prSet phldrT="[Texto]"/>
      <dgm:spPr/>
      <dgm:t>
        <a:bodyPr/>
        <a:lstStyle/>
        <a:p>
          <a:r>
            <a:rPr lang="es-CO" dirty="0">
              <a:solidFill>
                <a:srgbClr val="000000"/>
              </a:solidFill>
            </a:rPr>
            <a:t>Inclusión de la dimensión de Consumo Sostenible</a:t>
          </a:r>
          <a:endParaRPr lang="es-ES" dirty="0">
            <a:solidFill>
              <a:srgbClr val="000000"/>
            </a:solidFill>
          </a:endParaRPr>
        </a:p>
      </dgm:t>
    </dgm:pt>
    <dgm:pt modelId="{8E3DF496-3061-4C60-84FF-93C931866C1C}" type="parTrans" cxnId="{CE59D9D2-A039-4C16-911E-F42E28D69D88}">
      <dgm:prSet/>
      <dgm:spPr/>
      <dgm:t>
        <a:bodyPr/>
        <a:lstStyle/>
        <a:p>
          <a:endParaRPr lang="es-ES"/>
        </a:p>
      </dgm:t>
    </dgm:pt>
    <dgm:pt modelId="{ED6842C1-0739-41F3-B7C2-B596560B657D}" type="sibTrans" cxnId="{CE59D9D2-A039-4C16-911E-F42E28D69D88}">
      <dgm:prSet/>
      <dgm:spPr/>
      <dgm:t>
        <a:bodyPr/>
        <a:lstStyle/>
        <a:p>
          <a:endParaRPr lang="es-ES"/>
        </a:p>
      </dgm:t>
    </dgm:pt>
    <dgm:pt modelId="{9AEF811D-2947-4203-94F7-61C8E0F0A99E}">
      <dgm:prSet phldrT="[Texto]"/>
      <dgm:spPr/>
      <dgm:t>
        <a:bodyPr/>
        <a:lstStyle/>
        <a:p>
          <a:r>
            <a:rPr lang="es-ES" dirty="0">
              <a:solidFill>
                <a:srgbClr val="000000"/>
              </a:solidFill>
            </a:rPr>
            <a:t>Vigencia de la problemática. Política vigente fue decretada en 2003.</a:t>
          </a:r>
        </a:p>
      </dgm:t>
    </dgm:pt>
    <dgm:pt modelId="{A4A176FF-F41A-4C4A-AA20-7AC0628E2E95}" type="parTrans" cxnId="{38A783E3-6B76-43D9-9B8C-991474CCBEE1}">
      <dgm:prSet/>
      <dgm:spPr/>
      <dgm:t>
        <a:bodyPr/>
        <a:lstStyle/>
        <a:p>
          <a:endParaRPr lang="es-ES"/>
        </a:p>
      </dgm:t>
    </dgm:pt>
    <dgm:pt modelId="{1A103DEF-F95B-498B-9580-AB23A534E51E}" type="sibTrans" cxnId="{38A783E3-6B76-43D9-9B8C-991474CCBEE1}">
      <dgm:prSet/>
      <dgm:spPr/>
      <dgm:t>
        <a:bodyPr/>
        <a:lstStyle/>
        <a:p>
          <a:endParaRPr lang="es-ES"/>
        </a:p>
      </dgm:t>
    </dgm:pt>
    <dgm:pt modelId="{C1CF7D98-1039-4E3E-9025-827E98EE95DA}">
      <dgm:prSet phldrT="[Texto]" custT="1"/>
      <dgm:spPr/>
      <dgm:t>
        <a:bodyPr/>
        <a:lstStyle/>
        <a:p>
          <a:r>
            <a:rPr lang="es-ES" sz="2800" dirty="0"/>
            <a:t>Componente normativo</a:t>
          </a:r>
        </a:p>
      </dgm:t>
    </dgm:pt>
    <dgm:pt modelId="{251C95C1-5B75-43E4-B709-3DD95B3EA484}" type="parTrans" cxnId="{CA4FFD17-8ED4-40EC-B405-1AC01E6F0CE7}">
      <dgm:prSet/>
      <dgm:spPr/>
      <dgm:t>
        <a:bodyPr/>
        <a:lstStyle/>
        <a:p>
          <a:endParaRPr lang="es-ES"/>
        </a:p>
      </dgm:t>
    </dgm:pt>
    <dgm:pt modelId="{FF8C1308-1BA6-4A49-9651-866AFDEB79F5}" type="sibTrans" cxnId="{CA4FFD17-8ED4-40EC-B405-1AC01E6F0CE7}">
      <dgm:prSet/>
      <dgm:spPr/>
      <dgm:t>
        <a:bodyPr/>
        <a:lstStyle/>
        <a:p>
          <a:endParaRPr lang="es-ES"/>
        </a:p>
      </dgm:t>
    </dgm:pt>
    <dgm:pt modelId="{EE96EEE1-252C-4954-8C3C-9CE70E270AC9}">
      <dgm:prSet phldrT="[Texto]"/>
      <dgm:spPr/>
      <dgm:t>
        <a:bodyPr/>
        <a:lstStyle/>
        <a:p>
          <a:r>
            <a:rPr lang="es-ES" dirty="0">
              <a:solidFill>
                <a:srgbClr val="000000"/>
              </a:solidFill>
            </a:rPr>
            <a:t>Decreto 668 DE 2017</a:t>
          </a:r>
          <a:endParaRPr lang="es-ES" dirty="0"/>
        </a:p>
      </dgm:t>
    </dgm:pt>
    <dgm:pt modelId="{9CE4598E-66D2-4069-98A3-CB301BD34A64}" type="parTrans" cxnId="{E045758C-35C5-4164-BFA2-49BC267B67F1}">
      <dgm:prSet/>
      <dgm:spPr/>
      <dgm:t>
        <a:bodyPr/>
        <a:lstStyle/>
        <a:p>
          <a:endParaRPr lang="es-ES"/>
        </a:p>
      </dgm:t>
    </dgm:pt>
    <dgm:pt modelId="{81898687-05FE-4548-BDDB-BE643EFF52D8}" type="sibTrans" cxnId="{E045758C-35C5-4164-BFA2-49BC267B67F1}">
      <dgm:prSet/>
      <dgm:spPr/>
      <dgm:t>
        <a:bodyPr/>
        <a:lstStyle/>
        <a:p>
          <a:endParaRPr lang="es-ES"/>
        </a:p>
      </dgm:t>
    </dgm:pt>
    <dgm:pt modelId="{151BDFA9-C309-4F56-8039-658C12E1A8D6}">
      <dgm:prSet phldrT="[Texto]"/>
      <dgm:spPr/>
      <dgm:t>
        <a:bodyPr/>
        <a:lstStyle/>
        <a:p>
          <a:r>
            <a:rPr lang="es-ES" dirty="0">
              <a:solidFill>
                <a:srgbClr val="000000"/>
              </a:solidFill>
            </a:rPr>
            <a:t>Visión de ciudad sostenible </a:t>
          </a:r>
        </a:p>
      </dgm:t>
    </dgm:pt>
    <dgm:pt modelId="{55AF19F8-C365-4367-9254-AD866A9338C8}" type="parTrans" cxnId="{92AF2970-2341-427F-8406-BC6D633688CC}">
      <dgm:prSet/>
      <dgm:spPr/>
      <dgm:t>
        <a:bodyPr/>
        <a:lstStyle/>
        <a:p>
          <a:endParaRPr lang="es-ES"/>
        </a:p>
      </dgm:t>
    </dgm:pt>
    <dgm:pt modelId="{48C22FC8-4A4C-462A-9512-7554F7AEB1F4}" type="sibTrans" cxnId="{92AF2970-2341-427F-8406-BC6D633688CC}">
      <dgm:prSet/>
      <dgm:spPr/>
      <dgm:t>
        <a:bodyPr/>
        <a:lstStyle/>
        <a:p>
          <a:endParaRPr lang="es-ES"/>
        </a:p>
      </dgm:t>
    </dgm:pt>
    <dgm:pt modelId="{27A9F265-2ADD-40B3-9EB4-CF43CD7E5D19}">
      <dgm:prSet/>
      <dgm:spPr/>
      <dgm:t>
        <a:bodyPr/>
        <a:lstStyle/>
        <a:p>
          <a:r>
            <a:rPr lang="es-ES" dirty="0">
              <a:solidFill>
                <a:srgbClr val="000000"/>
              </a:solidFill>
            </a:rPr>
            <a:t>Acuerdo Distrital 645 de 2016</a:t>
          </a:r>
        </a:p>
      </dgm:t>
    </dgm:pt>
    <dgm:pt modelId="{5E86DC28-2ABC-4A2E-AE42-EA151A21EEE9}" type="parTrans" cxnId="{676FD538-0E47-4836-A43C-B904868EE587}">
      <dgm:prSet/>
      <dgm:spPr/>
      <dgm:t>
        <a:bodyPr/>
        <a:lstStyle/>
        <a:p>
          <a:endParaRPr lang="es-ES"/>
        </a:p>
      </dgm:t>
    </dgm:pt>
    <dgm:pt modelId="{A5A9D02B-9719-4411-B06C-4EF92C05A2B1}" type="sibTrans" cxnId="{676FD538-0E47-4836-A43C-B904868EE587}">
      <dgm:prSet/>
      <dgm:spPr/>
      <dgm:t>
        <a:bodyPr/>
        <a:lstStyle/>
        <a:p>
          <a:endParaRPr lang="es-ES"/>
        </a:p>
      </dgm:t>
    </dgm:pt>
    <dgm:pt modelId="{71E2ADA8-8E02-4FD0-91A9-F3FA862CB4D2}">
      <dgm:prSet/>
      <dgm:spPr/>
      <dgm:t>
        <a:bodyPr/>
        <a:lstStyle/>
        <a:p>
          <a:r>
            <a:rPr lang="es-ES" dirty="0">
              <a:solidFill>
                <a:srgbClr val="000000"/>
              </a:solidFill>
            </a:rPr>
            <a:t>Resolución 2045 de 2017</a:t>
          </a:r>
        </a:p>
      </dgm:t>
    </dgm:pt>
    <dgm:pt modelId="{5ACB635B-FC24-4F3B-893D-6CE52417B9ED}" type="parTrans" cxnId="{97315DFE-1232-43E0-B06E-0D76A8E7AE5A}">
      <dgm:prSet/>
      <dgm:spPr/>
      <dgm:t>
        <a:bodyPr/>
        <a:lstStyle/>
        <a:p>
          <a:endParaRPr lang="es-ES"/>
        </a:p>
      </dgm:t>
    </dgm:pt>
    <dgm:pt modelId="{3812A78A-659C-4E04-9610-BFAF65A6007E}" type="sibTrans" cxnId="{97315DFE-1232-43E0-B06E-0D76A8E7AE5A}">
      <dgm:prSet/>
      <dgm:spPr/>
      <dgm:t>
        <a:bodyPr/>
        <a:lstStyle/>
        <a:p>
          <a:endParaRPr lang="es-ES"/>
        </a:p>
      </dgm:t>
    </dgm:pt>
    <dgm:pt modelId="{C53FEB60-A54E-4353-99BC-09765D488437}">
      <dgm:prSet phldrT="[Texto]"/>
      <dgm:spPr/>
      <dgm:t>
        <a:bodyPr/>
        <a:lstStyle/>
        <a:p>
          <a:endParaRPr lang="es-ES" dirty="0"/>
        </a:p>
      </dgm:t>
    </dgm:pt>
    <dgm:pt modelId="{4845EF11-4BC6-4226-B89E-89C2A29FD1A6}" type="parTrans" cxnId="{9D12A1FA-A460-4A1C-8409-0E5CDF5818B3}">
      <dgm:prSet/>
      <dgm:spPr/>
      <dgm:t>
        <a:bodyPr/>
        <a:lstStyle/>
        <a:p>
          <a:endParaRPr lang="es-ES"/>
        </a:p>
      </dgm:t>
    </dgm:pt>
    <dgm:pt modelId="{B6472639-9E50-4AC4-9F52-FF4242B4D2A3}" type="sibTrans" cxnId="{9D12A1FA-A460-4A1C-8409-0E5CDF5818B3}">
      <dgm:prSet/>
      <dgm:spPr/>
      <dgm:t>
        <a:bodyPr/>
        <a:lstStyle/>
        <a:p>
          <a:endParaRPr lang="es-ES"/>
        </a:p>
      </dgm:t>
    </dgm:pt>
    <dgm:pt modelId="{8683C427-4BD6-4912-B90E-F86185420818}" type="pres">
      <dgm:prSet presAssocID="{7E9E3263-A089-46FA-979B-1CA7E1EF7FAA}" presName="Name0" presStyleCnt="0">
        <dgm:presLayoutVars>
          <dgm:dir/>
          <dgm:animLvl val="lvl"/>
          <dgm:resizeHandles/>
        </dgm:presLayoutVars>
      </dgm:prSet>
      <dgm:spPr/>
    </dgm:pt>
    <dgm:pt modelId="{65A70517-A6ED-4FC8-B9AD-B0ACC9CA16B5}" type="pres">
      <dgm:prSet presAssocID="{C584BB4B-266D-4AC4-ABB4-9DE31F0FD9D1}" presName="linNode" presStyleCnt="0"/>
      <dgm:spPr/>
    </dgm:pt>
    <dgm:pt modelId="{F90E664D-9F21-451D-8C56-87522D0B6C79}" type="pres">
      <dgm:prSet presAssocID="{C584BB4B-266D-4AC4-ABB4-9DE31F0FD9D1}" presName="parentShp" presStyleLbl="node1" presStyleIdx="0" presStyleCnt="2">
        <dgm:presLayoutVars>
          <dgm:bulletEnabled val="1"/>
        </dgm:presLayoutVars>
      </dgm:prSet>
      <dgm:spPr/>
    </dgm:pt>
    <dgm:pt modelId="{3D79DB0F-584D-403D-ADD0-65E9A3D29684}" type="pres">
      <dgm:prSet presAssocID="{C584BB4B-266D-4AC4-ABB4-9DE31F0FD9D1}" presName="childShp" presStyleLbl="bgAccFollowNode1" presStyleIdx="0" presStyleCnt="2">
        <dgm:presLayoutVars>
          <dgm:bulletEnabled val="1"/>
        </dgm:presLayoutVars>
      </dgm:prSet>
      <dgm:spPr/>
    </dgm:pt>
    <dgm:pt modelId="{2EB8B3B7-D1BC-4E3A-973F-0F405576CEB0}" type="pres">
      <dgm:prSet presAssocID="{F365E991-BD23-425A-A48F-118BF6BB2FE0}" presName="spacing" presStyleCnt="0"/>
      <dgm:spPr/>
    </dgm:pt>
    <dgm:pt modelId="{03EDDE41-155F-423F-A313-54467A26CC82}" type="pres">
      <dgm:prSet presAssocID="{C1CF7D98-1039-4E3E-9025-827E98EE95DA}" presName="linNode" presStyleCnt="0"/>
      <dgm:spPr/>
    </dgm:pt>
    <dgm:pt modelId="{164FECCC-6D1A-4A43-A7E2-7FC261E94C81}" type="pres">
      <dgm:prSet presAssocID="{C1CF7D98-1039-4E3E-9025-827E98EE95DA}" presName="parentShp" presStyleLbl="node1" presStyleIdx="1" presStyleCnt="2">
        <dgm:presLayoutVars>
          <dgm:bulletEnabled val="1"/>
        </dgm:presLayoutVars>
      </dgm:prSet>
      <dgm:spPr/>
    </dgm:pt>
    <dgm:pt modelId="{A8FBE356-C465-4721-826E-66DA676E76A4}" type="pres">
      <dgm:prSet presAssocID="{C1CF7D98-1039-4E3E-9025-827E98EE95DA}" presName="childShp" presStyleLbl="bgAccFollowNode1" presStyleIdx="1" presStyleCnt="2">
        <dgm:presLayoutVars>
          <dgm:bulletEnabled val="1"/>
        </dgm:presLayoutVars>
      </dgm:prSet>
      <dgm:spPr/>
    </dgm:pt>
  </dgm:ptLst>
  <dgm:cxnLst>
    <dgm:cxn modelId="{CA4FFD17-8ED4-40EC-B405-1AC01E6F0CE7}" srcId="{7E9E3263-A089-46FA-979B-1CA7E1EF7FAA}" destId="{C1CF7D98-1039-4E3E-9025-827E98EE95DA}" srcOrd="1" destOrd="0" parTransId="{251C95C1-5B75-43E4-B709-3DD95B3EA484}" sibTransId="{FF8C1308-1BA6-4A49-9651-866AFDEB79F5}"/>
    <dgm:cxn modelId="{71992E19-5C60-481E-830B-3B5F5F5E5C86}" type="presOf" srcId="{C584BB4B-266D-4AC4-ABB4-9DE31F0FD9D1}" destId="{F90E664D-9F21-451D-8C56-87522D0B6C79}" srcOrd="0" destOrd="0" presId="urn:microsoft.com/office/officeart/2005/8/layout/vList6"/>
    <dgm:cxn modelId="{E3ABFB23-2290-40D8-A5C3-7EE56A93AC1E}" type="presOf" srcId="{151BDFA9-C309-4F56-8039-658C12E1A8D6}" destId="{3D79DB0F-584D-403D-ADD0-65E9A3D29684}" srcOrd="0" destOrd="2" presId="urn:microsoft.com/office/officeart/2005/8/layout/vList6"/>
    <dgm:cxn modelId="{0E91B728-AE7F-4C29-A609-BC321C2DD256}" type="presOf" srcId="{27A9F265-2ADD-40B3-9EB4-CF43CD7E5D19}" destId="{A8FBE356-C465-4721-826E-66DA676E76A4}" srcOrd="0" destOrd="2" presId="urn:microsoft.com/office/officeart/2005/8/layout/vList6"/>
    <dgm:cxn modelId="{676FD538-0E47-4836-A43C-B904868EE587}" srcId="{C1CF7D98-1039-4E3E-9025-827E98EE95DA}" destId="{27A9F265-2ADD-40B3-9EB4-CF43CD7E5D19}" srcOrd="2" destOrd="0" parTransId="{5E86DC28-2ABC-4A2E-AE42-EA151A21EEE9}" sibTransId="{A5A9D02B-9719-4411-B06C-4EF92C05A2B1}"/>
    <dgm:cxn modelId="{92AF2970-2341-427F-8406-BC6D633688CC}" srcId="{C584BB4B-266D-4AC4-ABB4-9DE31F0FD9D1}" destId="{151BDFA9-C309-4F56-8039-658C12E1A8D6}" srcOrd="2" destOrd="0" parTransId="{55AF19F8-C365-4367-9254-AD866A9338C8}" sibTransId="{48C22FC8-4A4C-462A-9512-7554F7AEB1F4}"/>
    <dgm:cxn modelId="{E045758C-35C5-4164-BFA2-49BC267B67F1}" srcId="{C1CF7D98-1039-4E3E-9025-827E98EE95DA}" destId="{EE96EEE1-252C-4954-8C3C-9CE70E270AC9}" srcOrd="1" destOrd="0" parTransId="{9CE4598E-66D2-4069-98A3-CB301BD34A64}" sibTransId="{81898687-05FE-4548-BDDB-BE643EFF52D8}"/>
    <dgm:cxn modelId="{6806559B-6F50-44AE-A22A-AAA6A28C9DF4}" type="presOf" srcId="{C53FEB60-A54E-4353-99BC-09765D488437}" destId="{A8FBE356-C465-4721-826E-66DA676E76A4}" srcOrd="0" destOrd="0" presId="urn:microsoft.com/office/officeart/2005/8/layout/vList6"/>
    <dgm:cxn modelId="{2955AC9B-560B-4C29-87F8-86E3DAD19C4B}" type="presOf" srcId="{EE96EEE1-252C-4954-8C3C-9CE70E270AC9}" destId="{A8FBE356-C465-4721-826E-66DA676E76A4}" srcOrd="0" destOrd="1" presId="urn:microsoft.com/office/officeart/2005/8/layout/vList6"/>
    <dgm:cxn modelId="{40130C9C-19E7-4E94-B9A8-E2B91D7EC8D0}" type="presOf" srcId="{71E2ADA8-8E02-4FD0-91A9-F3FA862CB4D2}" destId="{A8FBE356-C465-4721-826E-66DA676E76A4}" srcOrd="0" destOrd="3" presId="urn:microsoft.com/office/officeart/2005/8/layout/vList6"/>
    <dgm:cxn modelId="{8DE923AF-A142-4ED7-A7AB-773EBF81A3F0}" type="presOf" srcId="{9AEF811D-2947-4203-94F7-61C8E0F0A99E}" destId="{3D79DB0F-584D-403D-ADD0-65E9A3D29684}" srcOrd="0" destOrd="1" presId="urn:microsoft.com/office/officeart/2005/8/layout/vList6"/>
    <dgm:cxn modelId="{C60358D2-CCA2-4EC3-B45F-2AF8231016C3}" type="presOf" srcId="{C1CF7D98-1039-4E3E-9025-827E98EE95DA}" destId="{164FECCC-6D1A-4A43-A7E2-7FC261E94C81}" srcOrd="0" destOrd="0" presId="urn:microsoft.com/office/officeart/2005/8/layout/vList6"/>
    <dgm:cxn modelId="{CE59D9D2-A039-4C16-911E-F42E28D69D88}" srcId="{C584BB4B-266D-4AC4-ABB4-9DE31F0FD9D1}" destId="{0CCEE665-873C-4DE0-88AF-80CF0864D494}" srcOrd="0" destOrd="0" parTransId="{8E3DF496-3061-4C60-84FF-93C931866C1C}" sibTransId="{ED6842C1-0739-41F3-B7C2-B596560B657D}"/>
    <dgm:cxn modelId="{094BB0D8-31FC-4BF3-AB2F-5306202F33F0}" srcId="{7E9E3263-A089-46FA-979B-1CA7E1EF7FAA}" destId="{C584BB4B-266D-4AC4-ABB4-9DE31F0FD9D1}" srcOrd="0" destOrd="0" parTransId="{FBDB8636-4C29-4EEE-A770-4C4E0E7DF7E0}" sibTransId="{F365E991-BD23-425A-A48F-118BF6BB2FE0}"/>
    <dgm:cxn modelId="{38A783E3-6B76-43D9-9B8C-991474CCBEE1}" srcId="{C584BB4B-266D-4AC4-ABB4-9DE31F0FD9D1}" destId="{9AEF811D-2947-4203-94F7-61C8E0F0A99E}" srcOrd="1" destOrd="0" parTransId="{A4A176FF-F41A-4C4A-AA20-7AC0628E2E95}" sibTransId="{1A103DEF-F95B-498B-9580-AB23A534E51E}"/>
    <dgm:cxn modelId="{3EDEDCF1-B558-45DA-994F-B416222A84EC}" type="presOf" srcId="{0CCEE665-873C-4DE0-88AF-80CF0864D494}" destId="{3D79DB0F-584D-403D-ADD0-65E9A3D29684}" srcOrd="0" destOrd="0" presId="urn:microsoft.com/office/officeart/2005/8/layout/vList6"/>
    <dgm:cxn modelId="{FBF518F7-C620-4A06-B879-2D78E6F069EC}" type="presOf" srcId="{7E9E3263-A089-46FA-979B-1CA7E1EF7FAA}" destId="{8683C427-4BD6-4912-B90E-F86185420818}" srcOrd="0" destOrd="0" presId="urn:microsoft.com/office/officeart/2005/8/layout/vList6"/>
    <dgm:cxn modelId="{9D12A1FA-A460-4A1C-8409-0E5CDF5818B3}" srcId="{C1CF7D98-1039-4E3E-9025-827E98EE95DA}" destId="{C53FEB60-A54E-4353-99BC-09765D488437}" srcOrd="0" destOrd="0" parTransId="{4845EF11-4BC6-4226-B89E-89C2A29FD1A6}" sibTransId="{B6472639-9E50-4AC4-9F52-FF4242B4D2A3}"/>
    <dgm:cxn modelId="{97315DFE-1232-43E0-B06E-0D76A8E7AE5A}" srcId="{C1CF7D98-1039-4E3E-9025-827E98EE95DA}" destId="{71E2ADA8-8E02-4FD0-91A9-F3FA862CB4D2}" srcOrd="3" destOrd="0" parTransId="{5ACB635B-FC24-4F3B-893D-6CE52417B9ED}" sibTransId="{3812A78A-659C-4E04-9610-BFAF65A6007E}"/>
    <dgm:cxn modelId="{29927E86-144D-445C-9B16-95924A2E987D}" type="presParOf" srcId="{8683C427-4BD6-4912-B90E-F86185420818}" destId="{65A70517-A6ED-4FC8-B9AD-B0ACC9CA16B5}" srcOrd="0" destOrd="0" presId="urn:microsoft.com/office/officeart/2005/8/layout/vList6"/>
    <dgm:cxn modelId="{24AF3581-4082-4AB4-A27E-3C53EC4FE477}" type="presParOf" srcId="{65A70517-A6ED-4FC8-B9AD-B0ACC9CA16B5}" destId="{F90E664D-9F21-451D-8C56-87522D0B6C79}" srcOrd="0" destOrd="0" presId="urn:microsoft.com/office/officeart/2005/8/layout/vList6"/>
    <dgm:cxn modelId="{DE169868-EADC-4B8C-A846-CA5362FC771A}" type="presParOf" srcId="{65A70517-A6ED-4FC8-B9AD-B0ACC9CA16B5}" destId="{3D79DB0F-584D-403D-ADD0-65E9A3D29684}" srcOrd="1" destOrd="0" presId="urn:microsoft.com/office/officeart/2005/8/layout/vList6"/>
    <dgm:cxn modelId="{44EE32C8-3BFF-4C50-B844-299FD382B286}" type="presParOf" srcId="{8683C427-4BD6-4912-B90E-F86185420818}" destId="{2EB8B3B7-D1BC-4E3A-973F-0F405576CEB0}" srcOrd="1" destOrd="0" presId="urn:microsoft.com/office/officeart/2005/8/layout/vList6"/>
    <dgm:cxn modelId="{7D88E101-5D25-418E-B669-7371EA62CA45}" type="presParOf" srcId="{8683C427-4BD6-4912-B90E-F86185420818}" destId="{03EDDE41-155F-423F-A313-54467A26CC82}" srcOrd="2" destOrd="0" presId="urn:microsoft.com/office/officeart/2005/8/layout/vList6"/>
    <dgm:cxn modelId="{E4DDB804-0846-46FA-95ED-B1A7C5B7CCA7}" type="presParOf" srcId="{03EDDE41-155F-423F-A313-54467A26CC82}" destId="{164FECCC-6D1A-4A43-A7E2-7FC261E94C81}" srcOrd="0" destOrd="0" presId="urn:microsoft.com/office/officeart/2005/8/layout/vList6"/>
    <dgm:cxn modelId="{4AD09D1B-B21E-40E7-A78C-0B5C6B7A584B}" type="presParOf" srcId="{03EDDE41-155F-423F-A313-54467A26CC82}" destId="{A8FBE356-C465-4721-826E-66DA676E76A4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EAD5F2-62E5-4A90-BCF8-3B1B41E3F064}" type="doc">
      <dgm:prSet loTypeId="urn:microsoft.com/office/officeart/2005/8/layout/defaul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C11D254E-1784-4317-B71E-017564CB6E09}">
      <dgm:prSet phldrT="[Texto]" custT="1"/>
      <dgm:spPr/>
      <dgm:t>
        <a:bodyPr/>
        <a:lstStyle/>
        <a:p>
          <a:pPr algn="just" rtl="0"/>
          <a:r>
            <a:rPr lang="es-MX" sz="2000" b="0" i="0" u="none" strike="noStrike" cap="none" spc="0" baseline="0" dirty="0">
              <a:uFillTx/>
              <a:latin typeface="+mn-lt"/>
            </a:rPr>
            <a:t>Los sectores y las entidades responsables de formular políticas públicas distritales deberán seguir las orientaciones definidas por el </a:t>
          </a:r>
          <a:r>
            <a:rPr lang="es-MX" sz="2000" b="1" i="0" u="none" strike="noStrike" cap="none" spc="0" baseline="0" dirty="0">
              <a:uFillTx/>
              <a:latin typeface="+mn-lt"/>
            </a:rPr>
            <a:t>CONPES D.C. </a:t>
          </a:r>
          <a:r>
            <a:rPr lang="es-MX" sz="2000" b="0" i="0" u="none" strike="noStrike" cap="none" spc="0" baseline="0" dirty="0">
              <a:uFillTx/>
              <a:latin typeface="+mn-lt"/>
            </a:rPr>
            <a:t>para su aprobación</a:t>
          </a:r>
          <a:endParaRPr lang="es-ES" sz="2000" dirty="0">
            <a:latin typeface="+mn-lt"/>
          </a:endParaRPr>
        </a:p>
      </dgm:t>
    </dgm:pt>
    <dgm:pt modelId="{B59C218A-D1BB-4E78-9626-4048C294A6AE}" type="parTrans" cxnId="{28A70A93-1742-40CE-B85A-3C55FB58DDD2}">
      <dgm:prSet/>
      <dgm:spPr/>
      <dgm:t>
        <a:bodyPr/>
        <a:lstStyle/>
        <a:p>
          <a:endParaRPr lang="es-ES"/>
        </a:p>
      </dgm:t>
    </dgm:pt>
    <dgm:pt modelId="{FAE49D37-C642-4FB8-8C7F-3D611A334777}" type="sibTrans" cxnId="{28A70A93-1742-40CE-B85A-3C55FB58DDD2}">
      <dgm:prSet/>
      <dgm:spPr/>
      <dgm:t>
        <a:bodyPr/>
        <a:lstStyle/>
        <a:p>
          <a:endParaRPr lang="es-ES"/>
        </a:p>
      </dgm:t>
    </dgm:pt>
    <dgm:pt modelId="{1F32B769-E990-4A4A-9CE1-3F6BC9884E08}">
      <dgm:prSet phldrT="[Texto]" custT="1"/>
      <dgm:spPr/>
      <dgm:t>
        <a:bodyPr/>
        <a:lstStyle/>
        <a:p>
          <a:pPr algn="just"/>
          <a:r>
            <a:rPr lang="es-MX" sz="2000" b="0" i="0" u="none" strike="noStrike" cap="none" spc="0" baseline="0" dirty="0">
              <a:uFillTx/>
              <a:latin typeface="+mn-lt"/>
            </a:rPr>
            <a:t>La Secretaría Distrital de Planeación brindará asistencia para la orientación y coordinación metodológica de todas las fases que componen el Ciclo de Política Pública</a:t>
          </a:r>
          <a:endParaRPr lang="es-ES" sz="2000" dirty="0">
            <a:latin typeface="+mn-lt"/>
          </a:endParaRPr>
        </a:p>
      </dgm:t>
    </dgm:pt>
    <dgm:pt modelId="{2933DCB8-A712-4BEC-9D60-3C6C5039A49B}" type="parTrans" cxnId="{6A47E8B0-CF31-4A01-B9C2-CAC3B6689A53}">
      <dgm:prSet/>
      <dgm:spPr/>
      <dgm:t>
        <a:bodyPr/>
        <a:lstStyle/>
        <a:p>
          <a:endParaRPr lang="es-ES"/>
        </a:p>
      </dgm:t>
    </dgm:pt>
    <dgm:pt modelId="{FA6CD10E-6603-4ADF-A661-1E4C754E2B93}" type="sibTrans" cxnId="{6A47E8B0-CF31-4A01-B9C2-CAC3B6689A53}">
      <dgm:prSet/>
      <dgm:spPr/>
      <dgm:t>
        <a:bodyPr/>
        <a:lstStyle/>
        <a:p>
          <a:endParaRPr lang="es-ES"/>
        </a:p>
      </dgm:t>
    </dgm:pt>
    <dgm:pt modelId="{B41AB64F-1C4D-41DD-9AC7-CEFBD44FA381}">
      <dgm:prSet phldrT="[Texto]" custT="1"/>
      <dgm:spPr/>
      <dgm:t>
        <a:bodyPr/>
        <a:lstStyle/>
        <a:p>
          <a:pPr algn="just" rtl="0"/>
          <a:r>
            <a:rPr lang="es-MX" sz="2000" b="0" i="0" u="none" strike="noStrike" cap="none" spc="0" baseline="0" dirty="0">
              <a:uFillTx/>
              <a:latin typeface="+mn-lt"/>
            </a:rPr>
            <a:t>Las políticas públicas distritales serán adoptadas mediante documento </a:t>
          </a:r>
          <a:r>
            <a:rPr lang="es-MX" sz="2000" b="1" i="0" u="none" strike="noStrike" cap="none" spc="0" baseline="0" dirty="0">
              <a:uFillTx/>
              <a:latin typeface="+mn-lt"/>
            </a:rPr>
            <a:t>CONPES D.C</a:t>
          </a:r>
          <a:r>
            <a:rPr lang="es-MX" sz="2000" b="0" i="0" u="none" strike="noStrike" cap="none" spc="0" baseline="0" dirty="0">
              <a:uFillTx/>
              <a:latin typeface="+mn-lt"/>
            </a:rPr>
            <a:t>, al igual que sus modificaciones y actualizaciones.</a:t>
          </a:r>
          <a:endParaRPr lang="es-ES" sz="2000" dirty="0">
            <a:latin typeface="+mn-lt"/>
          </a:endParaRPr>
        </a:p>
      </dgm:t>
    </dgm:pt>
    <dgm:pt modelId="{A0B6BE73-71C1-4F3B-9D80-5510A79A379F}" type="parTrans" cxnId="{C458B18E-668A-4AC4-8641-3B3165DF532B}">
      <dgm:prSet/>
      <dgm:spPr/>
      <dgm:t>
        <a:bodyPr/>
        <a:lstStyle/>
        <a:p>
          <a:endParaRPr lang="es-ES"/>
        </a:p>
      </dgm:t>
    </dgm:pt>
    <dgm:pt modelId="{18910120-863B-4819-AECA-1EE4E202C07D}" type="sibTrans" cxnId="{C458B18E-668A-4AC4-8641-3B3165DF532B}">
      <dgm:prSet/>
      <dgm:spPr/>
      <dgm:t>
        <a:bodyPr/>
        <a:lstStyle/>
        <a:p>
          <a:endParaRPr lang="es-ES"/>
        </a:p>
      </dgm:t>
    </dgm:pt>
    <dgm:pt modelId="{00BB0902-DEB6-4F2F-8612-75F7EB6FECD6}">
      <dgm:prSet phldrT="[Texto]" custT="1"/>
      <dgm:spPr/>
      <dgm:t>
        <a:bodyPr/>
        <a:lstStyle/>
        <a:p>
          <a:pPr algn="just" rtl="0"/>
          <a:r>
            <a:rPr lang="es-MX" sz="2000" b="0" i="0" u="none" strike="noStrike" cap="none" spc="0" baseline="0" dirty="0">
              <a:uFillTx/>
              <a:latin typeface="+mn-lt"/>
            </a:rPr>
            <a:t>Las entidades deberán </a:t>
          </a:r>
          <a:r>
            <a:rPr lang="es-MX" sz="2000" b="1" i="0" u="sng" strike="noStrike" cap="none" spc="0" baseline="0" dirty="0">
              <a:uFillTx/>
              <a:latin typeface="+mn-lt"/>
            </a:rPr>
            <a:t>elaborar o actualizar su plan de acción dentro del año siguiente </a:t>
          </a:r>
          <a:r>
            <a:rPr lang="es-MX" sz="2000" b="0" i="0" u="none" strike="noStrike" cap="none" spc="0" baseline="0" dirty="0">
              <a:uFillTx/>
              <a:latin typeface="+mn-lt"/>
            </a:rPr>
            <a:t>a la adopción del presente Acto Administrativo</a:t>
          </a:r>
          <a:endParaRPr lang="es-ES" sz="2000" dirty="0">
            <a:latin typeface="+mn-lt"/>
          </a:endParaRPr>
        </a:p>
      </dgm:t>
    </dgm:pt>
    <dgm:pt modelId="{1661C43D-C276-43D4-A167-B2960D989C9D}" type="parTrans" cxnId="{B8D88F6A-0C69-444C-A574-6C9AFEA8F8EC}">
      <dgm:prSet/>
      <dgm:spPr/>
      <dgm:t>
        <a:bodyPr/>
        <a:lstStyle/>
        <a:p>
          <a:endParaRPr lang="es-ES"/>
        </a:p>
      </dgm:t>
    </dgm:pt>
    <dgm:pt modelId="{3FFAFD9E-CDD8-4DC1-85BB-842CA8972BDA}" type="sibTrans" cxnId="{B8D88F6A-0C69-444C-A574-6C9AFEA8F8EC}">
      <dgm:prSet/>
      <dgm:spPr/>
      <dgm:t>
        <a:bodyPr/>
        <a:lstStyle/>
        <a:p>
          <a:endParaRPr lang="es-ES"/>
        </a:p>
      </dgm:t>
    </dgm:pt>
    <dgm:pt modelId="{CE74896E-2463-4B7E-B3D4-F1780E9A4BBF}" type="pres">
      <dgm:prSet presAssocID="{65EAD5F2-62E5-4A90-BCF8-3B1B41E3F064}" presName="diagram" presStyleCnt="0">
        <dgm:presLayoutVars>
          <dgm:dir/>
          <dgm:resizeHandles val="exact"/>
        </dgm:presLayoutVars>
      </dgm:prSet>
      <dgm:spPr/>
    </dgm:pt>
    <dgm:pt modelId="{61E79220-C45A-44FC-9C0B-0DEFBD3A0F67}" type="pres">
      <dgm:prSet presAssocID="{C11D254E-1784-4317-B71E-017564CB6E09}" presName="node" presStyleLbl="node1" presStyleIdx="0" presStyleCnt="4">
        <dgm:presLayoutVars>
          <dgm:bulletEnabled val="1"/>
        </dgm:presLayoutVars>
      </dgm:prSet>
      <dgm:spPr/>
    </dgm:pt>
    <dgm:pt modelId="{883C466C-5C7C-4854-9357-03DA453FB0B3}" type="pres">
      <dgm:prSet presAssocID="{FAE49D37-C642-4FB8-8C7F-3D611A334777}" presName="sibTrans" presStyleCnt="0"/>
      <dgm:spPr/>
    </dgm:pt>
    <dgm:pt modelId="{04F86CE3-49DC-49BF-831F-DB15C70E3AE4}" type="pres">
      <dgm:prSet presAssocID="{1F32B769-E990-4A4A-9CE1-3F6BC9884E08}" presName="node" presStyleLbl="node1" presStyleIdx="1" presStyleCnt="4">
        <dgm:presLayoutVars>
          <dgm:bulletEnabled val="1"/>
        </dgm:presLayoutVars>
      </dgm:prSet>
      <dgm:spPr/>
    </dgm:pt>
    <dgm:pt modelId="{6FEA7DC4-9310-4C56-B8F5-CA9DBDE82648}" type="pres">
      <dgm:prSet presAssocID="{FA6CD10E-6603-4ADF-A661-1E4C754E2B93}" presName="sibTrans" presStyleCnt="0"/>
      <dgm:spPr/>
    </dgm:pt>
    <dgm:pt modelId="{FB460199-E418-4D1B-B124-F06C645E4FB7}" type="pres">
      <dgm:prSet presAssocID="{B41AB64F-1C4D-41DD-9AC7-CEFBD44FA381}" presName="node" presStyleLbl="node1" presStyleIdx="2" presStyleCnt="4">
        <dgm:presLayoutVars>
          <dgm:bulletEnabled val="1"/>
        </dgm:presLayoutVars>
      </dgm:prSet>
      <dgm:spPr/>
    </dgm:pt>
    <dgm:pt modelId="{F177753D-D9D1-4877-8138-7DC3C639B204}" type="pres">
      <dgm:prSet presAssocID="{18910120-863B-4819-AECA-1EE4E202C07D}" presName="sibTrans" presStyleCnt="0"/>
      <dgm:spPr/>
    </dgm:pt>
    <dgm:pt modelId="{DB40BCF6-FA55-42DA-AEBB-7EAF6E4B1285}" type="pres">
      <dgm:prSet presAssocID="{00BB0902-DEB6-4F2F-8612-75F7EB6FECD6}" presName="node" presStyleLbl="node1" presStyleIdx="3" presStyleCnt="4">
        <dgm:presLayoutVars>
          <dgm:bulletEnabled val="1"/>
        </dgm:presLayoutVars>
      </dgm:prSet>
      <dgm:spPr/>
    </dgm:pt>
  </dgm:ptLst>
  <dgm:cxnLst>
    <dgm:cxn modelId="{F04FBE26-CC63-47A8-87B8-72C26B3464B7}" type="presOf" srcId="{00BB0902-DEB6-4F2F-8612-75F7EB6FECD6}" destId="{DB40BCF6-FA55-42DA-AEBB-7EAF6E4B1285}" srcOrd="0" destOrd="0" presId="urn:microsoft.com/office/officeart/2005/8/layout/default"/>
    <dgm:cxn modelId="{76BEBD41-D806-42D0-A137-7B03ABE3952F}" type="presOf" srcId="{65EAD5F2-62E5-4A90-BCF8-3B1B41E3F064}" destId="{CE74896E-2463-4B7E-B3D4-F1780E9A4BBF}" srcOrd="0" destOrd="0" presId="urn:microsoft.com/office/officeart/2005/8/layout/default"/>
    <dgm:cxn modelId="{BD5F9D65-075E-461A-A987-C73E2A8B0DC6}" type="presOf" srcId="{C11D254E-1784-4317-B71E-017564CB6E09}" destId="{61E79220-C45A-44FC-9C0B-0DEFBD3A0F67}" srcOrd="0" destOrd="0" presId="urn:microsoft.com/office/officeart/2005/8/layout/default"/>
    <dgm:cxn modelId="{1A85B765-A3D5-4DD3-9C73-6167DCBA689B}" type="presOf" srcId="{1F32B769-E990-4A4A-9CE1-3F6BC9884E08}" destId="{04F86CE3-49DC-49BF-831F-DB15C70E3AE4}" srcOrd="0" destOrd="0" presId="urn:microsoft.com/office/officeart/2005/8/layout/default"/>
    <dgm:cxn modelId="{B8D88F6A-0C69-444C-A574-6C9AFEA8F8EC}" srcId="{65EAD5F2-62E5-4A90-BCF8-3B1B41E3F064}" destId="{00BB0902-DEB6-4F2F-8612-75F7EB6FECD6}" srcOrd="3" destOrd="0" parTransId="{1661C43D-C276-43D4-A167-B2960D989C9D}" sibTransId="{3FFAFD9E-CDD8-4DC1-85BB-842CA8972BDA}"/>
    <dgm:cxn modelId="{C458B18E-668A-4AC4-8641-3B3165DF532B}" srcId="{65EAD5F2-62E5-4A90-BCF8-3B1B41E3F064}" destId="{B41AB64F-1C4D-41DD-9AC7-CEFBD44FA381}" srcOrd="2" destOrd="0" parTransId="{A0B6BE73-71C1-4F3B-9D80-5510A79A379F}" sibTransId="{18910120-863B-4819-AECA-1EE4E202C07D}"/>
    <dgm:cxn modelId="{28A70A93-1742-40CE-B85A-3C55FB58DDD2}" srcId="{65EAD5F2-62E5-4A90-BCF8-3B1B41E3F064}" destId="{C11D254E-1784-4317-B71E-017564CB6E09}" srcOrd="0" destOrd="0" parTransId="{B59C218A-D1BB-4E78-9626-4048C294A6AE}" sibTransId="{FAE49D37-C642-4FB8-8C7F-3D611A334777}"/>
    <dgm:cxn modelId="{6A47E8B0-CF31-4A01-B9C2-CAC3B6689A53}" srcId="{65EAD5F2-62E5-4A90-BCF8-3B1B41E3F064}" destId="{1F32B769-E990-4A4A-9CE1-3F6BC9884E08}" srcOrd="1" destOrd="0" parTransId="{2933DCB8-A712-4BEC-9D60-3C6C5039A49B}" sibTransId="{FA6CD10E-6603-4ADF-A661-1E4C754E2B93}"/>
    <dgm:cxn modelId="{7E69E0BB-1EA6-47DE-8165-EE78BE09C260}" type="presOf" srcId="{B41AB64F-1C4D-41DD-9AC7-CEFBD44FA381}" destId="{FB460199-E418-4D1B-B124-F06C645E4FB7}" srcOrd="0" destOrd="0" presId="urn:microsoft.com/office/officeart/2005/8/layout/default"/>
    <dgm:cxn modelId="{5D8A23CA-E59D-4460-99BB-AB5BA7668D08}" type="presParOf" srcId="{CE74896E-2463-4B7E-B3D4-F1780E9A4BBF}" destId="{61E79220-C45A-44FC-9C0B-0DEFBD3A0F67}" srcOrd="0" destOrd="0" presId="urn:microsoft.com/office/officeart/2005/8/layout/default"/>
    <dgm:cxn modelId="{7AAB4B42-E2EC-4C5F-889B-3DEE7D4A776E}" type="presParOf" srcId="{CE74896E-2463-4B7E-B3D4-F1780E9A4BBF}" destId="{883C466C-5C7C-4854-9357-03DA453FB0B3}" srcOrd="1" destOrd="0" presId="urn:microsoft.com/office/officeart/2005/8/layout/default"/>
    <dgm:cxn modelId="{083E291F-3B3B-4F80-8027-5E171B5994F5}" type="presParOf" srcId="{CE74896E-2463-4B7E-B3D4-F1780E9A4BBF}" destId="{04F86CE3-49DC-49BF-831F-DB15C70E3AE4}" srcOrd="2" destOrd="0" presId="urn:microsoft.com/office/officeart/2005/8/layout/default"/>
    <dgm:cxn modelId="{1408B07F-88FE-4273-AF87-C0B1706AD55F}" type="presParOf" srcId="{CE74896E-2463-4B7E-B3D4-F1780E9A4BBF}" destId="{6FEA7DC4-9310-4C56-B8F5-CA9DBDE82648}" srcOrd="3" destOrd="0" presId="urn:microsoft.com/office/officeart/2005/8/layout/default"/>
    <dgm:cxn modelId="{A4E52391-91C3-498A-AF30-E96FC94B80C9}" type="presParOf" srcId="{CE74896E-2463-4B7E-B3D4-F1780E9A4BBF}" destId="{FB460199-E418-4D1B-B124-F06C645E4FB7}" srcOrd="4" destOrd="0" presId="urn:microsoft.com/office/officeart/2005/8/layout/default"/>
    <dgm:cxn modelId="{95163D3C-2AE1-4CDA-B73D-210DACC7A2D5}" type="presParOf" srcId="{CE74896E-2463-4B7E-B3D4-F1780E9A4BBF}" destId="{F177753D-D9D1-4877-8138-7DC3C639B204}" srcOrd="5" destOrd="0" presId="urn:microsoft.com/office/officeart/2005/8/layout/default"/>
    <dgm:cxn modelId="{22394FCE-4F72-4DED-83DC-2766A29AAA62}" type="presParOf" srcId="{CE74896E-2463-4B7E-B3D4-F1780E9A4BBF}" destId="{DB40BCF6-FA55-42DA-AEBB-7EAF6E4B1285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E36C422-B7EE-4EB5-8F71-81B93B08DBA4}" type="doc">
      <dgm:prSet loTypeId="urn:microsoft.com/office/officeart/2005/8/layout/hProcess4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S"/>
        </a:p>
      </dgm:t>
    </dgm:pt>
    <dgm:pt modelId="{F5DD2098-C900-4DC1-85C2-6A1633B4C104}">
      <dgm:prSet phldrT="[Texto]"/>
      <dgm:spPr/>
      <dgm:t>
        <a:bodyPr/>
        <a:lstStyle/>
        <a:p>
          <a:r>
            <a:rPr lang="es-ES" dirty="0">
              <a:latin typeface="+mn-lt"/>
            </a:rPr>
            <a:t>Viabilidad </a:t>
          </a:r>
        </a:p>
      </dgm:t>
    </dgm:pt>
    <dgm:pt modelId="{F522E950-2ACB-4E5E-A126-6E974495EE9B}" type="parTrans" cxnId="{CCD661A8-73E2-4572-9C47-C9578E4DF076}">
      <dgm:prSet/>
      <dgm:spPr/>
      <dgm:t>
        <a:bodyPr/>
        <a:lstStyle/>
        <a:p>
          <a:endParaRPr lang="es-ES"/>
        </a:p>
      </dgm:t>
    </dgm:pt>
    <dgm:pt modelId="{66AB8A8C-0068-41B8-9A13-9A78567DD386}" type="sibTrans" cxnId="{CCD661A8-73E2-4572-9C47-C9578E4DF076}">
      <dgm:prSet/>
      <dgm:spPr/>
      <dgm:t>
        <a:bodyPr/>
        <a:lstStyle/>
        <a:p>
          <a:endParaRPr lang="es-ES"/>
        </a:p>
      </dgm:t>
    </dgm:pt>
    <dgm:pt modelId="{1E5F9CCD-7F8E-4F63-A10E-E2712C525B37}">
      <dgm:prSet phldrT="[Texto]"/>
      <dgm:spPr/>
      <dgm:t>
        <a:bodyPr/>
        <a:lstStyle/>
        <a:p>
          <a:r>
            <a:rPr lang="es-ES" dirty="0">
              <a:solidFill>
                <a:srgbClr val="000000"/>
              </a:solidFill>
              <a:latin typeface="+mn-lt"/>
            </a:rPr>
            <a:t>Solicitud de aval inicio del proceso</a:t>
          </a:r>
        </a:p>
      </dgm:t>
    </dgm:pt>
    <dgm:pt modelId="{C123ED95-663D-49F0-980E-621A825019CC}" type="parTrans" cxnId="{9B190735-F649-4AFD-B497-A532C5B20928}">
      <dgm:prSet/>
      <dgm:spPr/>
      <dgm:t>
        <a:bodyPr/>
        <a:lstStyle/>
        <a:p>
          <a:endParaRPr lang="es-ES"/>
        </a:p>
      </dgm:t>
    </dgm:pt>
    <dgm:pt modelId="{4A36CB6C-630B-4B45-96DB-2907069B90FF}" type="sibTrans" cxnId="{9B190735-F649-4AFD-B497-A532C5B20928}">
      <dgm:prSet/>
      <dgm:spPr/>
      <dgm:t>
        <a:bodyPr/>
        <a:lstStyle/>
        <a:p>
          <a:endParaRPr lang="es-ES"/>
        </a:p>
      </dgm:t>
    </dgm:pt>
    <dgm:pt modelId="{075DE04C-C239-4C40-9C3A-8B23BC2A3494}">
      <dgm:prSet phldrT="[Texto]"/>
      <dgm:spPr/>
      <dgm:t>
        <a:bodyPr/>
        <a:lstStyle/>
        <a:p>
          <a:r>
            <a:rPr lang="es-ES" dirty="0">
              <a:latin typeface="+mn-lt"/>
            </a:rPr>
            <a:t>Construcción Documento Política y Plan de Acción</a:t>
          </a:r>
        </a:p>
      </dgm:t>
    </dgm:pt>
    <dgm:pt modelId="{23D07A30-5EF3-4C91-93A3-1EF83421E40E}" type="parTrans" cxnId="{7EE816C7-308E-4A41-801F-03AB4E455C2F}">
      <dgm:prSet/>
      <dgm:spPr/>
      <dgm:t>
        <a:bodyPr/>
        <a:lstStyle/>
        <a:p>
          <a:endParaRPr lang="es-ES"/>
        </a:p>
      </dgm:t>
    </dgm:pt>
    <dgm:pt modelId="{3A679010-910D-494E-9419-BC6A2B01B4B2}" type="sibTrans" cxnId="{7EE816C7-308E-4A41-801F-03AB4E455C2F}">
      <dgm:prSet/>
      <dgm:spPr/>
      <dgm:t>
        <a:bodyPr/>
        <a:lstStyle/>
        <a:p>
          <a:endParaRPr lang="es-ES"/>
        </a:p>
      </dgm:t>
    </dgm:pt>
    <dgm:pt modelId="{F3A5B424-CF80-4C4D-BB3C-A3F5313FF266}">
      <dgm:prSet phldrT="[Texto]"/>
      <dgm:spPr/>
      <dgm:t>
        <a:bodyPr/>
        <a:lstStyle/>
        <a:p>
          <a:r>
            <a:rPr lang="es-ES" dirty="0">
              <a:latin typeface="+mn-lt"/>
            </a:rPr>
            <a:t>Pre- CONPES</a:t>
          </a:r>
        </a:p>
      </dgm:t>
    </dgm:pt>
    <dgm:pt modelId="{9E1B11FB-C37E-4A19-963E-F9F3F6F05732}" type="parTrans" cxnId="{BEE2F0ED-9A36-4D54-9089-5C6E6DE29FE8}">
      <dgm:prSet/>
      <dgm:spPr/>
      <dgm:t>
        <a:bodyPr/>
        <a:lstStyle/>
        <a:p>
          <a:endParaRPr lang="es-ES"/>
        </a:p>
      </dgm:t>
    </dgm:pt>
    <dgm:pt modelId="{2C5BA747-B515-43B1-BDE5-8EE380089EC4}" type="sibTrans" cxnId="{BEE2F0ED-9A36-4D54-9089-5C6E6DE29FE8}">
      <dgm:prSet/>
      <dgm:spPr/>
      <dgm:t>
        <a:bodyPr/>
        <a:lstStyle/>
        <a:p>
          <a:endParaRPr lang="es-ES"/>
        </a:p>
      </dgm:t>
    </dgm:pt>
    <dgm:pt modelId="{5D8E9CD3-CDA3-44ED-B2F9-F9A53BD73973}">
      <dgm:prSet phldrT="[Texto]"/>
      <dgm:spPr/>
      <dgm:t>
        <a:bodyPr/>
        <a:lstStyle/>
        <a:p>
          <a:pPr algn="l"/>
          <a:r>
            <a:rPr lang="es-ES" dirty="0">
              <a:solidFill>
                <a:srgbClr val="000000"/>
              </a:solidFill>
              <a:latin typeface="+mn-lt"/>
            </a:rPr>
            <a:t>Acuerdo de responsabilidades </a:t>
          </a:r>
        </a:p>
      </dgm:t>
    </dgm:pt>
    <dgm:pt modelId="{2F25D07E-B624-4006-8284-25AB306F16B3}" type="parTrans" cxnId="{088D95A3-EF45-4FF4-A68E-B0351D4961D2}">
      <dgm:prSet/>
      <dgm:spPr/>
      <dgm:t>
        <a:bodyPr/>
        <a:lstStyle/>
        <a:p>
          <a:endParaRPr lang="es-ES"/>
        </a:p>
      </dgm:t>
    </dgm:pt>
    <dgm:pt modelId="{FE98D0DD-D12E-4A87-A97E-FBA802E110F0}" type="sibTrans" cxnId="{088D95A3-EF45-4FF4-A68E-B0351D4961D2}">
      <dgm:prSet/>
      <dgm:spPr/>
      <dgm:t>
        <a:bodyPr/>
        <a:lstStyle/>
        <a:p>
          <a:endParaRPr lang="es-ES"/>
        </a:p>
      </dgm:t>
    </dgm:pt>
    <dgm:pt modelId="{0D7AD4F8-13C7-4B2B-9E86-2F8FF2C428F1}">
      <dgm:prSet phldrT="[Texto]"/>
      <dgm:spPr/>
      <dgm:t>
        <a:bodyPr/>
        <a:lstStyle/>
        <a:p>
          <a:pPr algn="l"/>
          <a:r>
            <a:rPr lang="es-ES" dirty="0">
              <a:solidFill>
                <a:srgbClr val="000000"/>
              </a:solidFill>
              <a:latin typeface="+mn-lt"/>
            </a:rPr>
            <a:t>Discusión técnica</a:t>
          </a:r>
        </a:p>
      </dgm:t>
    </dgm:pt>
    <dgm:pt modelId="{B28F0F47-A3AF-457C-A0FB-063E84EA3727}" type="parTrans" cxnId="{E6ACD5BB-748F-4B9C-8919-3AED24FAA24B}">
      <dgm:prSet/>
      <dgm:spPr/>
      <dgm:t>
        <a:bodyPr/>
        <a:lstStyle/>
        <a:p>
          <a:endParaRPr lang="es-ES"/>
        </a:p>
      </dgm:t>
    </dgm:pt>
    <dgm:pt modelId="{8F91F3BE-CBCD-4B40-A1DE-DA5D3AA04BF2}" type="sibTrans" cxnId="{E6ACD5BB-748F-4B9C-8919-3AED24FAA24B}">
      <dgm:prSet/>
      <dgm:spPr/>
      <dgm:t>
        <a:bodyPr/>
        <a:lstStyle/>
        <a:p>
          <a:endParaRPr lang="es-ES"/>
        </a:p>
      </dgm:t>
    </dgm:pt>
    <dgm:pt modelId="{AAE22A4C-7ADB-4E3A-91F9-6C3F0E312BE3}">
      <dgm:prSet phldrT="[Texto]"/>
      <dgm:spPr/>
      <dgm:t>
        <a:bodyPr/>
        <a:lstStyle/>
        <a:p>
          <a:r>
            <a:rPr lang="es-ES" dirty="0">
              <a:latin typeface="+mn-lt"/>
            </a:rPr>
            <a:t>CONPES D.C.</a:t>
          </a:r>
        </a:p>
      </dgm:t>
    </dgm:pt>
    <dgm:pt modelId="{A6B30747-DF1B-4B8A-9E4A-3E3C56C46707}" type="parTrans" cxnId="{34AEC7EA-A402-4050-AC87-122D899CC3B0}">
      <dgm:prSet/>
      <dgm:spPr/>
      <dgm:t>
        <a:bodyPr/>
        <a:lstStyle/>
        <a:p>
          <a:endParaRPr lang="es-ES"/>
        </a:p>
      </dgm:t>
    </dgm:pt>
    <dgm:pt modelId="{A2D6ED97-707C-4C7B-B181-A7C15FF5645C}" type="sibTrans" cxnId="{34AEC7EA-A402-4050-AC87-122D899CC3B0}">
      <dgm:prSet/>
      <dgm:spPr/>
      <dgm:t>
        <a:bodyPr/>
        <a:lstStyle/>
        <a:p>
          <a:endParaRPr lang="es-ES"/>
        </a:p>
      </dgm:t>
    </dgm:pt>
    <dgm:pt modelId="{3960ADB0-2456-4D2D-BADA-9C059C0574EF}">
      <dgm:prSet phldrT="[Texto]"/>
      <dgm:spPr/>
      <dgm:t>
        <a:bodyPr/>
        <a:lstStyle/>
        <a:p>
          <a:r>
            <a:rPr lang="es-ES" dirty="0">
              <a:solidFill>
                <a:srgbClr val="000000"/>
              </a:solidFill>
              <a:latin typeface="+mn-lt"/>
            </a:rPr>
            <a:t>Aprobación y divulgación del Documento de Política y Plan de acción</a:t>
          </a:r>
        </a:p>
      </dgm:t>
    </dgm:pt>
    <dgm:pt modelId="{78EEBB23-262A-4F5E-9C58-A0B2642072A0}" type="parTrans" cxnId="{8C0C865D-7CB0-4FFE-ACD8-78C0E71C75AF}">
      <dgm:prSet/>
      <dgm:spPr/>
      <dgm:t>
        <a:bodyPr/>
        <a:lstStyle/>
        <a:p>
          <a:endParaRPr lang="es-ES"/>
        </a:p>
      </dgm:t>
    </dgm:pt>
    <dgm:pt modelId="{3E3F6A18-AAFF-4F36-BD5A-DEF781A8920F}" type="sibTrans" cxnId="{8C0C865D-7CB0-4FFE-ACD8-78C0E71C75AF}">
      <dgm:prSet/>
      <dgm:spPr/>
      <dgm:t>
        <a:bodyPr/>
        <a:lstStyle/>
        <a:p>
          <a:endParaRPr lang="es-ES"/>
        </a:p>
      </dgm:t>
    </dgm:pt>
    <dgm:pt modelId="{DB6CBD9E-523A-4A4B-85DA-86A141EE3DB3}">
      <dgm:prSet/>
      <dgm:spPr/>
      <dgm:t>
        <a:bodyPr/>
        <a:lstStyle/>
        <a:p>
          <a:pPr algn="just"/>
          <a:r>
            <a:rPr lang="es-ES" dirty="0">
              <a:solidFill>
                <a:srgbClr val="000000"/>
              </a:solidFill>
              <a:latin typeface="+mn-lt"/>
            </a:rPr>
            <a:t>Formular la política y plan de acción. Tener en cuenta participación</a:t>
          </a:r>
        </a:p>
      </dgm:t>
    </dgm:pt>
    <dgm:pt modelId="{5CE92A8F-96CA-4004-AD36-EBCFCB48B47B}" type="parTrans" cxnId="{8EDADE9C-6BA8-460F-BAAC-9CF935644F2D}">
      <dgm:prSet/>
      <dgm:spPr/>
      <dgm:t>
        <a:bodyPr/>
        <a:lstStyle/>
        <a:p>
          <a:endParaRPr lang="es-ES"/>
        </a:p>
      </dgm:t>
    </dgm:pt>
    <dgm:pt modelId="{BB9B8333-B8DC-4B79-8C62-A7A912CAC6CC}" type="sibTrans" cxnId="{8EDADE9C-6BA8-460F-BAAC-9CF935644F2D}">
      <dgm:prSet/>
      <dgm:spPr/>
      <dgm:t>
        <a:bodyPr/>
        <a:lstStyle/>
        <a:p>
          <a:endParaRPr lang="es-ES"/>
        </a:p>
      </dgm:t>
    </dgm:pt>
    <dgm:pt modelId="{1D34F37A-6326-41CC-8AAB-20F27FA6E139}" type="pres">
      <dgm:prSet presAssocID="{2E36C422-B7EE-4EB5-8F71-81B93B08DBA4}" presName="Name0" presStyleCnt="0">
        <dgm:presLayoutVars>
          <dgm:dir/>
          <dgm:animLvl val="lvl"/>
          <dgm:resizeHandles val="exact"/>
        </dgm:presLayoutVars>
      </dgm:prSet>
      <dgm:spPr/>
    </dgm:pt>
    <dgm:pt modelId="{83DBA711-CFD2-4AE4-9698-E1F895031ECB}" type="pres">
      <dgm:prSet presAssocID="{2E36C422-B7EE-4EB5-8F71-81B93B08DBA4}" presName="tSp" presStyleCnt="0"/>
      <dgm:spPr/>
    </dgm:pt>
    <dgm:pt modelId="{511D3D7C-89F6-4EC6-986D-94663C8D9350}" type="pres">
      <dgm:prSet presAssocID="{2E36C422-B7EE-4EB5-8F71-81B93B08DBA4}" presName="bSp" presStyleCnt="0"/>
      <dgm:spPr/>
    </dgm:pt>
    <dgm:pt modelId="{423C105E-B9ED-4562-B860-E2B4E69D7279}" type="pres">
      <dgm:prSet presAssocID="{2E36C422-B7EE-4EB5-8F71-81B93B08DBA4}" presName="process" presStyleCnt="0"/>
      <dgm:spPr/>
    </dgm:pt>
    <dgm:pt modelId="{AA9E59B8-DCD0-45C0-846D-1B6B5F2B4A33}" type="pres">
      <dgm:prSet presAssocID="{F5DD2098-C900-4DC1-85C2-6A1633B4C104}" presName="composite1" presStyleCnt="0"/>
      <dgm:spPr/>
    </dgm:pt>
    <dgm:pt modelId="{5D196F42-F695-4E7F-AB6E-538D6F53CE01}" type="pres">
      <dgm:prSet presAssocID="{F5DD2098-C900-4DC1-85C2-6A1633B4C104}" presName="dummyNode1" presStyleLbl="node1" presStyleIdx="0" presStyleCnt="4"/>
      <dgm:spPr/>
    </dgm:pt>
    <dgm:pt modelId="{45C0A620-377B-4294-9416-D0BDE14C9C8A}" type="pres">
      <dgm:prSet presAssocID="{F5DD2098-C900-4DC1-85C2-6A1633B4C104}" presName="childNode1" presStyleLbl="bgAcc1" presStyleIdx="0" presStyleCnt="4">
        <dgm:presLayoutVars>
          <dgm:bulletEnabled val="1"/>
        </dgm:presLayoutVars>
      </dgm:prSet>
      <dgm:spPr/>
    </dgm:pt>
    <dgm:pt modelId="{6C75D676-283D-403D-8346-B8FD825CBF93}" type="pres">
      <dgm:prSet presAssocID="{F5DD2098-C900-4DC1-85C2-6A1633B4C104}" presName="childNode1tx" presStyleLbl="bgAcc1" presStyleIdx="0" presStyleCnt="4">
        <dgm:presLayoutVars>
          <dgm:bulletEnabled val="1"/>
        </dgm:presLayoutVars>
      </dgm:prSet>
      <dgm:spPr/>
    </dgm:pt>
    <dgm:pt modelId="{C81B1A67-AC2C-4383-85DB-30AE05E2273E}" type="pres">
      <dgm:prSet presAssocID="{F5DD2098-C900-4DC1-85C2-6A1633B4C104}" presName="parentNode1" presStyleLbl="node1" presStyleIdx="0" presStyleCnt="4">
        <dgm:presLayoutVars>
          <dgm:chMax val="1"/>
          <dgm:bulletEnabled val="1"/>
        </dgm:presLayoutVars>
      </dgm:prSet>
      <dgm:spPr/>
    </dgm:pt>
    <dgm:pt modelId="{5A8E44FD-FCEA-4A13-80D9-F6C559817BA9}" type="pres">
      <dgm:prSet presAssocID="{F5DD2098-C900-4DC1-85C2-6A1633B4C104}" presName="connSite1" presStyleCnt="0"/>
      <dgm:spPr/>
    </dgm:pt>
    <dgm:pt modelId="{C2DC5E41-B939-4B4B-B23E-C46811E0D94A}" type="pres">
      <dgm:prSet presAssocID="{66AB8A8C-0068-41B8-9A13-9A78567DD386}" presName="Name9" presStyleLbl="sibTrans2D1" presStyleIdx="0" presStyleCnt="3"/>
      <dgm:spPr/>
    </dgm:pt>
    <dgm:pt modelId="{7BC8EE84-72DA-45D0-8F5D-3031790B8BEA}" type="pres">
      <dgm:prSet presAssocID="{075DE04C-C239-4C40-9C3A-8B23BC2A3494}" presName="composite2" presStyleCnt="0"/>
      <dgm:spPr/>
    </dgm:pt>
    <dgm:pt modelId="{594E5E4D-7351-44BC-9FA5-4452D724FB8E}" type="pres">
      <dgm:prSet presAssocID="{075DE04C-C239-4C40-9C3A-8B23BC2A3494}" presName="dummyNode2" presStyleLbl="node1" presStyleIdx="0" presStyleCnt="4"/>
      <dgm:spPr/>
    </dgm:pt>
    <dgm:pt modelId="{C8E1BC15-DA4E-4CDB-93F6-220F89BF1452}" type="pres">
      <dgm:prSet presAssocID="{075DE04C-C239-4C40-9C3A-8B23BC2A3494}" presName="childNode2" presStyleLbl="bgAcc1" presStyleIdx="1" presStyleCnt="4" custScaleX="122077" custScaleY="118578">
        <dgm:presLayoutVars>
          <dgm:bulletEnabled val="1"/>
        </dgm:presLayoutVars>
      </dgm:prSet>
      <dgm:spPr/>
    </dgm:pt>
    <dgm:pt modelId="{A234E8CC-CFC9-4561-B9E6-6E62A6B085D5}" type="pres">
      <dgm:prSet presAssocID="{075DE04C-C239-4C40-9C3A-8B23BC2A3494}" presName="childNode2tx" presStyleLbl="bgAcc1" presStyleIdx="1" presStyleCnt="4">
        <dgm:presLayoutVars>
          <dgm:bulletEnabled val="1"/>
        </dgm:presLayoutVars>
      </dgm:prSet>
      <dgm:spPr/>
    </dgm:pt>
    <dgm:pt modelId="{A1A598C9-0751-4281-BC30-C1202F0F3676}" type="pres">
      <dgm:prSet presAssocID="{075DE04C-C239-4C40-9C3A-8B23BC2A3494}" presName="parentNode2" presStyleLbl="node1" presStyleIdx="1" presStyleCnt="4" custScaleX="121982" custScaleY="113271" custLinFactNeighborX="-932" custLinFactNeighborY="-14063">
        <dgm:presLayoutVars>
          <dgm:chMax val="0"/>
          <dgm:bulletEnabled val="1"/>
        </dgm:presLayoutVars>
      </dgm:prSet>
      <dgm:spPr/>
    </dgm:pt>
    <dgm:pt modelId="{A2CB047D-F16C-4B91-AEF7-49B63268415E}" type="pres">
      <dgm:prSet presAssocID="{075DE04C-C239-4C40-9C3A-8B23BC2A3494}" presName="connSite2" presStyleCnt="0"/>
      <dgm:spPr/>
    </dgm:pt>
    <dgm:pt modelId="{996EA770-D82B-496F-8953-0E972B0767DE}" type="pres">
      <dgm:prSet presAssocID="{3A679010-910D-494E-9419-BC6A2B01B4B2}" presName="Name18" presStyleLbl="sibTrans2D1" presStyleIdx="1" presStyleCnt="3"/>
      <dgm:spPr/>
    </dgm:pt>
    <dgm:pt modelId="{DCC19F65-40E6-45F6-87FF-2A81E36F70F8}" type="pres">
      <dgm:prSet presAssocID="{F3A5B424-CF80-4C4D-BB3C-A3F5313FF266}" presName="composite1" presStyleCnt="0"/>
      <dgm:spPr/>
    </dgm:pt>
    <dgm:pt modelId="{D616B59A-60B9-4D99-B235-66E4F8679501}" type="pres">
      <dgm:prSet presAssocID="{F3A5B424-CF80-4C4D-BB3C-A3F5313FF266}" presName="dummyNode1" presStyleLbl="node1" presStyleIdx="1" presStyleCnt="4"/>
      <dgm:spPr/>
    </dgm:pt>
    <dgm:pt modelId="{3EDA9253-9E35-425F-ACFF-E52DA0558EF0}" type="pres">
      <dgm:prSet presAssocID="{F3A5B424-CF80-4C4D-BB3C-A3F5313FF266}" presName="childNode1" presStyleLbl="bgAcc1" presStyleIdx="2" presStyleCnt="4">
        <dgm:presLayoutVars>
          <dgm:bulletEnabled val="1"/>
        </dgm:presLayoutVars>
      </dgm:prSet>
      <dgm:spPr/>
    </dgm:pt>
    <dgm:pt modelId="{7F8C1B21-AE35-4E80-B199-127AD435CFC7}" type="pres">
      <dgm:prSet presAssocID="{F3A5B424-CF80-4C4D-BB3C-A3F5313FF266}" presName="childNode1tx" presStyleLbl="bgAcc1" presStyleIdx="2" presStyleCnt="4">
        <dgm:presLayoutVars>
          <dgm:bulletEnabled val="1"/>
        </dgm:presLayoutVars>
      </dgm:prSet>
      <dgm:spPr/>
    </dgm:pt>
    <dgm:pt modelId="{FC60C2EA-6727-456C-8F7B-845DEEF4E954}" type="pres">
      <dgm:prSet presAssocID="{F3A5B424-CF80-4C4D-BB3C-A3F5313FF266}" presName="parentNode1" presStyleLbl="node1" presStyleIdx="2" presStyleCnt="4">
        <dgm:presLayoutVars>
          <dgm:chMax val="1"/>
          <dgm:bulletEnabled val="1"/>
        </dgm:presLayoutVars>
      </dgm:prSet>
      <dgm:spPr/>
    </dgm:pt>
    <dgm:pt modelId="{7371F683-13A4-4186-9B23-B8D314B6CA4D}" type="pres">
      <dgm:prSet presAssocID="{F3A5B424-CF80-4C4D-BB3C-A3F5313FF266}" presName="connSite1" presStyleCnt="0"/>
      <dgm:spPr/>
    </dgm:pt>
    <dgm:pt modelId="{0DF739EE-485C-4DD8-BBB8-C760512C5E59}" type="pres">
      <dgm:prSet presAssocID="{2C5BA747-B515-43B1-BDE5-8EE380089EC4}" presName="Name9" presStyleLbl="sibTrans2D1" presStyleIdx="2" presStyleCnt="3"/>
      <dgm:spPr/>
    </dgm:pt>
    <dgm:pt modelId="{28D12690-7AB1-429E-84BC-DBC7B73CBEC8}" type="pres">
      <dgm:prSet presAssocID="{AAE22A4C-7ADB-4E3A-91F9-6C3F0E312BE3}" presName="composite2" presStyleCnt="0"/>
      <dgm:spPr/>
    </dgm:pt>
    <dgm:pt modelId="{06C9F4BD-A735-4904-B81B-36EA1C224FF3}" type="pres">
      <dgm:prSet presAssocID="{AAE22A4C-7ADB-4E3A-91F9-6C3F0E312BE3}" presName="dummyNode2" presStyleLbl="node1" presStyleIdx="2" presStyleCnt="4"/>
      <dgm:spPr/>
    </dgm:pt>
    <dgm:pt modelId="{63A81EC3-1C26-427C-AE33-353716C218C8}" type="pres">
      <dgm:prSet presAssocID="{AAE22A4C-7ADB-4E3A-91F9-6C3F0E312BE3}" presName="childNode2" presStyleLbl="bgAcc1" presStyleIdx="3" presStyleCnt="4">
        <dgm:presLayoutVars>
          <dgm:bulletEnabled val="1"/>
        </dgm:presLayoutVars>
      </dgm:prSet>
      <dgm:spPr/>
    </dgm:pt>
    <dgm:pt modelId="{3A2920B2-9B0D-4EED-9BCF-28EE17AFA79F}" type="pres">
      <dgm:prSet presAssocID="{AAE22A4C-7ADB-4E3A-91F9-6C3F0E312BE3}" presName="childNode2tx" presStyleLbl="bgAcc1" presStyleIdx="3" presStyleCnt="4">
        <dgm:presLayoutVars>
          <dgm:bulletEnabled val="1"/>
        </dgm:presLayoutVars>
      </dgm:prSet>
      <dgm:spPr/>
    </dgm:pt>
    <dgm:pt modelId="{5A70E5D0-4767-4673-A419-E0A3DC5D7954}" type="pres">
      <dgm:prSet presAssocID="{AAE22A4C-7ADB-4E3A-91F9-6C3F0E312BE3}" presName="parentNode2" presStyleLbl="node1" presStyleIdx="3" presStyleCnt="4">
        <dgm:presLayoutVars>
          <dgm:chMax val="0"/>
          <dgm:bulletEnabled val="1"/>
        </dgm:presLayoutVars>
      </dgm:prSet>
      <dgm:spPr/>
    </dgm:pt>
    <dgm:pt modelId="{300F45FD-373C-468F-BAC4-357475D583CC}" type="pres">
      <dgm:prSet presAssocID="{AAE22A4C-7ADB-4E3A-91F9-6C3F0E312BE3}" presName="connSite2" presStyleCnt="0"/>
      <dgm:spPr/>
    </dgm:pt>
  </dgm:ptLst>
  <dgm:cxnLst>
    <dgm:cxn modelId="{73381A06-F2ED-4579-9004-8636C1A33CBB}" type="presOf" srcId="{1E5F9CCD-7F8E-4F63-A10E-E2712C525B37}" destId="{6C75D676-283D-403D-8346-B8FD825CBF93}" srcOrd="1" destOrd="0" presId="urn:microsoft.com/office/officeart/2005/8/layout/hProcess4"/>
    <dgm:cxn modelId="{D4FEAB0B-08B5-4E10-BCA5-ED0851F0ECFF}" type="presOf" srcId="{3960ADB0-2456-4D2D-BADA-9C059C0574EF}" destId="{63A81EC3-1C26-427C-AE33-353716C218C8}" srcOrd="0" destOrd="0" presId="urn:microsoft.com/office/officeart/2005/8/layout/hProcess4"/>
    <dgm:cxn modelId="{9B190735-F649-4AFD-B497-A532C5B20928}" srcId="{F5DD2098-C900-4DC1-85C2-6A1633B4C104}" destId="{1E5F9CCD-7F8E-4F63-A10E-E2712C525B37}" srcOrd="0" destOrd="0" parTransId="{C123ED95-663D-49F0-980E-621A825019CC}" sibTransId="{4A36CB6C-630B-4B45-96DB-2907069B90FF}"/>
    <dgm:cxn modelId="{3B5D3940-ADE4-48EC-919C-33EC2A00064A}" type="presOf" srcId="{0D7AD4F8-13C7-4B2B-9E86-2F8FF2C428F1}" destId="{7F8C1B21-AE35-4E80-B199-127AD435CFC7}" srcOrd="1" destOrd="0" presId="urn:microsoft.com/office/officeart/2005/8/layout/hProcess4"/>
    <dgm:cxn modelId="{8C0C865D-7CB0-4FFE-ACD8-78C0E71C75AF}" srcId="{AAE22A4C-7ADB-4E3A-91F9-6C3F0E312BE3}" destId="{3960ADB0-2456-4D2D-BADA-9C059C0574EF}" srcOrd="0" destOrd="0" parTransId="{78EEBB23-262A-4F5E-9C58-A0B2642072A0}" sibTransId="{3E3F6A18-AAFF-4F36-BD5A-DEF781A8920F}"/>
    <dgm:cxn modelId="{723DA749-F328-4FEC-AF61-A4A14ED4DDC5}" type="presOf" srcId="{3960ADB0-2456-4D2D-BADA-9C059C0574EF}" destId="{3A2920B2-9B0D-4EED-9BCF-28EE17AFA79F}" srcOrd="1" destOrd="0" presId="urn:microsoft.com/office/officeart/2005/8/layout/hProcess4"/>
    <dgm:cxn modelId="{BB939F52-8835-49DC-883F-0E3C33CB6E9C}" type="presOf" srcId="{AAE22A4C-7ADB-4E3A-91F9-6C3F0E312BE3}" destId="{5A70E5D0-4767-4673-A419-E0A3DC5D7954}" srcOrd="0" destOrd="0" presId="urn:microsoft.com/office/officeart/2005/8/layout/hProcess4"/>
    <dgm:cxn modelId="{745AC288-DB9C-4B29-B79B-3BE81B20A01A}" type="presOf" srcId="{F5DD2098-C900-4DC1-85C2-6A1633B4C104}" destId="{C81B1A67-AC2C-4383-85DB-30AE05E2273E}" srcOrd="0" destOrd="0" presId="urn:microsoft.com/office/officeart/2005/8/layout/hProcess4"/>
    <dgm:cxn modelId="{7141A28E-D93B-4A03-B9F3-343357877C8C}" type="presOf" srcId="{F3A5B424-CF80-4C4D-BB3C-A3F5313FF266}" destId="{FC60C2EA-6727-456C-8F7B-845DEEF4E954}" srcOrd="0" destOrd="0" presId="urn:microsoft.com/office/officeart/2005/8/layout/hProcess4"/>
    <dgm:cxn modelId="{8EDADE9C-6BA8-460F-BAAC-9CF935644F2D}" srcId="{075DE04C-C239-4C40-9C3A-8B23BC2A3494}" destId="{DB6CBD9E-523A-4A4B-85DA-86A141EE3DB3}" srcOrd="0" destOrd="0" parTransId="{5CE92A8F-96CA-4004-AD36-EBCFCB48B47B}" sibTransId="{BB9B8333-B8DC-4B79-8C62-A7A912CAC6CC}"/>
    <dgm:cxn modelId="{088D95A3-EF45-4FF4-A68E-B0351D4961D2}" srcId="{F3A5B424-CF80-4C4D-BB3C-A3F5313FF266}" destId="{5D8E9CD3-CDA3-44ED-B2F9-F9A53BD73973}" srcOrd="1" destOrd="0" parTransId="{2F25D07E-B624-4006-8284-25AB306F16B3}" sibTransId="{FE98D0DD-D12E-4A87-A97E-FBA802E110F0}"/>
    <dgm:cxn modelId="{EF385EA4-C6FD-48BF-B107-D737FC989A8A}" type="presOf" srcId="{1E5F9CCD-7F8E-4F63-A10E-E2712C525B37}" destId="{45C0A620-377B-4294-9416-D0BDE14C9C8A}" srcOrd="0" destOrd="0" presId="urn:microsoft.com/office/officeart/2005/8/layout/hProcess4"/>
    <dgm:cxn modelId="{CCD661A8-73E2-4572-9C47-C9578E4DF076}" srcId="{2E36C422-B7EE-4EB5-8F71-81B93B08DBA4}" destId="{F5DD2098-C900-4DC1-85C2-6A1633B4C104}" srcOrd="0" destOrd="0" parTransId="{F522E950-2ACB-4E5E-A126-6E974495EE9B}" sibTransId="{66AB8A8C-0068-41B8-9A13-9A78567DD386}"/>
    <dgm:cxn modelId="{B9BD72A8-1922-4760-A950-3B0CD48B6BB3}" type="presOf" srcId="{66AB8A8C-0068-41B8-9A13-9A78567DD386}" destId="{C2DC5E41-B939-4B4B-B23E-C46811E0D94A}" srcOrd="0" destOrd="0" presId="urn:microsoft.com/office/officeart/2005/8/layout/hProcess4"/>
    <dgm:cxn modelId="{F130BFA9-DC3D-4D46-A486-2961BB18B181}" type="presOf" srcId="{0D7AD4F8-13C7-4B2B-9E86-2F8FF2C428F1}" destId="{3EDA9253-9E35-425F-ACFF-E52DA0558EF0}" srcOrd="0" destOrd="0" presId="urn:microsoft.com/office/officeart/2005/8/layout/hProcess4"/>
    <dgm:cxn modelId="{DC6C94AD-9058-4059-B20A-5C394C6E0CEF}" type="presOf" srcId="{5D8E9CD3-CDA3-44ED-B2F9-F9A53BD73973}" destId="{3EDA9253-9E35-425F-ACFF-E52DA0558EF0}" srcOrd="0" destOrd="1" presId="urn:microsoft.com/office/officeart/2005/8/layout/hProcess4"/>
    <dgm:cxn modelId="{E6ACD5BB-748F-4B9C-8919-3AED24FAA24B}" srcId="{F3A5B424-CF80-4C4D-BB3C-A3F5313FF266}" destId="{0D7AD4F8-13C7-4B2B-9E86-2F8FF2C428F1}" srcOrd="0" destOrd="0" parTransId="{B28F0F47-A3AF-457C-A0FB-063E84EA3727}" sibTransId="{8F91F3BE-CBCD-4B40-A1DE-DA5D3AA04BF2}"/>
    <dgm:cxn modelId="{B093DFC4-2EC8-4855-96F0-0C7E52C73264}" type="presOf" srcId="{5D8E9CD3-CDA3-44ED-B2F9-F9A53BD73973}" destId="{7F8C1B21-AE35-4E80-B199-127AD435CFC7}" srcOrd="1" destOrd="1" presId="urn:microsoft.com/office/officeart/2005/8/layout/hProcess4"/>
    <dgm:cxn modelId="{7EE816C7-308E-4A41-801F-03AB4E455C2F}" srcId="{2E36C422-B7EE-4EB5-8F71-81B93B08DBA4}" destId="{075DE04C-C239-4C40-9C3A-8B23BC2A3494}" srcOrd="1" destOrd="0" parTransId="{23D07A30-5EF3-4C91-93A3-1EF83421E40E}" sibTransId="{3A679010-910D-494E-9419-BC6A2B01B4B2}"/>
    <dgm:cxn modelId="{70055DD3-5794-409E-BF62-747F9EEC7036}" type="presOf" srcId="{075DE04C-C239-4C40-9C3A-8B23BC2A3494}" destId="{A1A598C9-0751-4281-BC30-C1202F0F3676}" srcOrd="0" destOrd="0" presId="urn:microsoft.com/office/officeart/2005/8/layout/hProcess4"/>
    <dgm:cxn modelId="{AA6569DC-BC37-4B6C-8FAA-ECE218FFDDEC}" type="presOf" srcId="{2C5BA747-B515-43B1-BDE5-8EE380089EC4}" destId="{0DF739EE-485C-4DD8-BBB8-C760512C5E59}" srcOrd="0" destOrd="0" presId="urn:microsoft.com/office/officeart/2005/8/layout/hProcess4"/>
    <dgm:cxn modelId="{1264BFE8-E95E-4D11-9025-75EF0F81BBEE}" type="presOf" srcId="{DB6CBD9E-523A-4A4B-85DA-86A141EE3DB3}" destId="{A234E8CC-CFC9-4561-B9E6-6E62A6B085D5}" srcOrd="1" destOrd="0" presId="urn:microsoft.com/office/officeart/2005/8/layout/hProcess4"/>
    <dgm:cxn modelId="{E502FDE9-6F29-49B1-9112-D65240F83B91}" type="presOf" srcId="{DB6CBD9E-523A-4A4B-85DA-86A141EE3DB3}" destId="{C8E1BC15-DA4E-4CDB-93F6-220F89BF1452}" srcOrd="0" destOrd="0" presId="urn:microsoft.com/office/officeart/2005/8/layout/hProcess4"/>
    <dgm:cxn modelId="{34AEC7EA-A402-4050-AC87-122D899CC3B0}" srcId="{2E36C422-B7EE-4EB5-8F71-81B93B08DBA4}" destId="{AAE22A4C-7ADB-4E3A-91F9-6C3F0E312BE3}" srcOrd="3" destOrd="0" parTransId="{A6B30747-DF1B-4B8A-9E4A-3E3C56C46707}" sibTransId="{A2D6ED97-707C-4C7B-B181-A7C15FF5645C}"/>
    <dgm:cxn modelId="{B2DAE9ED-99E8-48C1-AF24-7F073F78BCE1}" type="presOf" srcId="{2E36C422-B7EE-4EB5-8F71-81B93B08DBA4}" destId="{1D34F37A-6326-41CC-8AAB-20F27FA6E139}" srcOrd="0" destOrd="0" presId="urn:microsoft.com/office/officeart/2005/8/layout/hProcess4"/>
    <dgm:cxn modelId="{BEE2F0ED-9A36-4D54-9089-5C6E6DE29FE8}" srcId="{2E36C422-B7EE-4EB5-8F71-81B93B08DBA4}" destId="{F3A5B424-CF80-4C4D-BB3C-A3F5313FF266}" srcOrd="2" destOrd="0" parTransId="{9E1B11FB-C37E-4A19-963E-F9F3F6F05732}" sibTransId="{2C5BA747-B515-43B1-BDE5-8EE380089EC4}"/>
    <dgm:cxn modelId="{7E98B3F1-2335-413D-8E7C-84AA8A2DBF5C}" type="presOf" srcId="{3A679010-910D-494E-9419-BC6A2B01B4B2}" destId="{996EA770-D82B-496F-8953-0E972B0767DE}" srcOrd="0" destOrd="0" presId="urn:microsoft.com/office/officeart/2005/8/layout/hProcess4"/>
    <dgm:cxn modelId="{3DEF20CF-8684-4DFF-A5CA-7727FC15DA56}" type="presParOf" srcId="{1D34F37A-6326-41CC-8AAB-20F27FA6E139}" destId="{83DBA711-CFD2-4AE4-9698-E1F895031ECB}" srcOrd="0" destOrd="0" presId="urn:microsoft.com/office/officeart/2005/8/layout/hProcess4"/>
    <dgm:cxn modelId="{24270CD1-6510-46F0-A06B-CA9FE1BD5E0C}" type="presParOf" srcId="{1D34F37A-6326-41CC-8AAB-20F27FA6E139}" destId="{511D3D7C-89F6-4EC6-986D-94663C8D9350}" srcOrd="1" destOrd="0" presId="urn:microsoft.com/office/officeart/2005/8/layout/hProcess4"/>
    <dgm:cxn modelId="{C1518375-19BE-40FC-9154-3589F0CC084F}" type="presParOf" srcId="{1D34F37A-6326-41CC-8AAB-20F27FA6E139}" destId="{423C105E-B9ED-4562-B860-E2B4E69D7279}" srcOrd="2" destOrd="0" presId="urn:microsoft.com/office/officeart/2005/8/layout/hProcess4"/>
    <dgm:cxn modelId="{E1B8B08E-1C09-44D3-8F86-8291A81E16EF}" type="presParOf" srcId="{423C105E-B9ED-4562-B860-E2B4E69D7279}" destId="{AA9E59B8-DCD0-45C0-846D-1B6B5F2B4A33}" srcOrd="0" destOrd="0" presId="urn:microsoft.com/office/officeart/2005/8/layout/hProcess4"/>
    <dgm:cxn modelId="{406CFA36-0441-483F-A437-3B8DBE40E5BD}" type="presParOf" srcId="{AA9E59B8-DCD0-45C0-846D-1B6B5F2B4A33}" destId="{5D196F42-F695-4E7F-AB6E-538D6F53CE01}" srcOrd="0" destOrd="0" presId="urn:microsoft.com/office/officeart/2005/8/layout/hProcess4"/>
    <dgm:cxn modelId="{9238B77C-227C-4CD6-A0D9-FBED06DDCB91}" type="presParOf" srcId="{AA9E59B8-DCD0-45C0-846D-1B6B5F2B4A33}" destId="{45C0A620-377B-4294-9416-D0BDE14C9C8A}" srcOrd="1" destOrd="0" presId="urn:microsoft.com/office/officeart/2005/8/layout/hProcess4"/>
    <dgm:cxn modelId="{CF8D30AA-7A6F-443C-80FD-0F29A8C7703D}" type="presParOf" srcId="{AA9E59B8-DCD0-45C0-846D-1B6B5F2B4A33}" destId="{6C75D676-283D-403D-8346-B8FD825CBF93}" srcOrd="2" destOrd="0" presId="urn:microsoft.com/office/officeart/2005/8/layout/hProcess4"/>
    <dgm:cxn modelId="{9F95B313-7ECE-4851-946F-D8C021929FF7}" type="presParOf" srcId="{AA9E59B8-DCD0-45C0-846D-1B6B5F2B4A33}" destId="{C81B1A67-AC2C-4383-85DB-30AE05E2273E}" srcOrd="3" destOrd="0" presId="urn:microsoft.com/office/officeart/2005/8/layout/hProcess4"/>
    <dgm:cxn modelId="{197E8E7E-069A-4A2C-9A50-C281D3DB9D74}" type="presParOf" srcId="{AA9E59B8-DCD0-45C0-846D-1B6B5F2B4A33}" destId="{5A8E44FD-FCEA-4A13-80D9-F6C559817BA9}" srcOrd="4" destOrd="0" presId="urn:microsoft.com/office/officeart/2005/8/layout/hProcess4"/>
    <dgm:cxn modelId="{270BF50F-EAA4-45B2-8285-154DB2484CD3}" type="presParOf" srcId="{423C105E-B9ED-4562-B860-E2B4E69D7279}" destId="{C2DC5E41-B939-4B4B-B23E-C46811E0D94A}" srcOrd="1" destOrd="0" presId="urn:microsoft.com/office/officeart/2005/8/layout/hProcess4"/>
    <dgm:cxn modelId="{29F2DF6D-B417-4D19-8027-B9D470D8ECF8}" type="presParOf" srcId="{423C105E-B9ED-4562-B860-E2B4E69D7279}" destId="{7BC8EE84-72DA-45D0-8F5D-3031790B8BEA}" srcOrd="2" destOrd="0" presId="urn:microsoft.com/office/officeart/2005/8/layout/hProcess4"/>
    <dgm:cxn modelId="{9D887F14-6549-4B25-9213-90999A920A4F}" type="presParOf" srcId="{7BC8EE84-72DA-45D0-8F5D-3031790B8BEA}" destId="{594E5E4D-7351-44BC-9FA5-4452D724FB8E}" srcOrd="0" destOrd="0" presId="urn:microsoft.com/office/officeart/2005/8/layout/hProcess4"/>
    <dgm:cxn modelId="{49A8C7A8-8EA7-4C95-9EBE-1BB04237B6B0}" type="presParOf" srcId="{7BC8EE84-72DA-45D0-8F5D-3031790B8BEA}" destId="{C8E1BC15-DA4E-4CDB-93F6-220F89BF1452}" srcOrd="1" destOrd="0" presId="urn:microsoft.com/office/officeart/2005/8/layout/hProcess4"/>
    <dgm:cxn modelId="{643F1482-88BE-4E1B-B53C-52DED3057A54}" type="presParOf" srcId="{7BC8EE84-72DA-45D0-8F5D-3031790B8BEA}" destId="{A234E8CC-CFC9-4561-B9E6-6E62A6B085D5}" srcOrd="2" destOrd="0" presId="urn:microsoft.com/office/officeart/2005/8/layout/hProcess4"/>
    <dgm:cxn modelId="{2EC46809-5219-4DC6-B736-D27EFAC13915}" type="presParOf" srcId="{7BC8EE84-72DA-45D0-8F5D-3031790B8BEA}" destId="{A1A598C9-0751-4281-BC30-C1202F0F3676}" srcOrd="3" destOrd="0" presId="urn:microsoft.com/office/officeart/2005/8/layout/hProcess4"/>
    <dgm:cxn modelId="{46BB6F44-67AA-493F-9100-3F24C6B38DF5}" type="presParOf" srcId="{7BC8EE84-72DA-45D0-8F5D-3031790B8BEA}" destId="{A2CB047D-F16C-4B91-AEF7-49B63268415E}" srcOrd="4" destOrd="0" presId="urn:microsoft.com/office/officeart/2005/8/layout/hProcess4"/>
    <dgm:cxn modelId="{848537A0-622B-49D9-886A-EF19639F4113}" type="presParOf" srcId="{423C105E-B9ED-4562-B860-E2B4E69D7279}" destId="{996EA770-D82B-496F-8953-0E972B0767DE}" srcOrd="3" destOrd="0" presId="urn:microsoft.com/office/officeart/2005/8/layout/hProcess4"/>
    <dgm:cxn modelId="{BE687DCD-1466-41C4-9126-7496675FBE51}" type="presParOf" srcId="{423C105E-B9ED-4562-B860-E2B4E69D7279}" destId="{DCC19F65-40E6-45F6-87FF-2A81E36F70F8}" srcOrd="4" destOrd="0" presId="urn:microsoft.com/office/officeart/2005/8/layout/hProcess4"/>
    <dgm:cxn modelId="{EE24D996-9DEA-4938-85F1-F0BBC69C2FBB}" type="presParOf" srcId="{DCC19F65-40E6-45F6-87FF-2A81E36F70F8}" destId="{D616B59A-60B9-4D99-B235-66E4F8679501}" srcOrd="0" destOrd="0" presId="urn:microsoft.com/office/officeart/2005/8/layout/hProcess4"/>
    <dgm:cxn modelId="{72868D6C-6BC9-4E87-AC7A-D710031C2386}" type="presParOf" srcId="{DCC19F65-40E6-45F6-87FF-2A81E36F70F8}" destId="{3EDA9253-9E35-425F-ACFF-E52DA0558EF0}" srcOrd="1" destOrd="0" presId="urn:microsoft.com/office/officeart/2005/8/layout/hProcess4"/>
    <dgm:cxn modelId="{3B3870D2-48C0-4277-ABA8-75E3ECDED89D}" type="presParOf" srcId="{DCC19F65-40E6-45F6-87FF-2A81E36F70F8}" destId="{7F8C1B21-AE35-4E80-B199-127AD435CFC7}" srcOrd="2" destOrd="0" presId="urn:microsoft.com/office/officeart/2005/8/layout/hProcess4"/>
    <dgm:cxn modelId="{C67EA950-C7DE-442E-8D68-E8AED0247530}" type="presParOf" srcId="{DCC19F65-40E6-45F6-87FF-2A81E36F70F8}" destId="{FC60C2EA-6727-456C-8F7B-845DEEF4E954}" srcOrd="3" destOrd="0" presId="urn:microsoft.com/office/officeart/2005/8/layout/hProcess4"/>
    <dgm:cxn modelId="{B215FF35-E2DB-410A-B36B-DB6329CA92A3}" type="presParOf" srcId="{DCC19F65-40E6-45F6-87FF-2A81E36F70F8}" destId="{7371F683-13A4-4186-9B23-B8D314B6CA4D}" srcOrd="4" destOrd="0" presId="urn:microsoft.com/office/officeart/2005/8/layout/hProcess4"/>
    <dgm:cxn modelId="{089DCAE8-A46F-46A4-A928-896B13DFAD7B}" type="presParOf" srcId="{423C105E-B9ED-4562-B860-E2B4E69D7279}" destId="{0DF739EE-485C-4DD8-BBB8-C760512C5E59}" srcOrd="5" destOrd="0" presId="urn:microsoft.com/office/officeart/2005/8/layout/hProcess4"/>
    <dgm:cxn modelId="{91D60E13-4089-461A-91F0-AD0DF7595B6C}" type="presParOf" srcId="{423C105E-B9ED-4562-B860-E2B4E69D7279}" destId="{28D12690-7AB1-429E-84BC-DBC7B73CBEC8}" srcOrd="6" destOrd="0" presId="urn:microsoft.com/office/officeart/2005/8/layout/hProcess4"/>
    <dgm:cxn modelId="{017EACE2-90F6-4179-ACB4-29697B0F78C7}" type="presParOf" srcId="{28D12690-7AB1-429E-84BC-DBC7B73CBEC8}" destId="{06C9F4BD-A735-4904-B81B-36EA1C224FF3}" srcOrd="0" destOrd="0" presId="urn:microsoft.com/office/officeart/2005/8/layout/hProcess4"/>
    <dgm:cxn modelId="{2229CA4B-4025-43FE-9D35-BA1B93B2FA35}" type="presParOf" srcId="{28D12690-7AB1-429E-84BC-DBC7B73CBEC8}" destId="{63A81EC3-1C26-427C-AE33-353716C218C8}" srcOrd="1" destOrd="0" presId="urn:microsoft.com/office/officeart/2005/8/layout/hProcess4"/>
    <dgm:cxn modelId="{611F2557-C57D-4ABB-9D9A-C9099A512FEA}" type="presParOf" srcId="{28D12690-7AB1-429E-84BC-DBC7B73CBEC8}" destId="{3A2920B2-9B0D-4EED-9BCF-28EE17AFA79F}" srcOrd="2" destOrd="0" presId="urn:microsoft.com/office/officeart/2005/8/layout/hProcess4"/>
    <dgm:cxn modelId="{66019315-2CC9-43CA-94B8-48692CC7EF13}" type="presParOf" srcId="{28D12690-7AB1-429E-84BC-DBC7B73CBEC8}" destId="{5A70E5D0-4767-4673-A419-E0A3DC5D7954}" srcOrd="3" destOrd="0" presId="urn:microsoft.com/office/officeart/2005/8/layout/hProcess4"/>
    <dgm:cxn modelId="{FF339748-3D5B-400F-80A0-8E3E8D8A8901}" type="presParOf" srcId="{28D12690-7AB1-429E-84BC-DBC7B73CBEC8}" destId="{300F45FD-373C-468F-BAC4-357475D583CC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6D79F25-7AF0-4DAF-B7AA-F98DE5A33C5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es-ES"/>
        </a:p>
      </dgm:t>
    </dgm:pt>
    <dgm:pt modelId="{2254273C-D2FF-487D-9E5E-5D66F521CC78}">
      <dgm:prSet phldrT="[Texto]" phldr="1"/>
      <dgm:spPr/>
      <dgm:t>
        <a:bodyPr/>
        <a:lstStyle/>
        <a:p>
          <a:endParaRPr lang="es-ES"/>
        </a:p>
      </dgm:t>
    </dgm:pt>
    <dgm:pt modelId="{92905829-3FB8-4C4B-9786-E1548778CA47}" type="parTrans" cxnId="{62BFC5AB-BBAE-43EC-A4AE-118284AA7369}">
      <dgm:prSet/>
      <dgm:spPr/>
      <dgm:t>
        <a:bodyPr/>
        <a:lstStyle/>
        <a:p>
          <a:endParaRPr lang="es-ES"/>
        </a:p>
      </dgm:t>
    </dgm:pt>
    <dgm:pt modelId="{7B5EE8F1-CE03-44B6-85D7-849C6BA35EDA}" type="sibTrans" cxnId="{62BFC5AB-BBAE-43EC-A4AE-118284AA7369}">
      <dgm:prSet/>
      <dgm:spPr/>
      <dgm:t>
        <a:bodyPr/>
        <a:lstStyle/>
        <a:p>
          <a:endParaRPr lang="es-ES"/>
        </a:p>
      </dgm:t>
    </dgm:pt>
    <dgm:pt modelId="{7376D4B3-470B-40A6-80FF-8B4FB3FB7921}">
      <dgm:prSet phldrT="[Texto]" phldr="1"/>
      <dgm:spPr/>
      <dgm:t>
        <a:bodyPr/>
        <a:lstStyle/>
        <a:p>
          <a:endParaRPr lang="es-ES"/>
        </a:p>
      </dgm:t>
    </dgm:pt>
    <dgm:pt modelId="{2CFB8420-6879-41E3-9C79-DAC2DE385167}" type="parTrans" cxnId="{8B33578B-46C2-4F8D-9CE9-375BCD3F961F}">
      <dgm:prSet/>
      <dgm:spPr/>
      <dgm:t>
        <a:bodyPr/>
        <a:lstStyle/>
        <a:p>
          <a:endParaRPr lang="es-ES"/>
        </a:p>
      </dgm:t>
    </dgm:pt>
    <dgm:pt modelId="{D3E5677D-4461-4B32-BA36-3BEAF28A9670}" type="sibTrans" cxnId="{8B33578B-46C2-4F8D-9CE9-375BCD3F961F}">
      <dgm:prSet/>
      <dgm:spPr/>
      <dgm:t>
        <a:bodyPr/>
        <a:lstStyle/>
        <a:p>
          <a:endParaRPr lang="es-ES"/>
        </a:p>
      </dgm:t>
    </dgm:pt>
    <dgm:pt modelId="{C0D1170A-5D72-4629-BE22-BAFFB56AE008}">
      <dgm:prSet phldrT="[Texto]" phldr="1"/>
      <dgm:spPr/>
      <dgm:t>
        <a:bodyPr/>
        <a:lstStyle/>
        <a:p>
          <a:endParaRPr lang="es-ES"/>
        </a:p>
      </dgm:t>
    </dgm:pt>
    <dgm:pt modelId="{FD5035D0-B887-47A4-B50C-5E3F0ABE0A3F}" type="parTrans" cxnId="{5E6EBC0E-CA04-4B81-8B27-41FAF8A8E1A1}">
      <dgm:prSet/>
      <dgm:spPr/>
      <dgm:t>
        <a:bodyPr/>
        <a:lstStyle/>
        <a:p>
          <a:endParaRPr lang="es-ES"/>
        </a:p>
      </dgm:t>
    </dgm:pt>
    <dgm:pt modelId="{62AB5D00-DB8B-47E6-94C8-D0731C9AFC56}" type="sibTrans" cxnId="{5E6EBC0E-CA04-4B81-8B27-41FAF8A8E1A1}">
      <dgm:prSet/>
      <dgm:spPr/>
      <dgm:t>
        <a:bodyPr/>
        <a:lstStyle/>
        <a:p>
          <a:endParaRPr lang="es-ES"/>
        </a:p>
      </dgm:t>
    </dgm:pt>
    <dgm:pt modelId="{F29FD06D-3489-4618-B039-DC92585D14D6}">
      <dgm:prSet phldrT="[Texto]" phldr="1"/>
      <dgm:spPr/>
      <dgm:t>
        <a:bodyPr/>
        <a:lstStyle/>
        <a:p>
          <a:endParaRPr lang="es-ES"/>
        </a:p>
      </dgm:t>
    </dgm:pt>
    <dgm:pt modelId="{B2D6B113-29A9-4C2F-888C-429CFC1AC5AB}" type="parTrans" cxnId="{F5C9E143-4BDC-4483-B621-CF1D5B17694A}">
      <dgm:prSet/>
      <dgm:spPr/>
      <dgm:t>
        <a:bodyPr/>
        <a:lstStyle/>
        <a:p>
          <a:endParaRPr lang="es-ES"/>
        </a:p>
      </dgm:t>
    </dgm:pt>
    <dgm:pt modelId="{52D1FF9F-3925-4D82-95C2-983F78B74DC1}" type="sibTrans" cxnId="{F5C9E143-4BDC-4483-B621-CF1D5B17694A}">
      <dgm:prSet/>
      <dgm:spPr/>
      <dgm:t>
        <a:bodyPr/>
        <a:lstStyle/>
        <a:p>
          <a:endParaRPr lang="es-ES"/>
        </a:p>
      </dgm:t>
    </dgm:pt>
    <dgm:pt modelId="{5CB74615-C9F5-497E-9E4F-4DB0C2A880C3}">
      <dgm:prSet phldrT="[Texto]" phldr="1"/>
      <dgm:spPr/>
      <dgm:t>
        <a:bodyPr/>
        <a:lstStyle/>
        <a:p>
          <a:endParaRPr lang="es-ES"/>
        </a:p>
      </dgm:t>
    </dgm:pt>
    <dgm:pt modelId="{2580D974-CCC0-474E-8C05-42C26BA8034B}" type="parTrans" cxnId="{F659C493-52F9-47C7-B006-F2D533507C5B}">
      <dgm:prSet/>
      <dgm:spPr/>
      <dgm:t>
        <a:bodyPr/>
        <a:lstStyle/>
        <a:p>
          <a:endParaRPr lang="es-ES"/>
        </a:p>
      </dgm:t>
    </dgm:pt>
    <dgm:pt modelId="{3BDB55C1-943A-4BCE-86DD-C781FB7DD519}" type="sibTrans" cxnId="{F659C493-52F9-47C7-B006-F2D533507C5B}">
      <dgm:prSet/>
      <dgm:spPr/>
      <dgm:t>
        <a:bodyPr/>
        <a:lstStyle/>
        <a:p>
          <a:endParaRPr lang="es-ES"/>
        </a:p>
      </dgm:t>
    </dgm:pt>
    <dgm:pt modelId="{ADE26453-BDAF-4B2D-AA4E-54DF248F8ECD}">
      <dgm:prSet phldrT="[Texto]" phldr="1"/>
      <dgm:spPr/>
      <dgm:t>
        <a:bodyPr/>
        <a:lstStyle/>
        <a:p>
          <a:endParaRPr lang="es-ES"/>
        </a:p>
      </dgm:t>
    </dgm:pt>
    <dgm:pt modelId="{78ED1AC4-82D5-4963-B9E0-E1BA3CD8E7E6}" type="parTrans" cxnId="{6639D233-D125-4720-9D28-F59CB262F5C9}">
      <dgm:prSet/>
      <dgm:spPr/>
      <dgm:t>
        <a:bodyPr/>
        <a:lstStyle/>
        <a:p>
          <a:endParaRPr lang="es-ES"/>
        </a:p>
      </dgm:t>
    </dgm:pt>
    <dgm:pt modelId="{3BA3FF88-0286-47A7-B27F-EB0295A34DAF}" type="sibTrans" cxnId="{6639D233-D125-4720-9D28-F59CB262F5C9}">
      <dgm:prSet/>
      <dgm:spPr/>
      <dgm:t>
        <a:bodyPr/>
        <a:lstStyle/>
        <a:p>
          <a:endParaRPr lang="es-ES"/>
        </a:p>
      </dgm:t>
    </dgm:pt>
    <dgm:pt modelId="{B7CCD57D-D0DB-427E-A495-77B0ABE34D99}">
      <dgm:prSet phldrT="[Texto]" phldr="1"/>
      <dgm:spPr/>
      <dgm:t>
        <a:bodyPr/>
        <a:lstStyle/>
        <a:p>
          <a:endParaRPr lang="es-ES"/>
        </a:p>
      </dgm:t>
    </dgm:pt>
    <dgm:pt modelId="{FAB44F47-EC83-44B8-A7B4-30A85F01B2F5}" type="parTrans" cxnId="{E17E40D2-1F35-4B8F-861D-6CCE1D29EA49}">
      <dgm:prSet/>
      <dgm:spPr/>
      <dgm:t>
        <a:bodyPr/>
        <a:lstStyle/>
        <a:p>
          <a:endParaRPr lang="es-ES"/>
        </a:p>
      </dgm:t>
    </dgm:pt>
    <dgm:pt modelId="{54AB1D0A-DF37-4CD0-A2EB-A555B60E815E}" type="sibTrans" cxnId="{E17E40D2-1F35-4B8F-861D-6CCE1D29EA49}">
      <dgm:prSet/>
      <dgm:spPr/>
      <dgm:t>
        <a:bodyPr/>
        <a:lstStyle/>
        <a:p>
          <a:endParaRPr lang="es-ES"/>
        </a:p>
      </dgm:t>
    </dgm:pt>
    <dgm:pt modelId="{CCF20CC9-A6B1-4BA0-B995-EC68415E80BC}">
      <dgm:prSet phldrT="[Texto]" phldr="1"/>
      <dgm:spPr/>
      <dgm:t>
        <a:bodyPr/>
        <a:lstStyle/>
        <a:p>
          <a:endParaRPr lang="es-ES"/>
        </a:p>
      </dgm:t>
    </dgm:pt>
    <dgm:pt modelId="{AA028559-810B-41AE-85EF-255103C7D1A9}" type="parTrans" cxnId="{EA6D4E6A-1066-419B-887A-68CA711EAC18}">
      <dgm:prSet/>
      <dgm:spPr/>
      <dgm:t>
        <a:bodyPr/>
        <a:lstStyle/>
        <a:p>
          <a:endParaRPr lang="es-ES"/>
        </a:p>
      </dgm:t>
    </dgm:pt>
    <dgm:pt modelId="{12CDA439-2A75-4C61-97B1-C7BB9ACB01E6}" type="sibTrans" cxnId="{EA6D4E6A-1066-419B-887A-68CA711EAC18}">
      <dgm:prSet/>
      <dgm:spPr/>
      <dgm:t>
        <a:bodyPr/>
        <a:lstStyle/>
        <a:p>
          <a:endParaRPr lang="es-ES"/>
        </a:p>
      </dgm:t>
    </dgm:pt>
    <dgm:pt modelId="{D20FA2ED-CCFF-407C-8AC2-9D503A414840}">
      <dgm:prSet phldrT="[Texto]" phldr="1"/>
      <dgm:spPr/>
      <dgm:t>
        <a:bodyPr/>
        <a:lstStyle/>
        <a:p>
          <a:endParaRPr lang="es-ES"/>
        </a:p>
      </dgm:t>
    </dgm:pt>
    <dgm:pt modelId="{63116968-0FE9-4276-A503-049A89936987}" type="parTrans" cxnId="{EA0A8E11-4455-4AF9-A1EB-BB0B4F4F374B}">
      <dgm:prSet/>
      <dgm:spPr/>
      <dgm:t>
        <a:bodyPr/>
        <a:lstStyle/>
        <a:p>
          <a:endParaRPr lang="es-ES"/>
        </a:p>
      </dgm:t>
    </dgm:pt>
    <dgm:pt modelId="{B34A2112-C3EA-4639-9C75-120DE1D6C9E8}" type="sibTrans" cxnId="{EA0A8E11-4455-4AF9-A1EB-BB0B4F4F374B}">
      <dgm:prSet/>
      <dgm:spPr/>
      <dgm:t>
        <a:bodyPr/>
        <a:lstStyle/>
        <a:p>
          <a:endParaRPr lang="es-ES"/>
        </a:p>
      </dgm:t>
    </dgm:pt>
    <dgm:pt modelId="{E076A5B9-0CF0-4490-97EB-FB69DB1B17ED}" type="pres">
      <dgm:prSet presAssocID="{46D79F25-7AF0-4DAF-B7AA-F98DE5A33C50}" presName="Name0" presStyleCnt="0">
        <dgm:presLayoutVars>
          <dgm:dir/>
          <dgm:animLvl val="lvl"/>
          <dgm:resizeHandles val="exact"/>
        </dgm:presLayoutVars>
      </dgm:prSet>
      <dgm:spPr/>
    </dgm:pt>
    <dgm:pt modelId="{8DB151A5-12DE-40FE-B435-D053506BDC57}" type="pres">
      <dgm:prSet presAssocID="{2254273C-D2FF-487D-9E5E-5D66F521CC78}" presName="composite" presStyleCnt="0"/>
      <dgm:spPr/>
    </dgm:pt>
    <dgm:pt modelId="{CACCE2EA-25DA-421F-987F-422E3B441675}" type="pres">
      <dgm:prSet presAssocID="{2254273C-D2FF-487D-9E5E-5D66F521CC7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47463E04-AD6C-4178-87D9-CC97C2317A8B}" type="pres">
      <dgm:prSet presAssocID="{2254273C-D2FF-487D-9E5E-5D66F521CC78}" presName="desTx" presStyleLbl="alignAccFollowNode1" presStyleIdx="0" presStyleCnt="3">
        <dgm:presLayoutVars>
          <dgm:bulletEnabled val="1"/>
        </dgm:presLayoutVars>
      </dgm:prSet>
      <dgm:spPr/>
    </dgm:pt>
    <dgm:pt modelId="{28DECED2-5464-4635-9053-1FCA9B8096A8}" type="pres">
      <dgm:prSet presAssocID="{7B5EE8F1-CE03-44B6-85D7-849C6BA35EDA}" presName="space" presStyleCnt="0"/>
      <dgm:spPr/>
    </dgm:pt>
    <dgm:pt modelId="{65673983-E662-4E44-A62B-C17CD52F9A21}" type="pres">
      <dgm:prSet presAssocID="{F29FD06D-3489-4618-B039-DC92585D14D6}" presName="composite" presStyleCnt="0"/>
      <dgm:spPr/>
    </dgm:pt>
    <dgm:pt modelId="{BFC96FA8-B494-4D3D-AF0B-0EDA9210D931}" type="pres">
      <dgm:prSet presAssocID="{F29FD06D-3489-4618-B039-DC92585D14D6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F8FEC946-8CB6-4C22-A9D0-43C679783FEB}" type="pres">
      <dgm:prSet presAssocID="{F29FD06D-3489-4618-B039-DC92585D14D6}" presName="desTx" presStyleLbl="alignAccFollowNode1" presStyleIdx="1" presStyleCnt="3">
        <dgm:presLayoutVars>
          <dgm:bulletEnabled val="1"/>
        </dgm:presLayoutVars>
      </dgm:prSet>
      <dgm:spPr/>
    </dgm:pt>
    <dgm:pt modelId="{0431CC0A-1078-4613-9318-C8F5D3A3FAD3}" type="pres">
      <dgm:prSet presAssocID="{52D1FF9F-3925-4D82-95C2-983F78B74DC1}" presName="space" presStyleCnt="0"/>
      <dgm:spPr/>
    </dgm:pt>
    <dgm:pt modelId="{E7E62B95-C6CF-4212-B6BB-306FD2996584}" type="pres">
      <dgm:prSet presAssocID="{B7CCD57D-D0DB-427E-A495-77B0ABE34D99}" presName="composite" presStyleCnt="0"/>
      <dgm:spPr/>
    </dgm:pt>
    <dgm:pt modelId="{FAEAFC92-DAA9-40DC-B1F9-6C7DC3BBF2C3}" type="pres">
      <dgm:prSet presAssocID="{B7CCD57D-D0DB-427E-A495-77B0ABE34D99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8E6604E1-7A5A-427A-92D8-CD651778B96E}" type="pres">
      <dgm:prSet presAssocID="{B7CCD57D-D0DB-427E-A495-77B0ABE34D99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409AD30A-6E01-4A40-8C00-64217DC77518}" type="presOf" srcId="{7376D4B3-470B-40A6-80FF-8B4FB3FB7921}" destId="{47463E04-AD6C-4178-87D9-CC97C2317A8B}" srcOrd="0" destOrd="0" presId="urn:microsoft.com/office/officeart/2005/8/layout/hList1"/>
    <dgm:cxn modelId="{5E6EBC0E-CA04-4B81-8B27-41FAF8A8E1A1}" srcId="{2254273C-D2FF-487D-9E5E-5D66F521CC78}" destId="{C0D1170A-5D72-4629-BE22-BAFFB56AE008}" srcOrd="1" destOrd="0" parTransId="{FD5035D0-B887-47A4-B50C-5E3F0ABE0A3F}" sibTransId="{62AB5D00-DB8B-47E6-94C8-D0731C9AFC56}"/>
    <dgm:cxn modelId="{EA0A8E11-4455-4AF9-A1EB-BB0B4F4F374B}" srcId="{B7CCD57D-D0DB-427E-A495-77B0ABE34D99}" destId="{D20FA2ED-CCFF-407C-8AC2-9D503A414840}" srcOrd="1" destOrd="0" parTransId="{63116968-0FE9-4276-A503-049A89936987}" sibTransId="{B34A2112-C3EA-4639-9C75-120DE1D6C9E8}"/>
    <dgm:cxn modelId="{6639D233-D125-4720-9D28-F59CB262F5C9}" srcId="{F29FD06D-3489-4618-B039-DC92585D14D6}" destId="{ADE26453-BDAF-4B2D-AA4E-54DF248F8ECD}" srcOrd="1" destOrd="0" parTransId="{78ED1AC4-82D5-4963-B9E0-E1BA3CD8E7E6}" sibTransId="{3BA3FF88-0286-47A7-B27F-EB0295A34DAF}"/>
    <dgm:cxn modelId="{F5C9E143-4BDC-4483-B621-CF1D5B17694A}" srcId="{46D79F25-7AF0-4DAF-B7AA-F98DE5A33C50}" destId="{F29FD06D-3489-4618-B039-DC92585D14D6}" srcOrd="1" destOrd="0" parTransId="{B2D6B113-29A9-4C2F-888C-429CFC1AC5AB}" sibTransId="{52D1FF9F-3925-4D82-95C2-983F78B74DC1}"/>
    <dgm:cxn modelId="{A225F266-75D5-47B1-BD98-CF492C0FE2EA}" type="presOf" srcId="{CCF20CC9-A6B1-4BA0-B995-EC68415E80BC}" destId="{8E6604E1-7A5A-427A-92D8-CD651778B96E}" srcOrd="0" destOrd="0" presId="urn:microsoft.com/office/officeart/2005/8/layout/hList1"/>
    <dgm:cxn modelId="{EA6D4E6A-1066-419B-887A-68CA711EAC18}" srcId="{B7CCD57D-D0DB-427E-A495-77B0ABE34D99}" destId="{CCF20CC9-A6B1-4BA0-B995-EC68415E80BC}" srcOrd="0" destOrd="0" parTransId="{AA028559-810B-41AE-85EF-255103C7D1A9}" sibTransId="{12CDA439-2A75-4C61-97B1-C7BB9ACB01E6}"/>
    <dgm:cxn modelId="{8499274F-627B-4270-B8C9-0E39EBA2182C}" type="presOf" srcId="{D20FA2ED-CCFF-407C-8AC2-9D503A414840}" destId="{8E6604E1-7A5A-427A-92D8-CD651778B96E}" srcOrd="0" destOrd="1" presId="urn:microsoft.com/office/officeart/2005/8/layout/hList1"/>
    <dgm:cxn modelId="{71F8DB7A-AB41-4ED8-9044-5BD632C03B41}" type="presOf" srcId="{B7CCD57D-D0DB-427E-A495-77B0ABE34D99}" destId="{FAEAFC92-DAA9-40DC-B1F9-6C7DC3BBF2C3}" srcOrd="0" destOrd="0" presId="urn:microsoft.com/office/officeart/2005/8/layout/hList1"/>
    <dgm:cxn modelId="{06D2DF84-DBD3-4A54-B080-34EEE0472683}" type="presOf" srcId="{5CB74615-C9F5-497E-9E4F-4DB0C2A880C3}" destId="{F8FEC946-8CB6-4C22-A9D0-43C679783FEB}" srcOrd="0" destOrd="0" presId="urn:microsoft.com/office/officeart/2005/8/layout/hList1"/>
    <dgm:cxn modelId="{8B33578B-46C2-4F8D-9CE9-375BCD3F961F}" srcId="{2254273C-D2FF-487D-9E5E-5D66F521CC78}" destId="{7376D4B3-470B-40A6-80FF-8B4FB3FB7921}" srcOrd="0" destOrd="0" parTransId="{2CFB8420-6879-41E3-9C79-DAC2DE385167}" sibTransId="{D3E5677D-4461-4B32-BA36-3BEAF28A9670}"/>
    <dgm:cxn modelId="{F659C493-52F9-47C7-B006-F2D533507C5B}" srcId="{F29FD06D-3489-4618-B039-DC92585D14D6}" destId="{5CB74615-C9F5-497E-9E4F-4DB0C2A880C3}" srcOrd="0" destOrd="0" parTransId="{2580D974-CCC0-474E-8C05-42C26BA8034B}" sibTransId="{3BDB55C1-943A-4BCE-86DD-C781FB7DD519}"/>
    <dgm:cxn modelId="{6D55409D-5751-44DA-BB84-78629CB16BD0}" type="presOf" srcId="{F29FD06D-3489-4618-B039-DC92585D14D6}" destId="{BFC96FA8-B494-4D3D-AF0B-0EDA9210D931}" srcOrd="0" destOrd="0" presId="urn:microsoft.com/office/officeart/2005/8/layout/hList1"/>
    <dgm:cxn modelId="{11BE92A6-CBC2-429C-9B8A-90BF213AC3BA}" type="presOf" srcId="{2254273C-D2FF-487D-9E5E-5D66F521CC78}" destId="{CACCE2EA-25DA-421F-987F-422E3B441675}" srcOrd="0" destOrd="0" presId="urn:microsoft.com/office/officeart/2005/8/layout/hList1"/>
    <dgm:cxn modelId="{62BFC5AB-BBAE-43EC-A4AE-118284AA7369}" srcId="{46D79F25-7AF0-4DAF-B7AA-F98DE5A33C50}" destId="{2254273C-D2FF-487D-9E5E-5D66F521CC78}" srcOrd="0" destOrd="0" parTransId="{92905829-3FB8-4C4B-9786-E1548778CA47}" sibTransId="{7B5EE8F1-CE03-44B6-85D7-849C6BA35EDA}"/>
    <dgm:cxn modelId="{CB8DA1AC-EAC0-4686-A920-1B0F21C6969B}" type="presOf" srcId="{ADE26453-BDAF-4B2D-AA4E-54DF248F8ECD}" destId="{F8FEC946-8CB6-4C22-A9D0-43C679783FEB}" srcOrd="0" destOrd="1" presId="urn:microsoft.com/office/officeart/2005/8/layout/hList1"/>
    <dgm:cxn modelId="{3EA9BCB4-7D5B-4816-8D91-22BA42C59E92}" type="presOf" srcId="{C0D1170A-5D72-4629-BE22-BAFFB56AE008}" destId="{47463E04-AD6C-4178-87D9-CC97C2317A8B}" srcOrd="0" destOrd="1" presId="urn:microsoft.com/office/officeart/2005/8/layout/hList1"/>
    <dgm:cxn modelId="{E17E40D2-1F35-4B8F-861D-6CCE1D29EA49}" srcId="{46D79F25-7AF0-4DAF-B7AA-F98DE5A33C50}" destId="{B7CCD57D-D0DB-427E-A495-77B0ABE34D99}" srcOrd="2" destOrd="0" parTransId="{FAB44F47-EC83-44B8-A7B4-30A85F01B2F5}" sibTransId="{54AB1D0A-DF37-4CD0-A2EB-A555B60E815E}"/>
    <dgm:cxn modelId="{D12F5BF0-3689-463B-A463-E87723EBE911}" type="presOf" srcId="{46D79F25-7AF0-4DAF-B7AA-F98DE5A33C50}" destId="{E076A5B9-0CF0-4490-97EB-FB69DB1B17ED}" srcOrd="0" destOrd="0" presId="urn:microsoft.com/office/officeart/2005/8/layout/hList1"/>
    <dgm:cxn modelId="{76BA3033-D2E7-4A38-96BF-EF023C2DE8CD}" type="presParOf" srcId="{E076A5B9-0CF0-4490-97EB-FB69DB1B17ED}" destId="{8DB151A5-12DE-40FE-B435-D053506BDC57}" srcOrd="0" destOrd="0" presId="urn:microsoft.com/office/officeart/2005/8/layout/hList1"/>
    <dgm:cxn modelId="{B7F6830A-B328-4D9B-B1CD-DE1DA6F063C9}" type="presParOf" srcId="{8DB151A5-12DE-40FE-B435-D053506BDC57}" destId="{CACCE2EA-25DA-421F-987F-422E3B441675}" srcOrd="0" destOrd="0" presId="urn:microsoft.com/office/officeart/2005/8/layout/hList1"/>
    <dgm:cxn modelId="{F7C071FC-90DE-41E5-8096-0BC235DF44DF}" type="presParOf" srcId="{8DB151A5-12DE-40FE-B435-D053506BDC57}" destId="{47463E04-AD6C-4178-87D9-CC97C2317A8B}" srcOrd="1" destOrd="0" presId="urn:microsoft.com/office/officeart/2005/8/layout/hList1"/>
    <dgm:cxn modelId="{C6801ADD-B155-4201-813B-8A0138557179}" type="presParOf" srcId="{E076A5B9-0CF0-4490-97EB-FB69DB1B17ED}" destId="{28DECED2-5464-4635-9053-1FCA9B8096A8}" srcOrd="1" destOrd="0" presId="urn:microsoft.com/office/officeart/2005/8/layout/hList1"/>
    <dgm:cxn modelId="{9A1E2BBB-C581-44CB-A419-6B4DAF8B9814}" type="presParOf" srcId="{E076A5B9-0CF0-4490-97EB-FB69DB1B17ED}" destId="{65673983-E662-4E44-A62B-C17CD52F9A21}" srcOrd="2" destOrd="0" presId="urn:microsoft.com/office/officeart/2005/8/layout/hList1"/>
    <dgm:cxn modelId="{F46CDE39-1A25-4360-B1D8-531BEC033D19}" type="presParOf" srcId="{65673983-E662-4E44-A62B-C17CD52F9A21}" destId="{BFC96FA8-B494-4D3D-AF0B-0EDA9210D931}" srcOrd="0" destOrd="0" presId="urn:microsoft.com/office/officeart/2005/8/layout/hList1"/>
    <dgm:cxn modelId="{56F3BBD7-D1E8-4440-84DE-134D54D160BC}" type="presParOf" srcId="{65673983-E662-4E44-A62B-C17CD52F9A21}" destId="{F8FEC946-8CB6-4C22-A9D0-43C679783FEB}" srcOrd="1" destOrd="0" presId="urn:microsoft.com/office/officeart/2005/8/layout/hList1"/>
    <dgm:cxn modelId="{A81715C0-880A-4FB4-B5F0-558FCE31A666}" type="presParOf" srcId="{E076A5B9-0CF0-4490-97EB-FB69DB1B17ED}" destId="{0431CC0A-1078-4613-9318-C8F5D3A3FAD3}" srcOrd="3" destOrd="0" presId="urn:microsoft.com/office/officeart/2005/8/layout/hList1"/>
    <dgm:cxn modelId="{27CF6AA0-DFFB-4398-83B2-D3001FC2F14A}" type="presParOf" srcId="{E076A5B9-0CF0-4490-97EB-FB69DB1B17ED}" destId="{E7E62B95-C6CF-4212-B6BB-306FD2996584}" srcOrd="4" destOrd="0" presId="urn:microsoft.com/office/officeart/2005/8/layout/hList1"/>
    <dgm:cxn modelId="{7BE50D9E-149D-48B1-AA33-3A767F4F97FF}" type="presParOf" srcId="{E7E62B95-C6CF-4212-B6BB-306FD2996584}" destId="{FAEAFC92-DAA9-40DC-B1F9-6C7DC3BBF2C3}" srcOrd="0" destOrd="0" presId="urn:microsoft.com/office/officeart/2005/8/layout/hList1"/>
    <dgm:cxn modelId="{5350F01D-A532-4CAF-9E87-38C2FEA59306}" type="presParOf" srcId="{E7E62B95-C6CF-4212-B6BB-306FD2996584}" destId="{8E6604E1-7A5A-427A-92D8-CD651778B96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AE3242-4CFE-47E1-A02B-A121E1A7D893}">
      <dsp:nvSpPr>
        <dsp:cNvPr id="0" name=""/>
        <dsp:cNvSpPr/>
      </dsp:nvSpPr>
      <dsp:spPr>
        <a:xfrm>
          <a:off x="3040792" y="870618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3357014" y="912848"/>
        <a:ext cx="34897" cy="6979"/>
      </dsp:txXfrm>
    </dsp:sp>
    <dsp:sp modelId="{5A33EDB7-34DF-4A89-ACE8-7C440A50CEDA}">
      <dsp:nvSpPr>
        <dsp:cNvPr id="0" name=""/>
        <dsp:cNvSpPr/>
      </dsp:nvSpPr>
      <dsp:spPr>
        <a:xfrm>
          <a:off x="8061" y="5979"/>
          <a:ext cx="3034531" cy="1820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 dirty="0"/>
            <a:t>Patrones actuales de Producción y Consumo</a:t>
          </a:r>
          <a:endParaRPr lang="es-ES" sz="2800" kern="1200" dirty="0"/>
        </a:p>
      </dsp:txBody>
      <dsp:txXfrm>
        <a:off x="8061" y="5979"/>
        <a:ext cx="3034531" cy="1820718"/>
      </dsp:txXfrm>
    </dsp:sp>
    <dsp:sp modelId="{52F93D4D-A620-49C0-8D44-C5ADEFEC17FD}">
      <dsp:nvSpPr>
        <dsp:cNvPr id="0" name=""/>
        <dsp:cNvSpPr/>
      </dsp:nvSpPr>
      <dsp:spPr>
        <a:xfrm>
          <a:off x="6773265" y="870618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 dirty="0"/>
        </a:p>
      </dsp:txBody>
      <dsp:txXfrm>
        <a:off x="7089488" y="912848"/>
        <a:ext cx="34897" cy="6979"/>
      </dsp:txXfrm>
    </dsp:sp>
    <dsp:sp modelId="{B867840F-EFD1-4729-9469-1A336887C7F6}">
      <dsp:nvSpPr>
        <dsp:cNvPr id="0" name=""/>
        <dsp:cNvSpPr/>
      </dsp:nvSpPr>
      <dsp:spPr>
        <a:xfrm>
          <a:off x="3740534" y="5979"/>
          <a:ext cx="3034531" cy="1820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Demanda de bienes y servicios</a:t>
          </a:r>
        </a:p>
      </dsp:txBody>
      <dsp:txXfrm>
        <a:off x="3740534" y="5979"/>
        <a:ext cx="3034531" cy="1820718"/>
      </dsp:txXfrm>
    </dsp:sp>
    <dsp:sp modelId="{AB3D1CE4-C3FC-4A1D-B017-077EEDA7B77A}">
      <dsp:nvSpPr>
        <dsp:cNvPr id="0" name=""/>
        <dsp:cNvSpPr/>
      </dsp:nvSpPr>
      <dsp:spPr>
        <a:xfrm>
          <a:off x="1525326" y="1824897"/>
          <a:ext cx="7464946" cy="667342"/>
        </a:xfrm>
        <a:custGeom>
          <a:avLst/>
          <a:gdLst/>
          <a:ahLst/>
          <a:cxnLst/>
          <a:rect l="0" t="0" r="0" b="0"/>
          <a:pathLst>
            <a:path>
              <a:moveTo>
                <a:pt x="7464946" y="0"/>
              </a:moveTo>
              <a:lnTo>
                <a:pt x="7464946" y="350771"/>
              </a:lnTo>
              <a:lnTo>
                <a:pt x="0" y="350771"/>
              </a:lnTo>
              <a:lnTo>
                <a:pt x="0" y="667342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5070362" y="2155079"/>
        <a:ext cx="374875" cy="6979"/>
      </dsp:txXfrm>
    </dsp:sp>
    <dsp:sp modelId="{BA88D338-3DC9-4CC6-9EB4-C64D73F4AF52}">
      <dsp:nvSpPr>
        <dsp:cNvPr id="0" name=""/>
        <dsp:cNvSpPr/>
      </dsp:nvSpPr>
      <dsp:spPr>
        <a:xfrm>
          <a:off x="7473007" y="5979"/>
          <a:ext cx="3034531" cy="1820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Producción excesiva</a:t>
          </a:r>
        </a:p>
      </dsp:txBody>
      <dsp:txXfrm>
        <a:off x="7473007" y="5979"/>
        <a:ext cx="3034531" cy="1820718"/>
      </dsp:txXfrm>
    </dsp:sp>
    <dsp:sp modelId="{43CA81A9-3025-4410-A397-AFEA8D002603}">
      <dsp:nvSpPr>
        <dsp:cNvPr id="0" name=""/>
        <dsp:cNvSpPr/>
      </dsp:nvSpPr>
      <dsp:spPr>
        <a:xfrm>
          <a:off x="3040792" y="3389279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3357014" y="3431509"/>
        <a:ext cx="34897" cy="6979"/>
      </dsp:txXfrm>
    </dsp:sp>
    <dsp:sp modelId="{4CD42810-2337-417D-8654-538E3A57C4C5}">
      <dsp:nvSpPr>
        <dsp:cNvPr id="0" name=""/>
        <dsp:cNvSpPr/>
      </dsp:nvSpPr>
      <dsp:spPr>
        <a:xfrm>
          <a:off x="8061" y="2524640"/>
          <a:ext cx="3034531" cy="1820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Residuos</a:t>
          </a:r>
        </a:p>
      </dsp:txBody>
      <dsp:txXfrm>
        <a:off x="8061" y="2524640"/>
        <a:ext cx="3034531" cy="1820718"/>
      </dsp:txXfrm>
    </dsp:sp>
    <dsp:sp modelId="{F0F94AD4-B4E9-4CCC-8E15-82FAC781E783}">
      <dsp:nvSpPr>
        <dsp:cNvPr id="0" name=""/>
        <dsp:cNvSpPr/>
      </dsp:nvSpPr>
      <dsp:spPr>
        <a:xfrm>
          <a:off x="6773265" y="3389279"/>
          <a:ext cx="66734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67342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" kern="1200"/>
        </a:p>
      </dsp:txBody>
      <dsp:txXfrm>
        <a:off x="7089488" y="3431509"/>
        <a:ext cx="34897" cy="6979"/>
      </dsp:txXfrm>
    </dsp:sp>
    <dsp:sp modelId="{60ACA8A1-EEE0-46DD-9B3C-16732341A4C2}">
      <dsp:nvSpPr>
        <dsp:cNvPr id="0" name=""/>
        <dsp:cNvSpPr/>
      </dsp:nvSpPr>
      <dsp:spPr>
        <a:xfrm>
          <a:off x="3740534" y="2524640"/>
          <a:ext cx="3034531" cy="1820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 dirty="0"/>
            <a:t>Desequilibrio ambiental</a:t>
          </a:r>
          <a:endParaRPr lang="es-ES" sz="2800" kern="1200" dirty="0"/>
        </a:p>
      </dsp:txBody>
      <dsp:txXfrm>
        <a:off x="3740534" y="2524640"/>
        <a:ext cx="3034531" cy="1820718"/>
      </dsp:txXfrm>
    </dsp:sp>
    <dsp:sp modelId="{43B92527-08CB-427D-8E56-C1AD72862EC7}">
      <dsp:nvSpPr>
        <dsp:cNvPr id="0" name=""/>
        <dsp:cNvSpPr/>
      </dsp:nvSpPr>
      <dsp:spPr>
        <a:xfrm>
          <a:off x="7473007" y="2524640"/>
          <a:ext cx="3034531" cy="182071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/>
            <a:t>Problema social</a:t>
          </a:r>
          <a:endParaRPr lang="es-ES" sz="2800" kern="1200" dirty="0"/>
        </a:p>
      </dsp:txBody>
      <dsp:txXfrm>
        <a:off x="7473007" y="2524640"/>
        <a:ext cx="3034531" cy="18207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79DB0F-584D-403D-ADD0-65E9A3D29684}">
      <dsp:nvSpPr>
        <dsp:cNvPr id="0" name=""/>
        <dsp:cNvSpPr/>
      </dsp:nvSpPr>
      <dsp:spPr>
        <a:xfrm>
          <a:off x="4206240" y="531"/>
          <a:ext cx="6309360" cy="207155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O" sz="2000" kern="1200" dirty="0">
              <a:solidFill>
                <a:srgbClr val="000000"/>
              </a:solidFill>
            </a:rPr>
            <a:t>Inclusión de la dimensión de Consumo Sostenible</a:t>
          </a:r>
          <a:endParaRPr lang="es-ES" sz="2000" kern="1200" dirty="0">
            <a:solidFill>
              <a:srgbClr val="00000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>
              <a:solidFill>
                <a:srgbClr val="000000"/>
              </a:solidFill>
            </a:rPr>
            <a:t>Vigencia de la problemática. Política vigente fue decretada en 2003.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>
              <a:solidFill>
                <a:srgbClr val="000000"/>
              </a:solidFill>
            </a:rPr>
            <a:t>Visión de ciudad sostenible </a:t>
          </a:r>
        </a:p>
      </dsp:txBody>
      <dsp:txXfrm>
        <a:off x="4206240" y="259476"/>
        <a:ext cx="5532525" cy="1553669"/>
      </dsp:txXfrm>
    </dsp:sp>
    <dsp:sp modelId="{F90E664D-9F21-451D-8C56-87522D0B6C79}">
      <dsp:nvSpPr>
        <dsp:cNvPr id="0" name=""/>
        <dsp:cNvSpPr/>
      </dsp:nvSpPr>
      <dsp:spPr>
        <a:xfrm>
          <a:off x="0" y="531"/>
          <a:ext cx="4206240" cy="20715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Componente técnico</a:t>
          </a:r>
        </a:p>
      </dsp:txBody>
      <dsp:txXfrm>
        <a:off x="101125" y="101656"/>
        <a:ext cx="4003990" cy="1869309"/>
      </dsp:txXfrm>
    </dsp:sp>
    <dsp:sp modelId="{A8FBE356-C465-4721-826E-66DA676E76A4}">
      <dsp:nvSpPr>
        <dsp:cNvPr id="0" name=""/>
        <dsp:cNvSpPr/>
      </dsp:nvSpPr>
      <dsp:spPr>
        <a:xfrm>
          <a:off x="4206240" y="2279246"/>
          <a:ext cx="6309360" cy="207155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>
              <a:solidFill>
                <a:srgbClr val="000000"/>
              </a:solidFill>
            </a:rPr>
            <a:t>Decreto 668 DE 2017</a:t>
          </a:r>
          <a:endParaRPr lang="es-E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>
              <a:solidFill>
                <a:srgbClr val="000000"/>
              </a:solidFill>
            </a:rPr>
            <a:t>Acuerdo Distrital 645 de 2016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kern="1200" dirty="0">
              <a:solidFill>
                <a:srgbClr val="000000"/>
              </a:solidFill>
            </a:rPr>
            <a:t>Resolución 2045 de 2017</a:t>
          </a:r>
        </a:p>
      </dsp:txBody>
      <dsp:txXfrm>
        <a:off x="4206240" y="2538191"/>
        <a:ext cx="5532525" cy="1553669"/>
      </dsp:txXfrm>
    </dsp:sp>
    <dsp:sp modelId="{164FECCC-6D1A-4A43-A7E2-7FC261E94C81}">
      <dsp:nvSpPr>
        <dsp:cNvPr id="0" name=""/>
        <dsp:cNvSpPr/>
      </dsp:nvSpPr>
      <dsp:spPr>
        <a:xfrm>
          <a:off x="0" y="2279246"/>
          <a:ext cx="4206240" cy="20715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/>
            <a:t>Componente normativo</a:t>
          </a:r>
        </a:p>
      </dsp:txBody>
      <dsp:txXfrm>
        <a:off x="101125" y="2380371"/>
        <a:ext cx="4003990" cy="18693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E79220-C45A-44FC-9C0B-0DEFBD3A0F67}">
      <dsp:nvSpPr>
        <dsp:cNvPr id="0" name=""/>
        <dsp:cNvSpPr/>
      </dsp:nvSpPr>
      <dsp:spPr>
        <a:xfrm>
          <a:off x="984070" y="824"/>
          <a:ext cx="3892698" cy="23356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0" i="0" u="none" strike="noStrike" kern="1200" cap="none" spc="0" baseline="0" dirty="0">
              <a:uFillTx/>
              <a:latin typeface="+mn-lt"/>
            </a:rPr>
            <a:t>Los sectores y las entidades responsables de formular políticas públicas distritales deberán seguir las orientaciones definidas por el </a:t>
          </a:r>
          <a:r>
            <a:rPr lang="es-MX" sz="2000" b="1" i="0" u="none" strike="noStrike" kern="1200" cap="none" spc="0" baseline="0" dirty="0">
              <a:uFillTx/>
              <a:latin typeface="+mn-lt"/>
            </a:rPr>
            <a:t>CONPES D.C. </a:t>
          </a:r>
          <a:r>
            <a:rPr lang="es-MX" sz="2000" b="0" i="0" u="none" strike="noStrike" kern="1200" cap="none" spc="0" baseline="0" dirty="0">
              <a:uFillTx/>
              <a:latin typeface="+mn-lt"/>
            </a:rPr>
            <a:t>para su aprobación</a:t>
          </a:r>
          <a:endParaRPr lang="es-ES" sz="2000" kern="1200" dirty="0">
            <a:latin typeface="+mn-lt"/>
          </a:endParaRPr>
        </a:p>
      </dsp:txBody>
      <dsp:txXfrm>
        <a:off x="984070" y="824"/>
        <a:ext cx="3892698" cy="2335618"/>
      </dsp:txXfrm>
    </dsp:sp>
    <dsp:sp modelId="{04F86CE3-49DC-49BF-831F-DB15C70E3AE4}">
      <dsp:nvSpPr>
        <dsp:cNvPr id="0" name=""/>
        <dsp:cNvSpPr/>
      </dsp:nvSpPr>
      <dsp:spPr>
        <a:xfrm>
          <a:off x="5266037" y="824"/>
          <a:ext cx="3892698" cy="23356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0" i="0" u="none" strike="noStrike" kern="1200" cap="none" spc="0" baseline="0" dirty="0">
              <a:uFillTx/>
              <a:latin typeface="+mn-lt"/>
            </a:rPr>
            <a:t>La Secretaría Distrital de Planeación brindará asistencia para la orientación y coordinación metodológica de todas las fases que componen el Ciclo de Política Pública</a:t>
          </a:r>
          <a:endParaRPr lang="es-ES" sz="2000" kern="1200" dirty="0">
            <a:latin typeface="+mn-lt"/>
          </a:endParaRPr>
        </a:p>
      </dsp:txBody>
      <dsp:txXfrm>
        <a:off x="5266037" y="824"/>
        <a:ext cx="3892698" cy="2335618"/>
      </dsp:txXfrm>
    </dsp:sp>
    <dsp:sp modelId="{FB460199-E418-4D1B-B124-F06C645E4FB7}">
      <dsp:nvSpPr>
        <dsp:cNvPr id="0" name=""/>
        <dsp:cNvSpPr/>
      </dsp:nvSpPr>
      <dsp:spPr>
        <a:xfrm>
          <a:off x="984070" y="2725712"/>
          <a:ext cx="3892698" cy="23356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0" i="0" u="none" strike="noStrike" kern="1200" cap="none" spc="0" baseline="0" dirty="0">
              <a:uFillTx/>
              <a:latin typeface="+mn-lt"/>
            </a:rPr>
            <a:t>Las políticas públicas distritales serán adoptadas mediante documento </a:t>
          </a:r>
          <a:r>
            <a:rPr lang="es-MX" sz="2000" b="1" i="0" u="none" strike="noStrike" kern="1200" cap="none" spc="0" baseline="0" dirty="0">
              <a:uFillTx/>
              <a:latin typeface="+mn-lt"/>
            </a:rPr>
            <a:t>CONPES D.C</a:t>
          </a:r>
          <a:r>
            <a:rPr lang="es-MX" sz="2000" b="0" i="0" u="none" strike="noStrike" kern="1200" cap="none" spc="0" baseline="0" dirty="0">
              <a:uFillTx/>
              <a:latin typeface="+mn-lt"/>
            </a:rPr>
            <a:t>, al igual que sus modificaciones y actualizaciones.</a:t>
          </a:r>
          <a:endParaRPr lang="es-ES" sz="2000" kern="1200" dirty="0">
            <a:latin typeface="+mn-lt"/>
          </a:endParaRPr>
        </a:p>
      </dsp:txBody>
      <dsp:txXfrm>
        <a:off x="984070" y="2725712"/>
        <a:ext cx="3892698" cy="2335618"/>
      </dsp:txXfrm>
    </dsp:sp>
    <dsp:sp modelId="{DB40BCF6-FA55-42DA-AEBB-7EAF6E4B1285}">
      <dsp:nvSpPr>
        <dsp:cNvPr id="0" name=""/>
        <dsp:cNvSpPr/>
      </dsp:nvSpPr>
      <dsp:spPr>
        <a:xfrm>
          <a:off x="5266037" y="2725712"/>
          <a:ext cx="3892698" cy="23356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0" i="0" u="none" strike="noStrike" kern="1200" cap="none" spc="0" baseline="0" dirty="0">
              <a:uFillTx/>
              <a:latin typeface="+mn-lt"/>
            </a:rPr>
            <a:t>Las entidades deberán </a:t>
          </a:r>
          <a:r>
            <a:rPr lang="es-MX" sz="2000" b="1" i="0" u="sng" strike="noStrike" kern="1200" cap="none" spc="0" baseline="0" dirty="0">
              <a:uFillTx/>
              <a:latin typeface="+mn-lt"/>
            </a:rPr>
            <a:t>elaborar o actualizar su plan de acción dentro del año siguiente </a:t>
          </a:r>
          <a:r>
            <a:rPr lang="es-MX" sz="2000" b="0" i="0" u="none" strike="noStrike" kern="1200" cap="none" spc="0" baseline="0" dirty="0">
              <a:uFillTx/>
              <a:latin typeface="+mn-lt"/>
            </a:rPr>
            <a:t>a la adopción del presente Acto Administrativo</a:t>
          </a:r>
          <a:endParaRPr lang="es-ES" sz="2000" kern="1200" dirty="0">
            <a:latin typeface="+mn-lt"/>
          </a:endParaRPr>
        </a:p>
      </dsp:txBody>
      <dsp:txXfrm>
        <a:off x="5266037" y="2725712"/>
        <a:ext cx="3892698" cy="23356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C0A620-377B-4294-9416-D0BDE14C9C8A}">
      <dsp:nvSpPr>
        <dsp:cNvPr id="0" name=""/>
        <dsp:cNvSpPr/>
      </dsp:nvSpPr>
      <dsp:spPr>
        <a:xfrm>
          <a:off x="3318" y="1352165"/>
          <a:ext cx="1996878" cy="164700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000000"/>
              </a:solidFill>
              <a:latin typeface="+mn-lt"/>
            </a:rPr>
            <a:t>Solicitud de aval inicio del proceso</a:t>
          </a:r>
        </a:p>
      </dsp:txBody>
      <dsp:txXfrm>
        <a:off x="41220" y="1390067"/>
        <a:ext cx="1921074" cy="1218272"/>
      </dsp:txXfrm>
    </dsp:sp>
    <dsp:sp modelId="{C2DC5E41-B939-4B4B-B23E-C46811E0D94A}">
      <dsp:nvSpPr>
        <dsp:cNvPr id="0" name=""/>
        <dsp:cNvSpPr/>
      </dsp:nvSpPr>
      <dsp:spPr>
        <a:xfrm>
          <a:off x="1093060" y="1485396"/>
          <a:ext cx="2576793" cy="2576793"/>
        </a:xfrm>
        <a:prstGeom prst="leftCircularArrow">
          <a:avLst>
            <a:gd name="adj1" fmla="val 3310"/>
            <a:gd name="adj2" fmla="val 408835"/>
            <a:gd name="adj3" fmla="val 2224858"/>
            <a:gd name="adj4" fmla="val 9065002"/>
            <a:gd name="adj5" fmla="val 386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1B1A67-AC2C-4383-85DB-30AE05E2273E}">
      <dsp:nvSpPr>
        <dsp:cNvPr id="0" name=""/>
        <dsp:cNvSpPr/>
      </dsp:nvSpPr>
      <dsp:spPr>
        <a:xfrm>
          <a:off x="447068" y="2646242"/>
          <a:ext cx="1775002" cy="70586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+mn-lt"/>
            </a:rPr>
            <a:t>Viabilidad </a:t>
          </a:r>
        </a:p>
      </dsp:txBody>
      <dsp:txXfrm>
        <a:off x="467742" y="2666916"/>
        <a:ext cx="1733654" cy="664512"/>
      </dsp:txXfrm>
    </dsp:sp>
    <dsp:sp modelId="{C8E1BC15-DA4E-4CDB-93F6-220F89BF1452}">
      <dsp:nvSpPr>
        <dsp:cNvPr id="0" name=""/>
        <dsp:cNvSpPr/>
      </dsp:nvSpPr>
      <dsp:spPr>
        <a:xfrm>
          <a:off x="2628216" y="1221500"/>
          <a:ext cx="2437729" cy="1952987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000000"/>
              </a:solidFill>
              <a:latin typeface="+mn-lt"/>
            </a:rPr>
            <a:t>Formular la política y plan de acción. Tener en cuenta participación</a:t>
          </a:r>
        </a:p>
      </dsp:txBody>
      <dsp:txXfrm>
        <a:off x="2673160" y="1684942"/>
        <a:ext cx="2347841" cy="1444602"/>
      </dsp:txXfrm>
    </dsp:sp>
    <dsp:sp modelId="{996EA770-D82B-496F-8953-0E972B0767DE}">
      <dsp:nvSpPr>
        <dsp:cNvPr id="0" name=""/>
        <dsp:cNvSpPr/>
      </dsp:nvSpPr>
      <dsp:spPr>
        <a:xfrm>
          <a:off x="3861917" y="175659"/>
          <a:ext cx="2825512" cy="2825512"/>
        </a:xfrm>
        <a:prstGeom prst="circularArrow">
          <a:avLst>
            <a:gd name="adj1" fmla="val 3019"/>
            <a:gd name="adj2" fmla="val 370289"/>
            <a:gd name="adj3" fmla="val 19639596"/>
            <a:gd name="adj4" fmla="val 12760906"/>
            <a:gd name="adj5" fmla="val 3522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A598C9-0751-4281-BC30-C1202F0F3676}">
      <dsp:nvSpPr>
        <dsp:cNvPr id="0" name=""/>
        <dsp:cNvSpPr/>
      </dsp:nvSpPr>
      <dsp:spPr>
        <a:xfrm>
          <a:off x="3080758" y="875458"/>
          <a:ext cx="2165184" cy="79953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>
              <a:latin typeface="+mn-lt"/>
            </a:rPr>
            <a:t>Construcción Documento Política y Plan de Acción</a:t>
          </a:r>
        </a:p>
      </dsp:txBody>
      <dsp:txXfrm>
        <a:off x="3104176" y="898876"/>
        <a:ext cx="2118348" cy="752698"/>
      </dsp:txXfrm>
    </dsp:sp>
    <dsp:sp modelId="{3EDA9253-9E35-425F-ACFF-E52DA0558EF0}">
      <dsp:nvSpPr>
        <dsp:cNvPr id="0" name=""/>
        <dsp:cNvSpPr/>
      </dsp:nvSpPr>
      <dsp:spPr>
        <a:xfrm>
          <a:off x="5668630" y="1352165"/>
          <a:ext cx="1996878" cy="164700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000000"/>
              </a:solidFill>
              <a:latin typeface="+mn-lt"/>
            </a:rPr>
            <a:t>Discusión técnica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000000"/>
              </a:solidFill>
              <a:latin typeface="+mn-lt"/>
            </a:rPr>
            <a:t>Acuerdo de responsabilidades </a:t>
          </a:r>
        </a:p>
      </dsp:txBody>
      <dsp:txXfrm>
        <a:off x="5706532" y="1390067"/>
        <a:ext cx="1921074" cy="1218272"/>
      </dsp:txXfrm>
    </dsp:sp>
    <dsp:sp modelId="{0DF739EE-485C-4DD8-BBB8-C760512C5E59}">
      <dsp:nvSpPr>
        <dsp:cNvPr id="0" name=""/>
        <dsp:cNvSpPr/>
      </dsp:nvSpPr>
      <dsp:spPr>
        <a:xfrm>
          <a:off x="6768027" y="1662557"/>
          <a:ext cx="2323138" cy="2323138"/>
        </a:xfrm>
        <a:prstGeom prst="leftCircularArrow">
          <a:avLst>
            <a:gd name="adj1" fmla="val 3671"/>
            <a:gd name="adj2" fmla="val 457399"/>
            <a:gd name="adj3" fmla="val 2232910"/>
            <a:gd name="adj4" fmla="val 9024489"/>
            <a:gd name="adj5" fmla="val 4283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60C2EA-6727-456C-8F7B-845DEEF4E954}">
      <dsp:nvSpPr>
        <dsp:cNvPr id="0" name=""/>
        <dsp:cNvSpPr/>
      </dsp:nvSpPr>
      <dsp:spPr>
        <a:xfrm>
          <a:off x="6112380" y="2646242"/>
          <a:ext cx="1775002" cy="70586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>
              <a:latin typeface="+mn-lt"/>
            </a:rPr>
            <a:t>Pre- CONPES</a:t>
          </a:r>
        </a:p>
      </dsp:txBody>
      <dsp:txXfrm>
        <a:off x="6133054" y="2666916"/>
        <a:ext cx="1733654" cy="664512"/>
      </dsp:txXfrm>
    </dsp:sp>
    <dsp:sp modelId="{63A81EC3-1C26-427C-AE33-353716C218C8}">
      <dsp:nvSpPr>
        <dsp:cNvPr id="0" name=""/>
        <dsp:cNvSpPr/>
      </dsp:nvSpPr>
      <dsp:spPr>
        <a:xfrm>
          <a:off x="8293528" y="1352165"/>
          <a:ext cx="1996878" cy="1647006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solidFill>
                <a:srgbClr val="000000"/>
              </a:solidFill>
              <a:latin typeface="+mn-lt"/>
            </a:rPr>
            <a:t>Aprobación y divulgación del Documento de Política y Plan de acción</a:t>
          </a:r>
        </a:p>
      </dsp:txBody>
      <dsp:txXfrm>
        <a:off x="8331430" y="1742997"/>
        <a:ext cx="1921074" cy="1218272"/>
      </dsp:txXfrm>
    </dsp:sp>
    <dsp:sp modelId="{5A70E5D0-4767-4673-A419-E0A3DC5D7954}">
      <dsp:nvSpPr>
        <dsp:cNvPr id="0" name=""/>
        <dsp:cNvSpPr/>
      </dsp:nvSpPr>
      <dsp:spPr>
        <a:xfrm>
          <a:off x="8737279" y="999235"/>
          <a:ext cx="1775002" cy="70586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>
              <a:latin typeface="+mn-lt"/>
            </a:rPr>
            <a:t>CONPES D.C.</a:t>
          </a:r>
        </a:p>
      </dsp:txBody>
      <dsp:txXfrm>
        <a:off x="8757953" y="1019909"/>
        <a:ext cx="1733654" cy="6645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CCE2EA-25DA-421F-987F-422E3B441675}">
      <dsp:nvSpPr>
        <dsp:cNvPr id="0" name=""/>
        <dsp:cNvSpPr/>
      </dsp:nvSpPr>
      <dsp:spPr>
        <a:xfrm>
          <a:off x="3286" y="261194"/>
          <a:ext cx="3203971" cy="12815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496" tIns="235712" rIns="412496" bIns="235712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800" kern="1200"/>
        </a:p>
      </dsp:txBody>
      <dsp:txXfrm>
        <a:off x="3286" y="261194"/>
        <a:ext cx="3203971" cy="1281588"/>
      </dsp:txXfrm>
    </dsp:sp>
    <dsp:sp modelId="{47463E04-AD6C-4178-87D9-CC97C2317A8B}">
      <dsp:nvSpPr>
        <dsp:cNvPr id="0" name=""/>
        <dsp:cNvSpPr/>
      </dsp:nvSpPr>
      <dsp:spPr>
        <a:xfrm>
          <a:off x="3286" y="1542783"/>
          <a:ext cx="3203971" cy="25473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9372" tIns="309372" rIns="412496" bIns="464058" numCol="1" spcCol="1270" anchor="t" anchorCtr="0">
          <a:noAutofit/>
        </a:bodyPr>
        <a:lstStyle/>
        <a:p>
          <a:pPr marL="285750" lvl="1" indent="-285750" algn="l" defTabSz="2578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5800" kern="1200"/>
        </a:p>
        <a:p>
          <a:pPr marL="285750" lvl="1" indent="-285750" algn="l" defTabSz="2578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5800" kern="1200"/>
        </a:p>
      </dsp:txBody>
      <dsp:txXfrm>
        <a:off x="3286" y="1542783"/>
        <a:ext cx="3203971" cy="2547360"/>
      </dsp:txXfrm>
    </dsp:sp>
    <dsp:sp modelId="{BFC96FA8-B494-4D3D-AF0B-0EDA9210D931}">
      <dsp:nvSpPr>
        <dsp:cNvPr id="0" name=""/>
        <dsp:cNvSpPr/>
      </dsp:nvSpPr>
      <dsp:spPr>
        <a:xfrm>
          <a:off x="3655814" y="261194"/>
          <a:ext cx="3203971" cy="12815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496" tIns="235712" rIns="412496" bIns="235712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800" kern="1200"/>
        </a:p>
      </dsp:txBody>
      <dsp:txXfrm>
        <a:off x="3655814" y="261194"/>
        <a:ext cx="3203971" cy="1281588"/>
      </dsp:txXfrm>
    </dsp:sp>
    <dsp:sp modelId="{F8FEC946-8CB6-4C22-A9D0-43C679783FEB}">
      <dsp:nvSpPr>
        <dsp:cNvPr id="0" name=""/>
        <dsp:cNvSpPr/>
      </dsp:nvSpPr>
      <dsp:spPr>
        <a:xfrm>
          <a:off x="3655814" y="1542783"/>
          <a:ext cx="3203971" cy="25473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9372" tIns="309372" rIns="412496" bIns="464058" numCol="1" spcCol="1270" anchor="t" anchorCtr="0">
          <a:noAutofit/>
        </a:bodyPr>
        <a:lstStyle/>
        <a:p>
          <a:pPr marL="285750" lvl="1" indent="-285750" algn="l" defTabSz="2578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5800" kern="1200"/>
        </a:p>
        <a:p>
          <a:pPr marL="285750" lvl="1" indent="-285750" algn="l" defTabSz="2578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5800" kern="1200"/>
        </a:p>
      </dsp:txBody>
      <dsp:txXfrm>
        <a:off x="3655814" y="1542783"/>
        <a:ext cx="3203971" cy="2547360"/>
      </dsp:txXfrm>
    </dsp:sp>
    <dsp:sp modelId="{FAEAFC92-DAA9-40DC-B1F9-6C7DC3BBF2C3}">
      <dsp:nvSpPr>
        <dsp:cNvPr id="0" name=""/>
        <dsp:cNvSpPr/>
      </dsp:nvSpPr>
      <dsp:spPr>
        <a:xfrm>
          <a:off x="7308342" y="261194"/>
          <a:ext cx="3203971" cy="12815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496" tIns="235712" rIns="412496" bIns="235712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800" kern="1200"/>
        </a:p>
      </dsp:txBody>
      <dsp:txXfrm>
        <a:off x="7308342" y="261194"/>
        <a:ext cx="3203971" cy="1281588"/>
      </dsp:txXfrm>
    </dsp:sp>
    <dsp:sp modelId="{8E6604E1-7A5A-427A-92D8-CD651778B96E}">
      <dsp:nvSpPr>
        <dsp:cNvPr id="0" name=""/>
        <dsp:cNvSpPr/>
      </dsp:nvSpPr>
      <dsp:spPr>
        <a:xfrm>
          <a:off x="7308342" y="1542783"/>
          <a:ext cx="3203971" cy="254736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9372" tIns="309372" rIns="412496" bIns="464058" numCol="1" spcCol="1270" anchor="t" anchorCtr="0">
          <a:noAutofit/>
        </a:bodyPr>
        <a:lstStyle/>
        <a:p>
          <a:pPr marL="285750" lvl="1" indent="-285750" algn="l" defTabSz="2578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5800" kern="1200"/>
        </a:p>
        <a:p>
          <a:pPr marL="285750" lvl="1" indent="-285750" algn="l" defTabSz="2578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5800" kern="1200"/>
        </a:p>
      </dsp:txBody>
      <dsp:txXfrm>
        <a:off x="7308342" y="1542783"/>
        <a:ext cx="3203971" cy="25473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07AC1-FFFF-4B63-8FAB-005E7C09A753}" type="datetimeFigureOut">
              <a:rPr lang="es-CO" smtClean="0"/>
              <a:t>7/09/2021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811E24-0B0D-40D5-8663-0A5E47B241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93021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1E24-0B0D-40D5-8663-0A5E47B24189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34488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1E24-0B0D-40D5-8663-0A5E47B24189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67679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1E24-0B0D-40D5-8663-0A5E47B24189}" type="slidenum">
              <a:rPr lang="es-CO" smtClean="0"/>
              <a:t>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31830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1E24-0B0D-40D5-8663-0A5E47B24189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30581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1E24-0B0D-40D5-8663-0A5E47B24189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58924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1E24-0B0D-40D5-8663-0A5E47B24189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90185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1E24-0B0D-40D5-8663-0A5E47B24189}" type="slidenum">
              <a:rPr lang="es-CO" smtClean="0"/>
              <a:t>16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79044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1E24-0B0D-40D5-8663-0A5E47B24189}" type="slidenum">
              <a:rPr lang="es-CO" smtClean="0"/>
              <a:t>30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70828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1E24-0B0D-40D5-8663-0A5E47B24189}" type="slidenum">
              <a:rPr lang="es-CO" smtClean="0"/>
              <a:t>31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4617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ángulo 22"/>
          <p:cNvSpPr/>
          <p:nvPr userDrawn="1"/>
        </p:nvSpPr>
        <p:spPr>
          <a:xfrm>
            <a:off x="-1587" y="0"/>
            <a:ext cx="12192000" cy="7052484"/>
          </a:xfrm>
          <a:prstGeom prst="rect">
            <a:avLst/>
          </a:prstGeom>
          <a:solidFill>
            <a:srgbClr val="009FE3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009FE3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D639EE-EB2A-48ED-BF99-6424577816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CBB6401-7823-4601-AE0E-C8950F29C4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872075-F059-4514-9A70-99283872F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04922-B082-410A-B35E-91AB5A32566D}" type="datetimeFigureOut">
              <a:rPr lang="es-CO" smtClean="0"/>
              <a:t>7/09/2021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FE5A92-0A79-4A07-9C10-A391449E3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172EC8-6B24-4DED-9031-E810C384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C9CD-1B16-4B17-8207-BD1BBA90796C}" type="slidenum">
              <a:rPr lang="es-CO" smtClean="0"/>
              <a:t>‹Nº›</a:t>
            </a:fld>
            <a:endParaRPr lang="es-CO"/>
          </a:p>
        </p:txBody>
      </p:sp>
      <p:sp>
        <p:nvSpPr>
          <p:cNvPr id="37" name="Elipse 36"/>
          <p:cNvSpPr/>
          <p:nvPr userDrawn="1"/>
        </p:nvSpPr>
        <p:spPr>
          <a:xfrm>
            <a:off x="8616106" y="2181892"/>
            <a:ext cx="81807" cy="818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8" name="Elipse 37"/>
          <p:cNvSpPr/>
          <p:nvPr userDrawn="1"/>
        </p:nvSpPr>
        <p:spPr>
          <a:xfrm>
            <a:off x="8210583" y="2181892"/>
            <a:ext cx="81807" cy="818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9" name="Elipse 38"/>
          <p:cNvSpPr/>
          <p:nvPr userDrawn="1"/>
        </p:nvSpPr>
        <p:spPr>
          <a:xfrm>
            <a:off x="7805060" y="2181892"/>
            <a:ext cx="81807" cy="818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0" name="Elipse 39"/>
          <p:cNvSpPr/>
          <p:nvPr userDrawn="1"/>
        </p:nvSpPr>
        <p:spPr>
          <a:xfrm>
            <a:off x="7399537" y="2181892"/>
            <a:ext cx="81807" cy="818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1" name="Elipse 40"/>
          <p:cNvSpPr/>
          <p:nvPr userDrawn="1"/>
        </p:nvSpPr>
        <p:spPr>
          <a:xfrm>
            <a:off x="6994014" y="2181892"/>
            <a:ext cx="81807" cy="818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2" name="Elipse 41"/>
          <p:cNvSpPr/>
          <p:nvPr userDrawn="1"/>
        </p:nvSpPr>
        <p:spPr>
          <a:xfrm>
            <a:off x="6588491" y="2181892"/>
            <a:ext cx="81807" cy="818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3" name="Elipse 42"/>
          <p:cNvSpPr/>
          <p:nvPr userDrawn="1"/>
        </p:nvSpPr>
        <p:spPr>
          <a:xfrm>
            <a:off x="6182968" y="2183756"/>
            <a:ext cx="81807" cy="818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4" name="Elipse 43"/>
          <p:cNvSpPr/>
          <p:nvPr userDrawn="1"/>
        </p:nvSpPr>
        <p:spPr>
          <a:xfrm>
            <a:off x="5777445" y="2183756"/>
            <a:ext cx="81807" cy="818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5" name="Elipse 44"/>
          <p:cNvSpPr/>
          <p:nvPr userDrawn="1"/>
        </p:nvSpPr>
        <p:spPr>
          <a:xfrm>
            <a:off x="5371922" y="2183756"/>
            <a:ext cx="81807" cy="818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6" name="Elipse 45"/>
          <p:cNvSpPr/>
          <p:nvPr userDrawn="1"/>
        </p:nvSpPr>
        <p:spPr>
          <a:xfrm>
            <a:off x="4966399" y="2183756"/>
            <a:ext cx="81807" cy="818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7" name="Elipse 46"/>
          <p:cNvSpPr/>
          <p:nvPr userDrawn="1"/>
        </p:nvSpPr>
        <p:spPr>
          <a:xfrm>
            <a:off x="4560876" y="2183756"/>
            <a:ext cx="81807" cy="818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8" name="Elipse 47"/>
          <p:cNvSpPr/>
          <p:nvPr userDrawn="1"/>
        </p:nvSpPr>
        <p:spPr>
          <a:xfrm>
            <a:off x="4155353" y="2183756"/>
            <a:ext cx="81807" cy="818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9" name="Elipse 48"/>
          <p:cNvSpPr/>
          <p:nvPr userDrawn="1"/>
        </p:nvSpPr>
        <p:spPr>
          <a:xfrm>
            <a:off x="3749830" y="2183756"/>
            <a:ext cx="81807" cy="81807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49718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D4CA6D0-BCF5-4926-9373-8D1069FA95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9A02B4B-DB2B-440C-83C7-AE3E5662F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3DFA50-B00E-4A8B-AD36-46CF7B610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04922-B082-410A-B35E-91AB5A32566D}" type="datetimeFigureOut">
              <a:rPr lang="es-CO" smtClean="0"/>
              <a:t>7/09/2021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2C6BA0-547E-4656-BF66-56117652D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DAC7CE-F6DB-4248-B372-4F381B4E4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C9CD-1B16-4B17-8207-BD1BBA9079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28595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9F8F8B-D256-4C54-8570-03093824F7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buClr>
                <a:schemeClr val="accent4">
                  <a:lumMod val="60000"/>
                  <a:lumOff val="40000"/>
                </a:schemeClr>
              </a:buClr>
              <a:buFont typeface="Arial"/>
              <a:buChar char="•"/>
              <a:defRPr/>
            </a:lvl1pPr>
            <a:lvl2pPr marL="800100" indent="-342900">
              <a:buClr>
                <a:schemeClr val="accent4">
                  <a:lumMod val="60000"/>
                  <a:lumOff val="40000"/>
                </a:schemeClr>
              </a:buClr>
              <a:buFont typeface="Arial"/>
              <a:buChar char="•"/>
              <a:defRPr/>
            </a:lvl2pPr>
            <a:lvl3pPr marL="1257300" indent="-342900">
              <a:buClr>
                <a:schemeClr val="accent4">
                  <a:lumMod val="60000"/>
                  <a:lumOff val="40000"/>
                </a:schemeClr>
              </a:buClr>
              <a:buFont typeface="Arial"/>
              <a:buChar char="•"/>
              <a:defRPr/>
            </a:lvl3pPr>
            <a:lvl4pPr marL="1657350" indent="-285750">
              <a:buClr>
                <a:schemeClr val="accent4">
                  <a:lumMod val="60000"/>
                  <a:lumOff val="40000"/>
                </a:schemeClr>
              </a:buClr>
              <a:buFont typeface="Arial"/>
              <a:buChar char="•"/>
              <a:defRPr/>
            </a:lvl4pPr>
            <a:lvl5pPr marL="2114550" indent="-285750">
              <a:buClr>
                <a:schemeClr val="accent4">
                  <a:lumMod val="60000"/>
                  <a:lumOff val="40000"/>
                </a:schemeClr>
              </a:buClr>
              <a:buFont typeface="Arial"/>
              <a:buChar char="•"/>
              <a:defRPr/>
            </a:lvl5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93EA96-4A1C-4197-AA51-93836EFF2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04922-B082-410A-B35E-91AB5A32566D}" type="datetimeFigureOut">
              <a:rPr lang="es-CO" smtClean="0"/>
              <a:t>7/09/2021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577C89-A8BD-4956-AC71-CC2FDBE95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EDB090-FA2C-4B22-A4C4-7F10EC27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C9CD-1B16-4B17-8207-BD1BBA90796C}" type="slidenum">
              <a:rPr lang="es-CO" smtClean="0"/>
              <a:t>‹Nº›</a:t>
            </a:fld>
            <a:endParaRPr lang="es-CO"/>
          </a:p>
        </p:txBody>
      </p:sp>
      <p:sp>
        <p:nvSpPr>
          <p:cNvPr id="7" name="Rectángulo 6"/>
          <p:cNvSpPr/>
          <p:nvPr userDrawn="1"/>
        </p:nvSpPr>
        <p:spPr>
          <a:xfrm>
            <a:off x="0" y="236761"/>
            <a:ext cx="12192000" cy="996130"/>
          </a:xfrm>
          <a:prstGeom prst="rect">
            <a:avLst/>
          </a:prstGeom>
          <a:solidFill>
            <a:srgbClr val="1C7ABF">
              <a:alpha val="5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600" dirty="0">
              <a:solidFill>
                <a:srgbClr val="196DAA"/>
              </a:solidFill>
            </a:endParaRPr>
          </a:p>
        </p:txBody>
      </p:sp>
      <p:pic>
        <p:nvPicPr>
          <p:cNvPr id="8" name="Imagen 7" descr="Logo.png">
            <a:extLst>
              <a:ext uri="{FF2B5EF4-FFF2-40B4-BE49-F238E27FC236}">
                <a16:creationId xmlns:a16="http://schemas.microsoft.com/office/drawing/2014/main" id="{2F91D295-BEFE-4DF9-A417-7804E37B93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967" y="276252"/>
            <a:ext cx="1738033" cy="104775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079A0D7-2A3F-4959-B232-7C378724F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82454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71ED80-7F64-486D-94E8-82DF5B061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4000"/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A3C450-3735-4305-95D6-EF72E240A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009FE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CEE4F8-9405-4E51-95E1-0266E6BFC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04922-B082-410A-B35E-91AB5A32566D}" type="datetimeFigureOut">
              <a:rPr lang="es-CO" smtClean="0"/>
              <a:t>7/09/2021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D8747E-06AD-4D9C-AFD6-1C625859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96FEA3-0B60-4566-B056-4C6D295B0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C9CD-1B16-4B17-8207-BD1BBA9079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7921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E48CDC3-37E2-494E-A0EA-A9922705BC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indent="-228600">
              <a:buClr>
                <a:schemeClr val="accent4">
                  <a:lumMod val="60000"/>
                  <a:lumOff val="40000"/>
                </a:schemeClr>
              </a:buClr>
              <a:buFont typeface="Arial"/>
              <a:buChar char="•"/>
              <a:defRPr/>
            </a:lvl1pPr>
            <a:lvl2pPr marL="685800" indent="-228600">
              <a:buClr>
                <a:schemeClr val="accent4">
                  <a:lumMod val="60000"/>
                  <a:lumOff val="40000"/>
                </a:schemeClr>
              </a:buClr>
              <a:buFont typeface="Arial"/>
              <a:buChar char="•"/>
              <a:defRPr/>
            </a:lvl2pPr>
            <a:lvl3pPr marL="1143000" indent="-228600">
              <a:buClr>
                <a:schemeClr val="accent4">
                  <a:lumMod val="60000"/>
                  <a:lumOff val="40000"/>
                </a:schemeClr>
              </a:buClr>
              <a:buFont typeface="Arial"/>
              <a:buChar char="•"/>
              <a:defRPr/>
            </a:lvl3pPr>
            <a:lvl4pPr marL="1600200" indent="-228600">
              <a:buClr>
                <a:schemeClr val="accent4">
                  <a:lumMod val="60000"/>
                  <a:lumOff val="40000"/>
                </a:schemeClr>
              </a:buClr>
              <a:buFont typeface="Arial"/>
              <a:buChar char="•"/>
              <a:defRPr/>
            </a:lvl4pPr>
            <a:lvl5pPr marL="2057400" indent="-228600">
              <a:buClr>
                <a:schemeClr val="accent4">
                  <a:lumMod val="60000"/>
                  <a:lumOff val="40000"/>
                </a:schemeClr>
              </a:buClr>
              <a:buFont typeface="Arial"/>
              <a:buChar char="•"/>
              <a:defRPr/>
            </a:lvl5pPr>
          </a:lstStyle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923F10F-2F32-43CC-A02E-907A87AB9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indent="-228600">
              <a:buClr>
                <a:schemeClr val="accent4">
                  <a:lumMod val="60000"/>
                  <a:lumOff val="40000"/>
                </a:schemeClr>
              </a:buClr>
              <a:buFont typeface="Arial"/>
              <a:buChar char="•"/>
              <a:defRPr/>
            </a:lvl1pPr>
            <a:lvl2pPr marL="685800" indent="-228600">
              <a:buClr>
                <a:schemeClr val="accent4">
                  <a:lumMod val="60000"/>
                  <a:lumOff val="40000"/>
                </a:schemeClr>
              </a:buClr>
              <a:buFont typeface="Arial"/>
              <a:buChar char="•"/>
              <a:defRPr/>
            </a:lvl2pPr>
            <a:lvl3pPr marL="1143000" indent="-228600">
              <a:buClr>
                <a:schemeClr val="accent4">
                  <a:lumMod val="60000"/>
                  <a:lumOff val="40000"/>
                </a:schemeClr>
              </a:buClr>
              <a:buFont typeface="Arial"/>
              <a:buChar char="•"/>
              <a:defRPr/>
            </a:lvl3pPr>
            <a:lvl4pPr marL="1600200" indent="-228600">
              <a:buClr>
                <a:schemeClr val="accent4">
                  <a:lumMod val="60000"/>
                  <a:lumOff val="40000"/>
                </a:schemeClr>
              </a:buClr>
              <a:buFont typeface="Arial"/>
              <a:buChar char="•"/>
              <a:defRPr/>
            </a:lvl4pPr>
            <a:lvl5pPr marL="2057400" indent="-228600">
              <a:buClr>
                <a:schemeClr val="accent4">
                  <a:lumMod val="60000"/>
                  <a:lumOff val="40000"/>
                </a:schemeClr>
              </a:buClr>
              <a:buFont typeface="Arial"/>
              <a:buChar char="•"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B0F293D-E3F5-4541-AF2C-4035E5DFF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171450" indent="-171450">
              <a:buClr>
                <a:schemeClr val="accent4">
                  <a:lumMod val="60000"/>
                  <a:lumOff val="40000"/>
                </a:schemeClr>
              </a:buClr>
              <a:buFont typeface="Arial"/>
              <a:buChar char="•"/>
              <a:defRPr/>
            </a:lvl1pPr>
          </a:lstStyle>
          <a:p>
            <a:fld id="{88504922-B082-410A-B35E-91AB5A32566D}" type="datetimeFigureOut">
              <a:rPr lang="es-CO" smtClean="0"/>
              <a:pPr/>
              <a:t>7/09/2021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58D0EB1-9C4A-46D6-9F7E-257B223F7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171450" indent="-171450">
              <a:buClr>
                <a:schemeClr val="accent4">
                  <a:lumMod val="60000"/>
                  <a:lumOff val="40000"/>
                </a:schemeClr>
              </a:buClr>
              <a:buFont typeface="Arial"/>
              <a:buChar char="•"/>
              <a:defRPr/>
            </a:lvl1pPr>
          </a:lstStyle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5F2F455-D9AB-4ED7-9BF0-921EDD1C2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171450" indent="-171450">
              <a:buClr>
                <a:schemeClr val="accent4">
                  <a:lumMod val="60000"/>
                  <a:lumOff val="40000"/>
                </a:schemeClr>
              </a:buClr>
              <a:buFont typeface="Arial"/>
              <a:buChar char="•"/>
              <a:defRPr/>
            </a:lvl1pPr>
          </a:lstStyle>
          <a:p>
            <a:fld id="{80A2C9CD-1B16-4B17-8207-BD1BBA90796C}" type="slidenum">
              <a:rPr lang="es-CO" smtClean="0"/>
              <a:pPr/>
              <a:t>‹Nº›</a:t>
            </a:fld>
            <a:endParaRPr lang="es-CO"/>
          </a:p>
        </p:txBody>
      </p:sp>
      <p:sp>
        <p:nvSpPr>
          <p:cNvPr id="8" name="Rectángulo 7"/>
          <p:cNvSpPr/>
          <p:nvPr userDrawn="1"/>
        </p:nvSpPr>
        <p:spPr>
          <a:xfrm>
            <a:off x="0" y="236761"/>
            <a:ext cx="12192000" cy="996130"/>
          </a:xfrm>
          <a:prstGeom prst="rect">
            <a:avLst/>
          </a:prstGeom>
          <a:solidFill>
            <a:srgbClr val="1C7ABF">
              <a:alpha val="5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600" dirty="0">
              <a:solidFill>
                <a:srgbClr val="196DAA"/>
              </a:solidFill>
            </a:endParaRPr>
          </a:p>
        </p:txBody>
      </p:sp>
      <p:pic>
        <p:nvPicPr>
          <p:cNvPr id="9" name="Imagen 8" descr="Logo.png">
            <a:extLst>
              <a:ext uri="{FF2B5EF4-FFF2-40B4-BE49-F238E27FC236}">
                <a16:creationId xmlns:a16="http://schemas.microsoft.com/office/drawing/2014/main" id="{2F91D295-BEFE-4DF9-A417-7804E37B93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967" y="276252"/>
            <a:ext cx="1738033" cy="1047750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3079A0D7-2A3F-4959-B232-7C378724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5527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91933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5E0DDA-1D8C-425C-93F7-845860A51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C936A7-0774-4E9F-A889-9608CDF8B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marL="457200" indent="-457200">
              <a:buClr>
                <a:schemeClr val="accent4">
                  <a:lumMod val="60000"/>
                  <a:lumOff val="40000"/>
                </a:schemeClr>
              </a:buClr>
              <a:buFont typeface="Arial"/>
              <a:buChar char="•"/>
              <a:defRPr/>
            </a:lvl1pPr>
            <a:lvl2pPr marL="800100" indent="-342900">
              <a:buClr>
                <a:schemeClr val="accent4">
                  <a:lumMod val="60000"/>
                  <a:lumOff val="40000"/>
                </a:schemeClr>
              </a:buClr>
              <a:buFont typeface="Arial"/>
              <a:buChar char="•"/>
              <a:defRPr/>
            </a:lvl2pPr>
            <a:lvl3pPr marL="1257300" indent="-342900">
              <a:buClr>
                <a:schemeClr val="accent4">
                  <a:lumMod val="60000"/>
                  <a:lumOff val="40000"/>
                </a:schemeClr>
              </a:buClr>
              <a:buFont typeface="Arial"/>
              <a:buChar char="•"/>
              <a:defRPr/>
            </a:lvl3pPr>
            <a:lvl4pPr marL="1657350" indent="-285750">
              <a:buClr>
                <a:schemeClr val="accent4">
                  <a:lumMod val="60000"/>
                  <a:lumOff val="40000"/>
                </a:schemeClr>
              </a:buClr>
              <a:buFont typeface="Arial"/>
              <a:buChar char="•"/>
              <a:defRPr/>
            </a:lvl4pPr>
            <a:lvl5pPr marL="2114550" indent="-285750">
              <a:buClr>
                <a:schemeClr val="accent4">
                  <a:lumMod val="60000"/>
                  <a:lumOff val="40000"/>
                </a:schemeClr>
              </a:buClr>
              <a:buFont typeface="Arial"/>
              <a:buChar char="•"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EB49904-94E6-407F-9789-452F87159F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6670786-63CA-4D08-A55A-F2955F8E50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marL="457200" indent="-457200">
              <a:buClr>
                <a:schemeClr val="accent4">
                  <a:lumMod val="60000"/>
                  <a:lumOff val="40000"/>
                </a:schemeClr>
              </a:buClr>
              <a:buFont typeface="Arial"/>
              <a:buChar char="•"/>
              <a:defRPr/>
            </a:lvl1pPr>
            <a:lvl2pPr marL="800100" indent="-342900">
              <a:buClr>
                <a:schemeClr val="accent4">
                  <a:lumMod val="60000"/>
                  <a:lumOff val="40000"/>
                </a:schemeClr>
              </a:buClr>
              <a:buFont typeface="Arial"/>
              <a:buChar char="•"/>
              <a:defRPr/>
            </a:lvl2pPr>
            <a:lvl3pPr marL="1257300" indent="-342900">
              <a:buClr>
                <a:schemeClr val="accent4">
                  <a:lumMod val="60000"/>
                  <a:lumOff val="40000"/>
                </a:schemeClr>
              </a:buClr>
              <a:buFont typeface="Arial"/>
              <a:buChar char="•"/>
              <a:defRPr/>
            </a:lvl3pPr>
            <a:lvl4pPr marL="1657350" indent="-285750">
              <a:buClr>
                <a:schemeClr val="accent4">
                  <a:lumMod val="60000"/>
                  <a:lumOff val="40000"/>
                </a:schemeClr>
              </a:buClr>
              <a:buFont typeface="Arial"/>
              <a:buChar char="•"/>
              <a:defRPr/>
            </a:lvl4pPr>
            <a:lvl5pPr marL="2114550" indent="-285750">
              <a:buClr>
                <a:schemeClr val="accent4">
                  <a:lumMod val="60000"/>
                  <a:lumOff val="40000"/>
                </a:schemeClr>
              </a:buClr>
              <a:buFont typeface="Arial"/>
              <a:buChar char="•"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1BBBC2C-5638-498A-8505-FFE1B5D8D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04922-B082-410A-B35E-91AB5A32566D}" type="datetimeFigureOut">
              <a:rPr lang="es-CO" smtClean="0"/>
              <a:t>7/09/2021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CF1C096-634F-4E07-B309-60AF328F7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BE8F906-BC5C-409E-919E-C58392831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C9CD-1B16-4B17-8207-BD1BBA90796C}" type="slidenum">
              <a:rPr lang="es-CO" smtClean="0"/>
              <a:t>‹Nº›</a:t>
            </a:fld>
            <a:endParaRPr lang="es-CO"/>
          </a:p>
        </p:txBody>
      </p:sp>
      <p:sp>
        <p:nvSpPr>
          <p:cNvPr id="10" name="Rectángulo 9"/>
          <p:cNvSpPr/>
          <p:nvPr userDrawn="1"/>
        </p:nvSpPr>
        <p:spPr>
          <a:xfrm>
            <a:off x="0" y="236761"/>
            <a:ext cx="12192000" cy="996130"/>
          </a:xfrm>
          <a:prstGeom prst="rect">
            <a:avLst/>
          </a:prstGeom>
          <a:solidFill>
            <a:srgbClr val="1C7ABF">
              <a:alpha val="5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600" dirty="0">
              <a:solidFill>
                <a:srgbClr val="196DAA"/>
              </a:solidFill>
            </a:endParaRPr>
          </a:p>
        </p:txBody>
      </p:sp>
      <p:pic>
        <p:nvPicPr>
          <p:cNvPr id="11" name="Imagen 10" descr="Logo.png">
            <a:extLst>
              <a:ext uri="{FF2B5EF4-FFF2-40B4-BE49-F238E27FC236}">
                <a16:creationId xmlns:a16="http://schemas.microsoft.com/office/drawing/2014/main" id="{2F91D295-BEFE-4DF9-A417-7804E37B93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967" y="276252"/>
            <a:ext cx="1738033" cy="1047750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3079A0D7-2A3F-4959-B232-7C378724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5527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49017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410A6B8-67F0-4EA1-A29B-2403B0C00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04922-B082-410A-B35E-91AB5A32566D}" type="datetimeFigureOut">
              <a:rPr lang="es-CO" smtClean="0"/>
              <a:t>7/09/2021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B5F07A7-1770-4017-8BC2-A059CD706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602BE2E-B516-4DE4-BCA9-411A76CEB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C9CD-1B16-4B17-8207-BD1BBA9079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6658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FB882E-4B44-40AF-AF37-466A636FF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AD1753-A0FB-4501-8EB3-D5014A93A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A6A5B3D-8516-4069-9220-A9E493422B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444DAFE-CDFC-4B04-9EFC-9CFCFC592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04922-B082-410A-B35E-91AB5A32566D}" type="datetimeFigureOut">
              <a:rPr lang="es-CO" smtClean="0"/>
              <a:t>7/09/2021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236F90-2BB7-44D8-974E-0294021B5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660582-D3EB-43E9-BE0E-EEA7D19D3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C9CD-1B16-4B17-8207-BD1BBA9079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3863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904191-A874-483B-8AB0-816A3D2DD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9C293C1-EF6A-4FE6-97E5-EB4722559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69BE7E5-66DC-4790-96F2-ECFE4B2B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062B1E9-6BEF-4C83-844E-705DD27B6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04922-B082-410A-B35E-91AB5A32566D}" type="datetimeFigureOut">
              <a:rPr lang="es-CO" smtClean="0"/>
              <a:t>7/09/2021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66ECF47-89E0-4A18-8093-004A349DD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89FC6D9-5E88-452C-8612-4A8ACDB84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C9CD-1B16-4B17-8207-BD1BBA9079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79968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E78AE0-2F85-4B36-A5AD-B5354271C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23164F-3808-4632-B7F3-8304AC8098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4C2965-42A8-4708-AF23-01FCDAB5B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04922-B082-410A-B35E-91AB5A32566D}" type="datetimeFigureOut">
              <a:rPr lang="es-CO" smtClean="0"/>
              <a:t>7/09/2021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15EF33-9C40-4984-A719-7C797BC96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6B1AD0-1830-446D-8D9B-AB03337C7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2C9CD-1B16-4B17-8207-BD1BBA9079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37949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12"/>
          <a:srcRect t="7608" b="156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99C4AF5-6BF5-465F-A3BC-DB97B76AE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5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A8AAAB7-7BF0-4E30-B21B-3AAE54AFD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D48B37-988C-409B-896B-0AC6A1C823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04922-B082-410A-B35E-91AB5A32566D}" type="datetimeFigureOut">
              <a:rPr lang="es-CO" smtClean="0"/>
              <a:t>7/09/2021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B0E0EE-6177-44BB-B161-88B59AA2D9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BB2140-3D0F-43A4-8D6C-B7E9A44B77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2C9CD-1B16-4B17-8207-BD1BBA90796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778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bg1"/>
          </a:solidFill>
          <a:latin typeface="Arial Rounded MT Bold"/>
          <a:ea typeface="+mj-ea"/>
          <a:cs typeface="Arial Rounded MT Bold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00264C"/>
          </a:solidFill>
          <a:latin typeface="Arial Rounded MT Bold"/>
          <a:ea typeface="+mn-ea"/>
          <a:cs typeface="Arial Rounded MT Bold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264C"/>
          </a:solidFill>
          <a:latin typeface="Arial Rounded MT Bold"/>
          <a:ea typeface="+mn-ea"/>
          <a:cs typeface="Arial Rounded MT Bold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264C"/>
          </a:solidFill>
          <a:latin typeface="Arial Rounded MT Bold"/>
          <a:ea typeface="+mn-ea"/>
          <a:cs typeface="Arial Rounded MT Bold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64C"/>
          </a:solidFill>
          <a:latin typeface="Arial Rounded MT Bold"/>
          <a:ea typeface="+mn-ea"/>
          <a:cs typeface="Arial Rounded MT Bold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00264C"/>
          </a:solidFill>
          <a:latin typeface="Arial Rounded MT Bold"/>
          <a:ea typeface="+mn-ea"/>
          <a:cs typeface="Arial Rounded MT Bold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>
            <a:alphaModFix amt="89000"/>
          </a:blip>
          <a:srcRect l="5294" t="3552" r="4870" b="1899"/>
          <a:stretch/>
        </p:blipFill>
        <p:spPr>
          <a:xfrm>
            <a:off x="0" y="0"/>
            <a:ext cx="12192000" cy="6999090"/>
          </a:xfrm>
          <a:prstGeom prst="rect">
            <a:avLst/>
          </a:prstGeom>
        </p:spPr>
      </p:pic>
      <p:sp>
        <p:nvSpPr>
          <p:cNvPr id="58" name="Rectángulo 57"/>
          <p:cNvSpPr/>
          <p:nvPr/>
        </p:nvSpPr>
        <p:spPr>
          <a:xfrm>
            <a:off x="36442" y="0"/>
            <a:ext cx="12192000" cy="6999090"/>
          </a:xfrm>
          <a:prstGeom prst="rect">
            <a:avLst/>
          </a:prstGeom>
          <a:solidFill>
            <a:srgbClr val="009FE3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rgbClr val="009FE3"/>
              </a:solidFill>
            </a:endParaRPr>
          </a:p>
        </p:txBody>
      </p:sp>
      <p:sp>
        <p:nvSpPr>
          <p:cNvPr id="64" name="Elipse 63"/>
          <p:cNvSpPr/>
          <p:nvPr/>
        </p:nvSpPr>
        <p:spPr>
          <a:xfrm>
            <a:off x="7389758" y="3330162"/>
            <a:ext cx="81807" cy="81807"/>
          </a:xfrm>
          <a:prstGeom prst="ellipse">
            <a:avLst/>
          </a:prstGeom>
          <a:solidFill>
            <a:srgbClr val="00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3" name="Imagen 72" descr="Logo.png">
            <a:extLst>
              <a:ext uri="{FF2B5EF4-FFF2-40B4-BE49-F238E27FC236}">
                <a16:creationId xmlns:a16="http://schemas.microsoft.com/office/drawing/2014/main" id="{2F91D295-BEFE-4DF9-A417-7804E37B93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967" y="5506520"/>
            <a:ext cx="1738033" cy="104775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2009104"/>
            <a:ext cx="12228442" cy="1402865"/>
          </a:xfrm>
          <a:prstGeom prst="rect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Primera Sección comité</a:t>
            </a:r>
            <a:r>
              <a:rPr lang="es-ES" sz="2400" dirty="0"/>
              <a:t> ordinario del año 2018 </a:t>
            </a:r>
          </a:p>
          <a:p>
            <a:pPr algn="ctr"/>
            <a:r>
              <a:rPr lang="es-ES" sz="3200" b="1" dirty="0"/>
              <a:t>Comité Sectorial de Desarrollo Administrativo de Ambiente</a:t>
            </a:r>
            <a:endParaRPr lang="es-CO" sz="3200" dirty="0"/>
          </a:p>
        </p:txBody>
      </p:sp>
      <p:sp>
        <p:nvSpPr>
          <p:cNvPr id="3" name="CuadroTexto 2"/>
          <p:cNvSpPr txBox="1"/>
          <p:nvPr/>
        </p:nvSpPr>
        <p:spPr>
          <a:xfrm>
            <a:off x="5029200" y="4733027"/>
            <a:ext cx="32151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chemeClr val="bg1"/>
                </a:solidFill>
              </a:rPr>
              <a:t>13 de Abril de 2018</a:t>
            </a:r>
          </a:p>
        </p:txBody>
      </p:sp>
    </p:spTree>
    <p:extLst>
      <p:ext uri="{BB962C8B-B14F-4D97-AF65-F5344CB8AC3E}">
        <p14:creationId xmlns:p14="http://schemas.microsoft.com/office/powerpoint/2010/main" val="54212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>
            <a:alphaModFix amt="89000"/>
          </a:blip>
          <a:srcRect l="5294" t="3552" r="4870" b="1899"/>
          <a:stretch/>
        </p:blipFill>
        <p:spPr>
          <a:xfrm>
            <a:off x="0" y="0"/>
            <a:ext cx="12192000" cy="6999090"/>
          </a:xfrm>
          <a:prstGeom prst="rect">
            <a:avLst/>
          </a:prstGeom>
        </p:spPr>
      </p:pic>
      <p:sp>
        <p:nvSpPr>
          <p:cNvPr id="58" name="Rectángulo 57"/>
          <p:cNvSpPr/>
          <p:nvPr/>
        </p:nvSpPr>
        <p:spPr>
          <a:xfrm>
            <a:off x="36442" y="0"/>
            <a:ext cx="12192000" cy="6999090"/>
          </a:xfrm>
          <a:prstGeom prst="rect">
            <a:avLst/>
          </a:prstGeom>
          <a:solidFill>
            <a:srgbClr val="009FE3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009FE3"/>
              </a:solidFill>
            </a:endParaRPr>
          </a:p>
        </p:txBody>
      </p:sp>
      <p:sp>
        <p:nvSpPr>
          <p:cNvPr id="64" name="Elipse 63"/>
          <p:cNvSpPr/>
          <p:nvPr/>
        </p:nvSpPr>
        <p:spPr>
          <a:xfrm>
            <a:off x="7389758" y="3330162"/>
            <a:ext cx="81807" cy="81807"/>
          </a:xfrm>
          <a:prstGeom prst="ellipse">
            <a:avLst/>
          </a:prstGeom>
          <a:solidFill>
            <a:srgbClr val="00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3" name="Imagen 72" descr="Logo.png">
            <a:extLst>
              <a:ext uri="{FF2B5EF4-FFF2-40B4-BE49-F238E27FC236}">
                <a16:creationId xmlns:a16="http://schemas.microsoft.com/office/drawing/2014/main" id="{2F91D295-BEFE-4DF9-A417-7804E37B93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967" y="5506520"/>
            <a:ext cx="1738033" cy="1047750"/>
          </a:xfrm>
          <a:prstGeom prst="rect">
            <a:avLst/>
          </a:prstGeom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5161471" y="2137482"/>
            <a:ext cx="7030529" cy="2724125"/>
          </a:xfrm>
          <a:prstGeom prst="rect">
            <a:avLst/>
          </a:prstGeom>
        </p:spPr>
        <p:txBody>
          <a:bodyPr/>
          <a:lstStyle/>
          <a:p>
            <a:pPr algn="just"/>
            <a:r>
              <a:rPr lang="es-ES" sz="3600" b="1" dirty="0">
                <a:solidFill>
                  <a:schemeClr val="bg1"/>
                </a:solidFill>
              </a:rPr>
              <a:t>Formulación Política Pública de Producción y Consumo Sostenible</a:t>
            </a:r>
          </a:p>
          <a:p>
            <a:pPr algn="ctr"/>
            <a:endParaRPr lang="es-ES" sz="3600" b="1" dirty="0">
              <a:solidFill>
                <a:srgbClr val="00000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197913" y="3642933"/>
            <a:ext cx="70669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Subdirección de Políticas y Planes Ambientales </a:t>
            </a:r>
          </a:p>
          <a:p>
            <a:pPr algn="just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dirty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Secretaría Distrital de Ambiente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CO" i="1" dirty="0">
              <a:solidFill>
                <a:schemeClr val="accent5">
                  <a:lumMod val="50000"/>
                </a:schemeClr>
              </a:solidFill>
              <a:effectDag name="">
                <a:cont type="tree" name="">
                  <a:effect ref="fillLine"/>
                  <a:outerShdw dist="38100" dir="13500000" algn="br">
                    <a:srgbClr val="FFFFFF"/>
                  </a:outerShdw>
                </a:cont>
                <a:cont type="tree" name="">
                  <a:effect ref="fillLine"/>
                  <a:outerShdw dist="38100" dir="2700000" algn="tl">
                    <a:srgbClr val="999999"/>
                  </a:outerShdw>
                </a:cont>
                <a:effect ref="fillLine"/>
              </a:effectDag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CO" i="1" dirty="0">
              <a:solidFill>
                <a:schemeClr val="accent5">
                  <a:lumMod val="50000"/>
                </a:schemeClr>
              </a:solidFill>
              <a:effectDag name="">
                <a:cont type="tree" name="">
                  <a:effect ref="fillLine"/>
                  <a:outerShdw dist="38100" dir="13500000" algn="br">
                    <a:srgbClr val="FFFFFF"/>
                  </a:outerShdw>
                </a:cont>
                <a:cont type="tree" name="">
                  <a:effect ref="fillLine"/>
                  <a:outerShdw dist="38100" dir="2700000" algn="tl">
                    <a:srgbClr val="999999"/>
                  </a:outerShdw>
                </a:cont>
                <a:effect ref="fillLine"/>
              </a:effectDag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8" name="Picture 2" descr="Resultado de imagen para ciudad sostenib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25" y="1646952"/>
            <a:ext cx="4628664" cy="353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673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10166" y="390884"/>
            <a:ext cx="10515600" cy="725527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¿ Qué problema busca solucionar la Política de Producción y Consumo Sostenible?</a:t>
            </a:r>
            <a:endParaRPr lang="es-ES" sz="3600" b="1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</p:nvPr>
        </p:nvGraphicFramePr>
        <p:xfrm>
          <a:off x="851079" y="1580927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8894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" y="335631"/>
            <a:ext cx="10943302" cy="858988"/>
          </a:xfrm>
        </p:spPr>
        <p:txBody>
          <a:bodyPr>
            <a:normAutofit/>
          </a:bodyPr>
          <a:lstStyle/>
          <a:p>
            <a:r>
              <a:rPr lang="es-ES" sz="2200" dirty="0"/>
              <a:t>¿ </a:t>
            </a:r>
            <a:r>
              <a:rPr lang="es-ES" sz="2200" b="1" dirty="0"/>
              <a:t>Por qué se debe formular la Política Pública de Producción y Consumo Sostenible?</a:t>
            </a:r>
            <a:endParaRPr lang="es-ES" sz="2200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055502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¿Qué es el Decreto 668 de 2017?</a:t>
            </a:r>
          </a:p>
        </p:txBody>
      </p:sp>
      <p:graphicFrame>
        <p:nvGraphicFramePr>
          <p:cNvPr id="7" name="Diagrama 6"/>
          <p:cNvGraphicFramePr/>
          <p:nvPr/>
        </p:nvGraphicFramePr>
        <p:xfrm>
          <a:off x="1024597" y="1514717"/>
          <a:ext cx="10142806" cy="5062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176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¿Cómo se aprobarán las Políticas Públicas en el Distrito?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9188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>
            <a:alphaModFix amt="89000"/>
          </a:blip>
          <a:srcRect l="5294" t="3552" r="4870" b="1899"/>
          <a:stretch/>
        </p:blipFill>
        <p:spPr>
          <a:xfrm>
            <a:off x="0" y="0"/>
            <a:ext cx="12192000" cy="6999090"/>
          </a:xfrm>
          <a:prstGeom prst="rect">
            <a:avLst/>
          </a:prstGeom>
        </p:spPr>
      </p:pic>
      <p:sp>
        <p:nvSpPr>
          <p:cNvPr id="58" name="Rectángulo 57"/>
          <p:cNvSpPr/>
          <p:nvPr/>
        </p:nvSpPr>
        <p:spPr>
          <a:xfrm>
            <a:off x="36442" y="0"/>
            <a:ext cx="12192000" cy="6999090"/>
          </a:xfrm>
          <a:prstGeom prst="rect">
            <a:avLst/>
          </a:prstGeom>
          <a:solidFill>
            <a:srgbClr val="009FE3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rgbClr val="009FE3"/>
              </a:solidFill>
            </a:endParaRPr>
          </a:p>
        </p:txBody>
      </p:sp>
      <p:sp>
        <p:nvSpPr>
          <p:cNvPr id="64" name="Elipse 63"/>
          <p:cNvSpPr/>
          <p:nvPr/>
        </p:nvSpPr>
        <p:spPr>
          <a:xfrm>
            <a:off x="7389758" y="3330162"/>
            <a:ext cx="81807" cy="81807"/>
          </a:xfrm>
          <a:prstGeom prst="ellipse">
            <a:avLst/>
          </a:prstGeom>
          <a:solidFill>
            <a:srgbClr val="00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3" name="Imagen 72" descr="Logo.png">
            <a:extLst>
              <a:ext uri="{FF2B5EF4-FFF2-40B4-BE49-F238E27FC236}">
                <a16:creationId xmlns:a16="http://schemas.microsoft.com/office/drawing/2014/main" id="{2F91D295-BEFE-4DF9-A417-7804E37B93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967" y="5506520"/>
            <a:ext cx="1738033" cy="104775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2078201"/>
            <a:ext cx="12228442" cy="1402865"/>
          </a:xfrm>
          <a:prstGeom prst="rect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PUNTO 4</a:t>
            </a:r>
            <a:r>
              <a:rPr lang="es-ES" sz="2400" b="1" dirty="0">
                <a:solidFill>
                  <a:schemeClr val="bg1"/>
                </a:solidFill>
              </a:rPr>
              <a:t>. </a:t>
            </a: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Revisión y seguimientos de las políticas del sector ambiente de acuerdo con lo establecido en el Decreto Distrital 668 de 2017</a:t>
            </a:r>
            <a:endParaRPr lang="es-CO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376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>
            <a:alphaModFix amt="89000"/>
          </a:blip>
          <a:srcRect l="5294" t="3552" r="4870" b="1899"/>
          <a:stretch/>
        </p:blipFill>
        <p:spPr>
          <a:xfrm>
            <a:off x="0" y="0"/>
            <a:ext cx="12192000" cy="6999090"/>
          </a:xfrm>
          <a:prstGeom prst="rect">
            <a:avLst/>
          </a:prstGeom>
        </p:spPr>
      </p:pic>
      <p:sp>
        <p:nvSpPr>
          <p:cNvPr id="58" name="Rectángulo 57"/>
          <p:cNvSpPr/>
          <p:nvPr/>
        </p:nvSpPr>
        <p:spPr>
          <a:xfrm>
            <a:off x="36442" y="0"/>
            <a:ext cx="12192000" cy="6999090"/>
          </a:xfrm>
          <a:prstGeom prst="rect">
            <a:avLst/>
          </a:prstGeom>
          <a:solidFill>
            <a:srgbClr val="009FE3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009FE3"/>
              </a:solidFill>
            </a:endParaRPr>
          </a:p>
        </p:txBody>
      </p:sp>
      <p:sp>
        <p:nvSpPr>
          <p:cNvPr id="64" name="Elipse 63"/>
          <p:cNvSpPr/>
          <p:nvPr/>
        </p:nvSpPr>
        <p:spPr>
          <a:xfrm>
            <a:off x="7389758" y="3330162"/>
            <a:ext cx="81807" cy="81807"/>
          </a:xfrm>
          <a:prstGeom prst="ellipse">
            <a:avLst/>
          </a:prstGeom>
          <a:solidFill>
            <a:srgbClr val="00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3" name="Imagen 72" descr="Logo.png">
            <a:extLst>
              <a:ext uri="{FF2B5EF4-FFF2-40B4-BE49-F238E27FC236}">
                <a16:creationId xmlns:a16="http://schemas.microsoft.com/office/drawing/2014/main" id="{2F91D295-BEFE-4DF9-A417-7804E37B93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967" y="5506520"/>
            <a:ext cx="1738033" cy="1047750"/>
          </a:xfrm>
          <a:prstGeom prst="rect">
            <a:avLst/>
          </a:prstGeom>
        </p:spPr>
      </p:pic>
      <p:sp>
        <p:nvSpPr>
          <p:cNvPr id="6" name="1 Título">
            <a:extLst>
              <a:ext uri="{FF2B5EF4-FFF2-40B4-BE49-F238E27FC236}">
                <a16:creationId xmlns:a16="http://schemas.microsoft.com/office/drawing/2014/main" id="{20880A3D-11F3-4757-9B96-5A47D0AD997E}"/>
              </a:ext>
            </a:extLst>
          </p:cNvPr>
          <p:cNvSpPr txBox="1">
            <a:spLocks/>
          </p:cNvSpPr>
          <p:nvPr/>
        </p:nvSpPr>
        <p:spPr>
          <a:xfrm>
            <a:off x="7727614" y="304799"/>
            <a:ext cx="3986462" cy="4161184"/>
          </a:xfrm>
          <a:prstGeom prst="rect">
            <a:avLst/>
          </a:prstGeom>
        </p:spPr>
        <p:txBody>
          <a:bodyPr/>
          <a:lstStyle/>
          <a:p>
            <a:pPr algn="ctr"/>
            <a:endParaRPr lang="es-ES" sz="4000" b="1" dirty="0">
              <a:solidFill>
                <a:srgbClr val="000000"/>
              </a:solidFill>
            </a:endParaRPr>
          </a:p>
          <a:p>
            <a:pPr algn="just"/>
            <a:r>
              <a:rPr lang="es-MX" sz="3200" b="1" dirty="0">
                <a:solidFill>
                  <a:srgbClr val="000000"/>
                </a:solidFill>
              </a:rPr>
              <a:t>Seguimiento Políticas Públicas Ambientales 2017</a:t>
            </a:r>
          </a:p>
          <a:p>
            <a:pPr algn="just"/>
            <a:endParaRPr lang="es-MX" sz="3200" b="1" dirty="0">
              <a:solidFill>
                <a:srgbClr val="000000"/>
              </a:solidFill>
            </a:endParaRPr>
          </a:p>
          <a:p>
            <a:pPr algn="just"/>
            <a:r>
              <a:rPr lang="es-MX" sz="3200" b="1" dirty="0">
                <a:solidFill>
                  <a:srgbClr val="000000"/>
                </a:solidFill>
              </a:rPr>
              <a:t>Políticas ante el Decreto 668 de 2017</a:t>
            </a:r>
            <a:endParaRPr lang="es-CO" sz="3200" dirty="0"/>
          </a:p>
          <a:p>
            <a:pPr algn="ctr"/>
            <a:endParaRPr lang="es-CO" sz="2000" dirty="0">
              <a:solidFill>
                <a:srgbClr val="000000"/>
              </a:solidFill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CO" sz="4800" i="1" dirty="0">
              <a:solidFill>
                <a:prstClr val="black"/>
              </a:solidFill>
              <a:effectDag name="">
                <a:cont type="tree" name="">
                  <a:effect ref="fillLine"/>
                  <a:outerShdw dist="38100" dir="13500000" algn="br">
                    <a:srgbClr val="FFFFFF"/>
                  </a:outerShdw>
                </a:cont>
                <a:cont type="tree" name="">
                  <a:effect ref="fillLine"/>
                  <a:outerShdw dist="38100" dir="2700000" algn="tl">
                    <a:srgbClr val="999999"/>
                  </a:outerShdw>
                </a:cont>
                <a:effect ref="fillLine"/>
              </a:effectDag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C1CF7B0C-9B63-40B9-AB0B-486881063371}"/>
              </a:ext>
            </a:extLst>
          </p:cNvPr>
          <p:cNvSpPr/>
          <p:nvPr/>
        </p:nvSpPr>
        <p:spPr>
          <a:xfrm>
            <a:off x="5871979" y="4739954"/>
            <a:ext cx="803668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600" b="1" i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Subdirección de Políticas y Planes Ambientales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CO" sz="1600" b="1" i="1" dirty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SECRETARÍA DISTRITAL DE AMBIENTE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CO" i="1" dirty="0">
              <a:solidFill>
                <a:schemeClr val="accent5">
                  <a:lumMod val="50000"/>
                </a:schemeClr>
              </a:solidFill>
              <a:effectDag name="">
                <a:cont type="tree" name="">
                  <a:effect ref="fillLine"/>
                  <a:outerShdw dist="38100" dir="13500000" algn="br">
                    <a:srgbClr val="FFFFFF"/>
                  </a:outerShdw>
                </a:cont>
                <a:cont type="tree" name="">
                  <a:effect ref="fillLine"/>
                  <a:outerShdw dist="38100" dir="2700000" algn="tl">
                    <a:srgbClr val="999999"/>
                  </a:outerShdw>
                </a:cont>
                <a:effect ref="fillLine"/>
              </a:effectDag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s-CO" i="1" dirty="0">
              <a:solidFill>
                <a:schemeClr val="accent5">
                  <a:lumMod val="50000"/>
                </a:schemeClr>
              </a:solidFill>
              <a:effectDag name="">
                <a:cont type="tree" name="">
                  <a:effect ref="fillLine"/>
                  <a:outerShdw dist="38100" dir="13500000" algn="br">
                    <a:srgbClr val="FFFFFF"/>
                  </a:outerShdw>
                </a:cont>
                <a:cont type="tree" name="">
                  <a:effect ref="fillLine"/>
                  <a:outerShdw dist="38100" dir="2700000" algn="tl">
                    <a:srgbClr val="999999"/>
                  </a:outerShdw>
                </a:cont>
                <a:effect ref="fillLine"/>
              </a:effectDag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81FC8AB4-CC30-49F0-A8FF-0D071503A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221E1F"/>
              </a:clrFrom>
              <a:clrTo>
                <a:srgbClr val="221E1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91" y="665702"/>
            <a:ext cx="7034418" cy="52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8274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dirty="0"/>
              <a:t> </a:t>
            </a:r>
            <a:r>
              <a:rPr lang="es-CO" sz="3600" b="1" dirty="0">
                <a:solidFill>
                  <a:srgbClr val="000000"/>
                </a:solidFill>
              </a:rPr>
              <a:t>Seguimiento a las Políticas del Sector</a:t>
            </a:r>
            <a:endParaRPr lang="es-ES" sz="3600" b="1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1663F76-1C57-45BE-AAC9-19E9C331B183}"/>
              </a:ext>
            </a:extLst>
          </p:cNvPr>
          <p:cNvSpPr/>
          <p:nvPr/>
        </p:nvSpPr>
        <p:spPr>
          <a:xfrm>
            <a:off x="450574" y="940973"/>
            <a:ext cx="11529390" cy="643253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algn="just">
              <a:buFont typeface="Arial" charset="0"/>
              <a:buNone/>
              <a:defRPr/>
            </a:pPr>
            <a:endParaRPr lang="es-CO" sz="2800" dirty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es-CO" sz="2800" b="1" dirty="0">
                <a:solidFill>
                  <a:schemeClr val="tx2"/>
                </a:solidFill>
                <a:latin typeface="+mj-lt"/>
                <a:ea typeface="MS PGothic" pitchFamily="34" charset="-128"/>
                <a:cs typeface="ＭＳ Ｐゴシック" pitchFamily="-111" charset="-128"/>
              </a:rPr>
              <a:t>En el año 2017 la Subdirección de Políticas y Planes Ambientales activó la operación del Sistema de Seguimiento a las Políticas Públicas del Sector, </a:t>
            </a:r>
            <a:r>
              <a:rPr lang="es-ES" sz="2800" b="1" dirty="0">
                <a:solidFill>
                  <a:schemeClr val="tx2"/>
                </a:solidFill>
                <a:latin typeface="+mj-lt"/>
                <a:ea typeface="MS PGothic" pitchFamily="34" charset="-128"/>
              </a:rPr>
              <a:t>a partir del monitoreo de los Planes de Acción </a:t>
            </a:r>
            <a:r>
              <a:rPr lang="es-CO" sz="2800" b="1" dirty="0">
                <a:solidFill>
                  <a:schemeClr val="tx2"/>
                </a:solidFill>
                <a:latin typeface="+mj-lt"/>
                <a:ea typeface="MS PGothic" pitchFamily="34" charset="-128"/>
              </a:rPr>
              <a:t>de las políticas.</a:t>
            </a:r>
          </a:p>
          <a:p>
            <a:pPr algn="just">
              <a:defRPr/>
            </a:pPr>
            <a:endParaRPr lang="es-CO" sz="2800" b="1" dirty="0">
              <a:solidFill>
                <a:schemeClr val="tx2"/>
              </a:solidFill>
              <a:latin typeface="+mj-lt"/>
              <a:ea typeface="MS PGothic" pitchFamily="34" charset="-128"/>
            </a:endParaRPr>
          </a:p>
          <a:p>
            <a:pPr algn="just">
              <a:defRPr/>
            </a:pPr>
            <a:endParaRPr lang="es-CO" sz="2800" b="1" dirty="0">
              <a:solidFill>
                <a:schemeClr val="tx2"/>
              </a:solidFill>
              <a:latin typeface="+mj-lt"/>
              <a:ea typeface="MS PGothic" pitchFamily="34" charset="-128"/>
            </a:endParaRPr>
          </a:p>
          <a:p>
            <a:pPr algn="just">
              <a:defRPr/>
            </a:pPr>
            <a:r>
              <a:rPr lang="es-CO" sz="2800" b="1" dirty="0">
                <a:solidFill>
                  <a:schemeClr val="tx2"/>
                </a:solidFill>
                <a:latin typeface="+mj-lt"/>
                <a:ea typeface="MS PGothic" pitchFamily="34" charset="-128"/>
              </a:rPr>
              <a:t>Se realizó el seguimiento a las siguientes políticas: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endParaRPr lang="es-CO" sz="2800" b="1" dirty="0">
              <a:solidFill>
                <a:schemeClr val="tx2"/>
              </a:solidFill>
              <a:latin typeface="+mj-lt"/>
              <a:ea typeface="MS PGothic" pitchFamily="34" charset="-128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es-CO" sz="2800" b="1" dirty="0">
                <a:solidFill>
                  <a:schemeClr val="tx2"/>
                </a:solidFill>
                <a:latin typeface="+mj-lt"/>
                <a:ea typeface="MS PGothic" pitchFamily="34" charset="-128"/>
              </a:rPr>
              <a:t>Humedales				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es-CO" sz="2800" b="1" dirty="0">
                <a:solidFill>
                  <a:schemeClr val="tx2"/>
                </a:solidFill>
                <a:latin typeface="+mj-lt"/>
                <a:ea typeface="MS PGothic" pitchFamily="34" charset="-128"/>
              </a:rPr>
              <a:t>Biodiversidad			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es-CO" sz="2800" b="1" dirty="0">
                <a:solidFill>
                  <a:schemeClr val="tx2"/>
                </a:solidFill>
                <a:latin typeface="+mj-lt"/>
                <a:ea typeface="MS PGothic" pitchFamily="34" charset="-128"/>
              </a:rPr>
              <a:t>Ruralidad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r>
              <a:rPr lang="es-CO" sz="2800" b="1" dirty="0">
                <a:solidFill>
                  <a:schemeClr val="tx2"/>
                </a:solidFill>
                <a:latin typeface="+mj-lt"/>
                <a:ea typeface="MS PGothic" pitchFamily="34" charset="-128"/>
              </a:rPr>
              <a:t>Protección y Bienestar Animal</a:t>
            </a:r>
          </a:p>
          <a:p>
            <a:pPr marL="342900" indent="-342900" algn="just">
              <a:buFont typeface="Wingdings" panose="05000000000000000000" pitchFamily="2" charset="2"/>
              <a:buChar char="ü"/>
              <a:defRPr/>
            </a:pPr>
            <a:endParaRPr lang="es-CO" sz="2800" b="1" dirty="0">
              <a:solidFill>
                <a:schemeClr val="tx2"/>
              </a:solidFill>
              <a:latin typeface="+mj-lt"/>
              <a:ea typeface="MS PGothic" pitchFamily="34" charset="-128"/>
            </a:endParaRPr>
          </a:p>
          <a:p>
            <a:pPr algn="just">
              <a:defRPr/>
            </a:pPr>
            <a:endParaRPr lang="es-CO" sz="2400" b="1" dirty="0">
              <a:solidFill>
                <a:schemeClr val="tx2"/>
              </a:solidFill>
              <a:latin typeface="+mj-lt"/>
              <a:ea typeface="MS PGothic" pitchFamily="34" charset="-128"/>
              <a:cs typeface="ＭＳ Ｐゴシック" pitchFamily="-111" charset="-128"/>
            </a:endParaRPr>
          </a:p>
          <a:p>
            <a:pPr algn="just">
              <a:defRPr/>
            </a:pPr>
            <a:endParaRPr lang="es-CO" sz="2400" b="1" dirty="0">
              <a:solidFill>
                <a:schemeClr val="tx2"/>
              </a:solidFill>
              <a:latin typeface="+mj-lt"/>
              <a:ea typeface="MS PGothic" pitchFamily="34" charset="-128"/>
              <a:cs typeface="ＭＳ Ｐゴシック" pitchFamily="-11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4300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>
            <a:extLst>
              <a:ext uri="{FF2B5EF4-FFF2-40B4-BE49-F238E27FC236}">
                <a16:creationId xmlns:a16="http://schemas.microsoft.com/office/drawing/2014/main" id="{8B85B7B2-4882-4C06-98A5-7CA26EBDAAA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81763" y="3599678"/>
          <a:ext cx="8817077" cy="2729942"/>
        </p:xfrm>
        <a:graphic>
          <a:graphicData uri="http://schemas.openxmlformats.org/drawingml/2006/table">
            <a:tbl>
              <a:tblPr/>
              <a:tblGrid>
                <a:gridCol w="2988840">
                  <a:extLst>
                    <a:ext uri="{9D8B030D-6E8A-4147-A177-3AD203B41FA5}">
                      <a16:colId xmlns:a16="http://schemas.microsoft.com/office/drawing/2014/main" val="3778016152"/>
                    </a:ext>
                  </a:extLst>
                </a:gridCol>
                <a:gridCol w="5828237">
                  <a:extLst>
                    <a:ext uri="{9D8B030D-6E8A-4147-A177-3AD203B41FA5}">
                      <a16:colId xmlns:a16="http://schemas.microsoft.com/office/drawing/2014/main" val="1553296130"/>
                    </a:ext>
                  </a:extLst>
                </a:gridCol>
              </a:tblGrid>
              <a:tr h="10190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Nivel de avance </a:t>
                      </a:r>
                      <a:endParaRPr lang="es-MX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ESTADO DE LOS EJES/ESTRATEGIASS/POLÍTICAS</a:t>
                      </a:r>
                      <a:endParaRPr lang="es-MX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8295631"/>
                  </a:ext>
                </a:extLst>
              </a:tr>
              <a:tr h="4629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Alta</a:t>
                      </a:r>
                      <a:endParaRPr lang="es-MX" sz="20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68% -100%</a:t>
                      </a:r>
                      <a:endParaRPr lang="es-MX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63974"/>
                  </a:ext>
                </a:extLst>
              </a:tr>
              <a:tr h="78250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Media</a:t>
                      </a:r>
                      <a:endParaRPr lang="es-MX" sz="20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34 - 67%</a:t>
                      </a:r>
                      <a:endParaRPr lang="es-MX" sz="2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593725"/>
                  </a:ext>
                </a:extLst>
              </a:tr>
              <a:tr h="4629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Baja</a:t>
                      </a:r>
                      <a:endParaRPr lang="es-MX" sz="20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CO" sz="2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0 - 34%</a:t>
                      </a:r>
                      <a:endParaRPr lang="es-MX" sz="2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85" marR="6985" marT="698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983144"/>
                  </a:ext>
                </a:extLst>
              </a:tr>
            </a:tbl>
          </a:graphicData>
        </a:graphic>
      </p:graphicFrame>
      <p:sp>
        <p:nvSpPr>
          <p:cNvPr id="3" name="Título 2">
            <a:extLst>
              <a:ext uri="{FF2B5EF4-FFF2-40B4-BE49-F238E27FC236}">
                <a16:creationId xmlns:a16="http://schemas.microsoft.com/office/drawing/2014/main" id="{469E3451-C478-4078-B48B-4D383C504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25527"/>
          </a:xfrm>
        </p:spPr>
        <p:txBody>
          <a:bodyPr>
            <a:normAutofit/>
          </a:bodyPr>
          <a:lstStyle/>
          <a:p>
            <a:r>
              <a:rPr lang="es-MX" sz="3600" dirty="0">
                <a:solidFill>
                  <a:srgbClr val="000000"/>
                </a:solidFill>
              </a:rPr>
              <a:t>Seguimiento</a:t>
            </a:r>
            <a:r>
              <a:rPr lang="es-MX" sz="3200" dirty="0">
                <a:solidFill>
                  <a:srgbClr val="000000"/>
                </a:solidFill>
              </a:rPr>
              <a:t> a las Políticas Ambientales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7852363-C673-4B41-8E67-170B6A726DC3}"/>
              </a:ext>
            </a:extLst>
          </p:cNvPr>
          <p:cNvSpPr txBox="1"/>
          <p:nvPr/>
        </p:nvSpPr>
        <p:spPr>
          <a:xfrm>
            <a:off x="349045" y="1228476"/>
            <a:ext cx="118429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800" b="1" dirty="0">
                <a:solidFill>
                  <a:schemeClr val="tx2"/>
                </a:solidFill>
                <a:latin typeface="+mj-lt"/>
                <a:ea typeface="MS PGothic" pitchFamily="34" charset="-128"/>
              </a:rPr>
              <a:t>El seguimiento desarrollado corresponde al periodo comprendido desde la adopción de la política y hasta el año 2017 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800" b="1" dirty="0">
                <a:solidFill>
                  <a:schemeClr val="tx2"/>
                </a:solidFill>
                <a:latin typeface="+mj-lt"/>
                <a:ea typeface="MS PGothic" pitchFamily="34" charset="-128"/>
              </a:rPr>
              <a:t>Los resultados están relacionados exclusivamente con el reporte presentado por los implementadores de la política.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MX" sz="2800" b="1" dirty="0">
                <a:solidFill>
                  <a:schemeClr val="tx2"/>
                </a:solidFill>
                <a:latin typeface="+mj-lt"/>
                <a:ea typeface="MS PGothic" pitchFamily="34" charset="-128"/>
              </a:rPr>
              <a:t>Los resultados se presentan de la siguiente manera:</a:t>
            </a:r>
          </a:p>
        </p:txBody>
      </p:sp>
    </p:spTree>
    <p:extLst>
      <p:ext uri="{BB962C8B-B14F-4D97-AF65-F5344CB8AC3E}">
        <p14:creationId xmlns:p14="http://schemas.microsoft.com/office/powerpoint/2010/main" val="352767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68074B1A-9850-4524-BC79-A9E074147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869E3981-C317-4985-BE42-F9E550D00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2800" b="1" dirty="0">
                <a:solidFill>
                  <a:srgbClr val="000000"/>
                </a:solidFill>
              </a:rPr>
              <a:t>Política de Humedales del D.C.</a:t>
            </a:r>
            <a:endParaRPr lang="es-MX" sz="2800" dirty="0"/>
          </a:p>
        </p:txBody>
      </p:sp>
      <p:pic>
        <p:nvPicPr>
          <p:cNvPr id="4" name="Picture 2" descr="Imagen1">
            <a:extLst>
              <a:ext uri="{FF2B5EF4-FFF2-40B4-BE49-F238E27FC236}">
                <a16:creationId xmlns:a16="http://schemas.microsoft.com/office/drawing/2014/main" id="{CA888433-7BFB-434E-9326-CF5CA61109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01"/>
          <a:stretch/>
        </p:blipFill>
        <p:spPr bwMode="auto">
          <a:xfrm>
            <a:off x="331303" y="1460230"/>
            <a:ext cx="11529393" cy="508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14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3600" b="1" dirty="0"/>
              <a:t>ORDEN DEL DÍA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013790"/>
              </p:ext>
            </p:extLst>
          </p:nvPr>
        </p:nvGraphicFramePr>
        <p:xfrm>
          <a:off x="250722" y="1516078"/>
          <a:ext cx="11547988" cy="510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74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84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20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O" dirty="0"/>
                        <a:t>PUNTO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PONENTE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O" dirty="0"/>
                        <a:t>TIEMPO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kern="1200" dirty="0">
                          <a:solidFill>
                            <a:srgbClr val="0026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</a:t>
                      </a:r>
                      <a:r>
                        <a:rPr lang="es-ES" sz="1600" kern="1200" baseline="0" dirty="0">
                          <a:solidFill>
                            <a:srgbClr val="0026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600" kern="1200" dirty="0">
                          <a:solidFill>
                            <a:srgbClr val="0026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Verificación del Quórum</a:t>
                      </a:r>
                      <a:endParaRPr lang="es-CO" sz="1600" kern="1200" dirty="0">
                        <a:solidFill>
                          <a:srgbClr val="00264C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kern="1200" dirty="0">
                          <a:solidFill>
                            <a:srgbClr val="0026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Secretaría Técnica</a:t>
                      </a:r>
                      <a:endParaRPr lang="es-CO" sz="1600" kern="1200" dirty="0">
                        <a:solidFill>
                          <a:srgbClr val="00264C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es-CO" sz="1600" dirty="0">
                        <a:solidFill>
                          <a:srgbClr val="00264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CO" sz="1600" dirty="0">
                          <a:solidFill>
                            <a:srgbClr val="0026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minutos.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CO" sz="1600" dirty="0">
                          <a:solidFill>
                            <a:srgbClr val="0026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r>
                        <a:rPr lang="es-CO" sz="1600" baseline="0" dirty="0">
                          <a:solidFill>
                            <a:srgbClr val="0026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600" dirty="0">
                          <a:solidFill>
                            <a:srgbClr val="00264C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Seguimiento a compromisos Comité 04/11/2016</a:t>
                      </a:r>
                      <a:endParaRPr lang="es-CO" sz="1600" dirty="0">
                        <a:solidFill>
                          <a:srgbClr val="00264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rgbClr val="00264C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Actualización del Plan Distrital de Gestión de Riesgos y Cambio Climático a cargo del IDIGER</a:t>
                      </a:r>
                      <a:endParaRPr lang="es-CO" sz="1600" dirty="0">
                        <a:solidFill>
                          <a:srgbClr val="00264C"/>
                        </a:solidFill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>
                          <a:solidFill>
                            <a:srgbClr val="00264C"/>
                          </a:solidFill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 Actualización de la Política Distrital de Producción Sostenible a cargo de la SDA</a:t>
                      </a:r>
                      <a:endParaRPr lang="es-CO" sz="1600" dirty="0">
                        <a:solidFill>
                          <a:srgbClr val="00264C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CO" sz="1600" dirty="0">
                          <a:solidFill>
                            <a:srgbClr val="0026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minutos.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CO" sz="1600" dirty="0">
                          <a:solidFill>
                            <a:srgbClr val="0026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r>
                        <a:rPr lang="es-CO" sz="1600" baseline="0" dirty="0">
                          <a:solidFill>
                            <a:srgbClr val="0026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600" kern="1200" dirty="0">
                          <a:solidFill>
                            <a:srgbClr val="0026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Formulación de la Política Publica Distrital de Producción y Consumo Sostenible – </a:t>
                      </a:r>
                      <a:r>
                        <a:rPr lang="es-ES" sz="1600" kern="1200" dirty="0" err="1">
                          <a:solidFill>
                            <a:srgbClr val="0026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PyCs</a:t>
                      </a:r>
                      <a:r>
                        <a:rPr lang="es-ES" sz="1600" kern="1200" dirty="0">
                          <a:solidFill>
                            <a:srgbClr val="0026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de acuerdo con lo establecido en el Decreto Distrital 668 de 2017</a:t>
                      </a:r>
                      <a:endParaRPr lang="es-CO" sz="1600" dirty="0">
                        <a:solidFill>
                          <a:srgbClr val="00264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CO" sz="1600" dirty="0">
                          <a:solidFill>
                            <a:srgbClr val="0026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Secretaría Distrital de Ambiente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CO" sz="1600" dirty="0">
                          <a:solidFill>
                            <a:srgbClr val="0026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minutos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CO" sz="1600" dirty="0">
                          <a:solidFill>
                            <a:srgbClr val="0026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r>
                        <a:rPr lang="es-CO" sz="1600" baseline="0" dirty="0">
                          <a:solidFill>
                            <a:srgbClr val="0026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600" kern="1200" dirty="0">
                          <a:solidFill>
                            <a:srgbClr val="0026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Revisión y seguimientos de las políticas del sector ambiente de acuerdo con lo establecido en el Decreto Distrital 668 de 2017</a:t>
                      </a:r>
                      <a:endParaRPr lang="es-CO" sz="1600" dirty="0">
                        <a:solidFill>
                          <a:srgbClr val="00264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CO" sz="1600" dirty="0">
                          <a:solidFill>
                            <a:srgbClr val="0026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Secretaría Distrital de Ambiente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dirty="0">
                          <a:solidFill>
                            <a:srgbClr val="0026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minutos.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CO" sz="1600" dirty="0">
                          <a:solidFill>
                            <a:srgbClr val="0026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r>
                        <a:rPr lang="es-CO" sz="1600" baseline="0" dirty="0">
                          <a:solidFill>
                            <a:srgbClr val="0026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600" kern="1200" dirty="0">
                          <a:solidFill>
                            <a:srgbClr val="0026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Revisión y Seguimiento del avance en el cumplimiento de las metas Plan de Desarrollo del Sector Ambiente (a corte 2017)</a:t>
                      </a:r>
                      <a:endParaRPr lang="es-CO" sz="1600" dirty="0">
                        <a:solidFill>
                          <a:srgbClr val="00264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CO" sz="1600" dirty="0">
                          <a:solidFill>
                            <a:srgbClr val="0026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Secretaría Distrital de Ambiente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600" dirty="0">
                          <a:solidFill>
                            <a:srgbClr val="0026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minutos.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CO" sz="1600" dirty="0">
                          <a:solidFill>
                            <a:srgbClr val="0026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  <a:r>
                        <a:rPr lang="es-CO" sz="1600" baseline="0" dirty="0">
                          <a:solidFill>
                            <a:srgbClr val="0026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600" kern="1200" dirty="0">
                          <a:solidFill>
                            <a:srgbClr val="0026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Lectura de Compromisos y cierre de comité</a:t>
                      </a:r>
                      <a:endParaRPr lang="es-CO" sz="1600" dirty="0">
                        <a:solidFill>
                          <a:srgbClr val="00264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kern="1200" dirty="0">
                          <a:solidFill>
                            <a:srgbClr val="00264C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Secretaría Técnica</a:t>
                      </a:r>
                      <a:endParaRPr lang="es-CO" sz="1600" kern="1200" dirty="0">
                        <a:solidFill>
                          <a:srgbClr val="00264C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CO" sz="1600" dirty="0">
                          <a:solidFill>
                            <a:srgbClr val="00264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minutos.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02767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593DECD9-4455-4EF4-B9FA-792AADE2C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MX" b="1" u="sng" dirty="0">
                <a:solidFill>
                  <a:schemeClr val="tx1"/>
                </a:solidFill>
              </a:rPr>
              <a:t>Necesidad: </a:t>
            </a:r>
            <a:r>
              <a:rPr lang="es-MX" dirty="0">
                <a:solidFill>
                  <a:schemeClr val="tx1"/>
                </a:solidFill>
              </a:rPr>
              <a:t>Realizar modificaciones de carácter técnico a algunos proyectos. También construir indicadores de resultado con posibilidades reales de medición. </a:t>
            </a:r>
          </a:p>
          <a:p>
            <a:pPr marL="0" indent="0" algn="just">
              <a:buNone/>
            </a:pPr>
            <a:endParaRPr lang="es-MX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MX" b="1" u="sng" dirty="0">
                <a:solidFill>
                  <a:schemeClr val="tx1"/>
                </a:solidFill>
              </a:rPr>
              <a:t>Prioridad: </a:t>
            </a:r>
            <a:r>
              <a:rPr lang="es-MX" dirty="0">
                <a:solidFill>
                  <a:schemeClr val="tx1"/>
                </a:solidFill>
              </a:rPr>
              <a:t>Para varios proyectos el plazo de cumplimiento se encuentra vencido. Es indispensable construir la línea base de la política, sobre todo en los aspectos físico-químicos y sociales de los humedales.</a:t>
            </a:r>
          </a:p>
          <a:p>
            <a:pPr marL="0" indent="0" algn="just">
              <a:buNone/>
            </a:pPr>
            <a:endParaRPr lang="es-MX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MX" b="1" u="sng" dirty="0">
                <a:solidFill>
                  <a:schemeClr val="tx1"/>
                </a:solidFill>
              </a:rPr>
              <a:t>Reto:</a:t>
            </a:r>
            <a:r>
              <a:rPr lang="es-MX" b="1" dirty="0">
                <a:solidFill>
                  <a:schemeClr val="tx1"/>
                </a:solidFill>
              </a:rPr>
              <a:t> </a:t>
            </a:r>
            <a:r>
              <a:rPr lang="es-MX" dirty="0">
                <a:solidFill>
                  <a:schemeClr val="tx1"/>
                </a:solidFill>
              </a:rPr>
              <a:t>Explorar nuevas fuentes de financiación</a:t>
            </a:r>
            <a:endParaRPr lang="es-MX" u="sng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A8E7A075-F70B-4D35-91E1-075B3CD0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200" b="1" dirty="0">
                <a:solidFill>
                  <a:srgbClr val="000000"/>
                </a:solidFill>
              </a:rPr>
              <a:t>Política de Humedales del D.C.</a:t>
            </a:r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val="1581178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52F5BF93-5FB4-4F6D-9F96-B6E9C072A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631"/>
            <a:ext cx="10515600" cy="725527"/>
          </a:xfrm>
        </p:spPr>
        <p:txBody>
          <a:bodyPr>
            <a:normAutofit fontScale="90000"/>
          </a:bodyPr>
          <a:lstStyle/>
          <a:p>
            <a:r>
              <a:rPr lang="es-CO" sz="3100" b="1" dirty="0">
                <a:solidFill>
                  <a:srgbClr val="000000"/>
                </a:solidFill>
              </a:rPr>
              <a:t>Política para la Gestión de la Conservación de la Biodiversidad en el D.C.</a:t>
            </a:r>
            <a:endParaRPr lang="es-MX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C42AF2CB-967D-43AE-B32D-0946C5C74A39}"/>
              </a:ext>
            </a:extLst>
          </p:cNvPr>
          <p:cNvGraphicFramePr>
            <a:graphicFrameLocks/>
          </p:cNvGraphicFramePr>
          <p:nvPr/>
        </p:nvGraphicFramePr>
        <p:xfrm>
          <a:off x="454853" y="1609429"/>
          <a:ext cx="11333873" cy="48674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886747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77555C7-5055-48D3-A09C-31B3171C5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O" sz="2800" b="1" dirty="0">
                <a:solidFill>
                  <a:srgbClr val="000000"/>
                </a:solidFill>
              </a:rPr>
              <a:t>Política para la Gestión de la Conservación de la Biodiversidad en el D.C.</a:t>
            </a:r>
            <a:endParaRPr lang="es-MX" sz="2800" dirty="0"/>
          </a:p>
        </p:txBody>
      </p:sp>
      <p:sp>
        <p:nvSpPr>
          <p:cNvPr id="4" name="Marcador de contenido 1">
            <a:extLst>
              <a:ext uri="{FF2B5EF4-FFF2-40B4-BE49-F238E27FC236}">
                <a16:creationId xmlns:a16="http://schemas.microsoft.com/office/drawing/2014/main" id="{6D5857EB-B16C-485C-B6BB-2C28C0128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MX" b="1" u="sng" dirty="0">
                <a:solidFill>
                  <a:schemeClr val="tx1"/>
                </a:solidFill>
              </a:rPr>
              <a:t>Necesidad:</a:t>
            </a:r>
            <a:r>
              <a:rPr lang="es-MX" b="1" dirty="0">
                <a:solidFill>
                  <a:schemeClr val="tx1"/>
                </a:solidFill>
              </a:rPr>
              <a:t> </a:t>
            </a:r>
            <a:r>
              <a:rPr lang="es-MX" dirty="0">
                <a:solidFill>
                  <a:schemeClr val="tx1"/>
                </a:solidFill>
              </a:rPr>
              <a:t>Fortalecer la relación entre proyecto de inversión y política para desarrollar los proyectos y actividades de la política</a:t>
            </a:r>
            <a:r>
              <a:rPr lang="es-MX" b="1" dirty="0">
                <a:solidFill>
                  <a:schemeClr val="tx1"/>
                </a:solidFill>
              </a:rPr>
              <a:t>.</a:t>
            </a:r>
            <a:endParaRPr lang="es-MX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MX" b="1" u="sng" dirty="0">
                <a:solidFill>
                  <a:schemeClr val="tx1"/>
                </a:solidFill>
              </a:rPr>
              <a:t>Prioridad: </a:t>
            </a:r>
            <a:r>
              <a:rPr lang="es-MX" dirty="0">
                <a:solidFill>
                  <a:schemeClr val="tx1"/>
                </a:solidFill>
              </a:rPr>
              <a:t>Para varios proyectos el plazo de corto plazo (2014)</a:t>
            </a:r>
          </a:p>
          <a:p>
            <a:pPr marL="0" indent="0">
              <a:buNone/>
            </a:pPr>
            <a:r>
              <a:rPr lang="es-MX" dirty="0">
                <a:solidFill>
                  <a:schemeClr val="tx1"/>
                </a:solidFill>
              </a:rPr>
              <a:t>se encuentra vencido.</a:t>
            </a:r>
          </a:p>
          <a:p>
            <a:pPr marL="0" indent="0">
              <a:buNone/>
            </a:pPr>
            <a:endParaRPr lang="es-MX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MX" b="1" u="sng" dirty="0">
                <a:solidFill>
                  <a:schemeClr val="tx1"/>
                </a:solidFill>
              </a:rPr>
              <a:t>Reto: </a:t>
            </a:r>
            <a:r>
              <a:rPr lang="es-MX" dirty="0">
                <a:solidFill>
                  <a:schemeClr val="tx1"/>
                </a:solidFill>
              </a:rPr>
              <a:t>Realizar una gestión coordinada de la conservación de la biodiversidad en el marco de la ciudad – región.</a:t>
            </a:r>
            <a:endParaRPr lang="es-MX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5708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056C70BD-8E5B-4E88-8DB0-70DACCE0F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sz="3100" b="1" dirty="0">
                <a:solidFill>
                  <a:srgbClr val="000000"/>
                </a:solidFill>
              </a:rPr>
              <a:t>Política Distrital de Ruralidad</a:t>
            </a:r>
            <a:br>
              <a:rPr lang="es-CO" b="1" dirty="0">
                <a:solidFill>
                  <a:srgbClr val="000000"/>
                </a:solidFill>
              </a:rPr>
            </a:br>
            <a:endParaRPr lang="es-MX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246F5152-3FC8-421E-AC5C-169854B4BF9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68C44D44-B61B-43F9-B32C-A6E36198CFBA}"/>
              </a:ext>
            </a:extLst>
          </p:cNvPr>
          <p:cNvSpPr txBox="1"/>
          <p:nvPr/>
        </p:nvSpPr>
        <p:spPr>
          <a:xfrm>
            <a:off x="5100278" y="1273473"/>
            <a:ext cx="1991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000000"/>
                </a:solidFill>
              </a:rPr>
              <a:t>AVANCES POR EJES</a:t>
            </a:r>
          </a:p>
        </p:txBody>
      </p:sp>
    </p:spTree>
    <p:extLst>
      <p:ext uri="{BB962C8B-B14F-4D97-AF65-F5344CB8AC3E}">
        <p14:creationId xmlns:p14="http://schemas.microsoft.com/office/powerpoint/2010/main" val="1262756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77555C7-5055-48D3-A09C-31B3171C5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O" sz="2800" b="1" dirty="0">
                <a:solidFill>
                  <a:srgbClr val="000000"/>
                </a:solidFill>
              </a:rPr>
              <a:t>Política Distrital de Ruralidad</a:t>
            </a:r>
            <a:endParaRPr lang="es-MX" sz="2800" dirty="0"/>
          </a:p>
        </p:txBody>
      </p:sp>
      <p:sp>
        <p:nvSpPr>
          <p:cNvPr id="4" name="Marcador de contenido 1">
            <a:extLst>
              <a:ext uri="{FF2B5EF4-FFF2-40B4-BE49-F238E27FC236}">
                <a16:creationId xmlns:a16="http://schemas.microsoft.com/office/drawing/2014/main" id="{6D5857EB-B16C-485C-B6BB-2C28C0128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s-MX" b="1" u="sng" dirty="0">
                <a:solidFill>
                  <a:schemeClr val="tx1"/>
                </a:solidFill>
              </a:rPr>
              <a:t>Necesidad: </a:t>
            </a:r>
            <a:r>
              <a:rPr lang="es-MX" dirty="0">
                <a:solidFill>
                  <a:schemeClr val="tx1"/>
                </a:solidFill>
              </a:rPr>
              <a:t>El Plan de Gestión para el Desarrollo Rural Integral debe incorporar las nuevas realidades de la institucionalidad distrital para precisar responsables de su implementación. El Plan debe formular indicadores medibles y establecer plazos de cumplimiento.</a:t>
            </a:r>
          </a:p>
          <a:p>
            <a:pPr marL="0" indent="0" algn="just">
              <a:buNone/>
            </a:pPr>
            <a:endParaRPr lang="es-MX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MX" b="1" u="sng" dirty="0">
                <a:solidFill>
                  <a:schemeClr val="tx1"/>
                </a:solidFill>
              </a:rPr>
              <a:t>Prioridad: </a:t>
            </a:r>
            <a:r>
              <a:rPr lang="es-MX" dirty="0">
                <a:solidFill>
                  <a:schemeClr val="tx1"/>
                </a:solidFill>
              </a:rPr>
              <a:t>Definir las competencias alrededor del liderazgo de las competencias de coordinación y seguimiento de la política.</a:t>
            </a:r>
            <a:endParaRPr lang="es-MX" b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s-MX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MX" b="1" u="sng" dirty="0">
                <a:solidFill>
                  <a:schemeClr val="tx1"/>
                </a:solidFill>
              </a:rPr>
              <a:t>Reto: </a:t>
            </a:r>
            <a:r>
              <a:rPr lang="es-MX" dirty="0">
                <a:solidFill>
                  <a:schemeClr val="tx1"/>
                </a:solidFill>
              </a:rPr>
              <a:t>Mejorar el nivel de coordinación de la política, en especial en el Consejo Consultivo de Desarrollo Rural.</a:t>
            </a:r>
          </a:p>
          <a:p>
            <a:pPr marL="0" indent="0">
              <a:buNone/>
            </a:pPr>
            <a:endParaRPr lang="es-MX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17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58972D9-429A-4039-BD67-8A6E79749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sz="3100" b="1" dirty="0">
                <a:solidFill>
                  <a:srgbClr val="000000"/>
                </a:solidFill>
              </a:rPr>
              <a:t>Política de Protección y Bienestar Animal</a:t>
            </a:r>
            <a:br>
              <a:rPr lang="es-CO" b="1" dirty="0">
                <a:solidFill>
                  <a:srgbClr val="000000"/>
                </a:solidFill>
              </a:rPr>
            </a:br>
            <a:endParaRPr lang="es-MX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82C2C9D6-8478-4D0F-BE9C-52CB535E84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7392723"/>
              </p:ext>
            </p:extLst>
          </p:nvPr>
        </p:nvGraphicFramePr>
        <p:xfrm>
          <a:off x="-156207" y="1557152"/>
          <a:ext cx="10724322" cy="5130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83420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677555C7-5055-48D3-A09C-31B3171C5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CO" sz="2800" b="1" dirty="0">
                <a:solidFill>
                  <a:srgbClr val="000000"/>
                </a:solidFill>
              </a:rPr>
              <a:t>Política de Protección y Bienestar Animal</a:t>
            </a:r>
            <a:endParaRPr lang="es-MX" sz="2800" dirty="0"/>
          </a:p>
        </p:txBody>
      </p:sp>
      <p:sp>
        <p:nvSpPr>
          <p:cNvPr id="4" name="Marcador de contenido 1">
            <a:extLst>
              <a:ext uri="{FF2B5EF4-FFF2-40B4-BE49-F238E27FC236}">
                <a16:creationId xmlns:a16="http://schemas.microsoft.com/office/drawing/2014/main" id="{6D5857EB-B16C-485C-B6BB-2C28C0128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MX" b="1" u="sng" dirty="0">
                <a:solidFill>
                  <a:schemeClr val="tx1"/>
                </a:solidFill>
              </a:rPr>
              <a:t>Necesidad: </a:t>
            </a:r>
            <a:r>
              <a:rPr lang="es-MX" dirty="0">
                <a:solidFill>
                  <a:schemeClr val="tx1"/>
                </a:solidFill>
              </a:rPr>
              <a:t>Actualizar el Plan de Acción de la Política, bajo las directrices y recomendaciones establecidas por el Decreto 668 de 2017. </a:t>
            </a:r>
          </a:p>
          <a:p>
            <a:pPr marL="0" indent="0" algn="just">
              <a:buNone/>
            </a:pPr>
            <a:endParaRPr lang="es-MX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s-MX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MX" b="1" u="sng" dirty="0">
                <a:solidFill>
                  <a:schemeClr val="tx1"/>
                </a:solidFill>
              </a:rPr>
              <a:t>Prioridad: </a:t>
            </a:r>
            <a:r>
              <a:rPr lang="es-MX" dirty="0">
                <a:solidFill>
                  <a:schemeClr val="tx1"/>
                </a:solidFill>
              </a:rPr>
              <a:t>Actualizar el Plan de Acción de la Política. Delimitar y articular de mejor manera el rol que tienen las casas ecológicas en relación con el Instituto de Protección y Bienestar Animal</a:t>
            </a:r>
          </a:p>
          <a:p>
            <a:pPr marL="0" indent="0">
              <a:buNone/>
            </a:pPr>
            <a:endParaRPr lang="es-MX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MX" b="1" u="sng" dirty="0">
                <a:solidFill>
                  <a:schemeClr val="tx1"/>
                </a:solidFill>
              </a:rPr>
              <a:t>Reto: </a:t>
            </a:r>
            <a:r>
              <a:rPr lang="es-MX" dirty="0">
                <a:solidFill>
                  <a:schemeClr val="tx1"/>
                </a:solidFill>
              </a:rPr>
              <a:t>Durante los resultados de seguimiento a la Política se evidenció un gran avance en su implementación, sin embargo, es importante mencionar que es necesario analizar algunos de los reportes que fueron diligenciados en términos de actividad y no de indicador.</a:t>
            </a:r>
          </a:p>
          <a:p>
            <a:pPr marL="0" indent="0">
              <a:buNone/>
            </a:pPr>
            <a:endParaRPr lang="es-MX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MX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9698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0116145D-14ED-4A3B-A0E3-1C262B0BC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5846"/>
            <a:ext cx="10515600" cy="5442154"/>
          </a:xfrm>
        </p:spPr>
        <p:txBody>
          <a:bodyPr>
            <a:normAutofit/>
          </a:bodyPr>
          <a:lstStyle/>
          <a:p>
            <a:pPr algn="just"/>
            <a:r>
              <a:rPr lang="es-CO" sz="2800" b="1" dirty="0">
                <a:solidFill>
                  <a:schemeClr val="tx2"/>
                </a:solidFill>
                <a:latin typeface="+mj-lt"/>
                <a:ea typeface="MS PGothic" pitchFamily="34" charset="-128"/>
                <a:cs typeface="+mn-cs"/>
              </a:rPr>
              <a:t>En la mayoría de los casos el reporte no corresponde con el indicador de la política, y no logra dar cuenta de los resultados obtenidos con las actividades propuestas por las políticas.</a:t>
            </a:r>
          </a:p>
          <a:p>
            <a:pPr algn="just"/>
            <a:endParaRPr lang="es-CO" sz="2800" b="1" dirty="0">
              <a:solidFill>
                <a:schemeClr val="tx2"/>
              </a:solidFill>
              <a:latin typeface="+mj-lt"/>
              <a:ea typeface="MS PGothic" pitchFamily="34" charset="-128"/>
              <a:cs typeface="+mn-cs"/>
            </a:endParaRPr>
          </a:p>
          <a:p>
            <a:pPr algn="just"/>
            <a:r>
              <a:rPr lang="es-CO" sz="2800" b="1" dirty="0">
                <a:solidFill>
                  <a:schemeClr val="tx2"/>
                </a:solidFill>
                <a:latin typeface="+mj-lt"/>
                <a:ea typeface="MS PGothic" pitchFamily="34" charset="-128"/>
                <a:cs typeface="+mn-cs"/>
              </a:rPr>
              <a:t>El reporte evidencia que aún NO se reconoce o se reconoce muy poco la Política en la planificación y desarrollo de la gestión misional de los implementadores, a excepción de la política de bienestar y protección animal</a:t>
            </a:r>
          </a:p>
          <a:p>
            <a:pPr algn="just"/>
            <a:endParaRPr lang="es-CO" sz="2800" b="1" dirty="0">
              <a:solidFill>
                <a:schemeClr val="tx2"/>
              </a:solidFill>
              <a:latin typeface="+mj-lt"/>
              <a:ea typeface="MS PGothic" pitchFamily="34" charset="-128"/>
              <a:cs typeface="+mn-cs"/>
            </a:endParaRPr>
          </a:p>
          <a:p>
            <a:pPr algn="just"/>
            <a:r>
              <a:rPr lang="es-CO" sz="2800" b="1" dirty="0">
                <a:solidFill>
                  <a:schemeClr val="tx2"/>
                </a:solidFill>
                <a:latin typeface="+mj-lt"/>
                <a:ea typeface="MS PGothic" pitchFamily="34" charset="-128"/>
                <a:cs typeface="+mn-cs"/>
              </a:rPr>
              <a:t>No se cuenta con información organizada que permita sistematizar las actividades realizadas en cumplimiento a la política.</a:t>
            </a:r>
          </a:p>
          <a:p>
            <a:endParaRPr lang="es-CO" dirty="0">
              <a:solidFill>
                <a:schemeClr val="accent1">
                  <a:lumMod val="60000"/>
                  <a:lumOff val="40000"/>
                </a:schemeClr>
              </a:solidFill>
              <a:latin typeface="+mj-lt"/>
            </a:endParaRPr>
          </a:p>
          <a:p>
            <a:endParaRPr lang="es-MX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C6D4BB13-D7A9-440B-BFB0-640F6CE67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3100" b="1" dirty="0">
                <a:solidFill>
                  <a:srgbClr val="000000"/>
                </a:solidFill>
              </a:rPr>
              <a:t>Conclusiones del seguimiento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810751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Marcador de contenido 11">
            <a:extLst>
              <a:ext uri="{FF2B5EF4-FFF2-40B4-BE49-F238E27FC236}">
                <a16:creationId xmlns:a16="http://schemas.microsoft.com/office/drawing/2014/main" id="{A63B9A1D-3C96-4B4A-BA87-343B9402998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ítulo 2">
            <a:extLst>
              <a:ext uri="{FF2B5EF4-FFF2-40B4-BE49-F238E27FC236}">
                <a16:creationId xmlns:a16="http://schemas.microsoft.com/office/drawing/2014/main" id="{603E54EC-40CE-463B-A6E2-ED0B34873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sz="3200" b="1" dirty="0">
                <a:solidFill>
                  <a:srgbClr val="000000"/>
                </a:solidFill>
              </a:rPr>
              <a:t>Las Políticas Ambientales ante el Decreto 668 de 2017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70A2C78C-6776-480E-82CF-D63A124CBD14}"/>
              </a:ext>
            </a:extLst>
          </p:cNvPr>
          <p:cNvGrpSpPr/>
          <p:nvPr/>
        </p:nvGrpSpPr>
        <p:grpSpPr>
          <a:xfrm>
            <a:off x="347728" y="1624267"/>
            <a:ext cx="11158102" cy="4079339"/>
            <a:chOff x="347728" y="1624267"/>
            <a:chExt cx="11158102" cy="4079339"/>
          </a:xfrm>
        </p:grpSpPr>
        <p:sp>
          <p:nvSpPr>
            <p:cNvPr id="6" name="Forma libre 3">
              <a:extLst>
                <a:ext uri="{FF2B5EF4-FFF2-40B4-BE49-F238E27FC236}">
                  <a16:creationId xmlns:a16="http://schemas.microsoft.com/office/drawing/2014/main" id="{2F2D56F2-3F97-47D3-8869-4887C49E43F2}"/>
                </a:ext>
              </a:extLst>
            </p:cNvPr>
            <p:cNvSpPr/>
            <p:nvPr/>
          </p:nvSpPr>
          <p:spPr>
            <a:xfrm>
              <a:off x="347728" y="1624267"/>
              <a:ext cx="2789523" cy="407933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22728"/>
                <a:gd name="f7" fmla="val 3542413"/>
                <a:gd name="f8" fmla="+- 0 0 -90"/>
                <a:gd name="f9" fmla="*/ f3 1 2722728"/>
                <a:gd name="f10" fmla="*/ f4 1 3542413"/>
                <a:gd name="f11" fmla="+- f7 0 f5"/>
                <a:gd name="f12" fmla="+- f6 0 f5"/>
                <a:gd name="f13" fmla="*/ f8 f0 1"/>
                <a:gd name="f14" fmla="*/ f12 1 2722728"/>
                <a:gd name="f15" fmla="*/ f11 1 3542413"/>
                <a:gd name="f16" fmla="*/ 0 f12 1"/>
                <a:gd name="f17" fmla="*/ 0 f11 1"/>
                <a:gd name="f18" fmla="*/ 2722728 f12 1"/>
                <a:gd name="f19" fmla="*/ 3542413 f11 1"/>
                <a:gd name="f20" fmla="*/ f13 1 f2"/>
                <a:gd name="f21" fmla="*/ f16 1 2722728"/>
                <a:gd name="f22" fmla="*/ f17 1 3542413"/>
                <a:gd name="f23" fmla="*/ f18 1 2722728"/>
                <a:gd name="f24" fmla="*/ f19 1 3542413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722728" h="354241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FFFFFF"/>
            </a:solidFill>
            <a:ln w="15873" cap="flat">
              <a:solidFill>
                <a:schemeClr val="accent3">
                  <a:lumMod val="50000"/>
                </a:schemeClr>
              </a:solidFill>
              <a:prstDash val="solid"/>
              <a:miter/>
            </a:ln>
          </p:spPr>
          <p:txBody>
            <a:bodyPr vert="horz" wrap="square" lIns="68580" tIns="68580" rIns="68580" bIns="68580" anchor="t" anchorCtr="1" compatLnSpc="1">
              <a:noAutofit/>
            </a:bodyPr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MX" sz="1800" b="0" i="0" u="none" strike="noStrike" kern="1200" cap="none" spc="0" baseline="0" dirty="0">
                <a:solidFill>
                  <a:srgbClr val="196DAA"/>
                </a:solidFill>
                <a:uFillTx/>
                <a:latin typeface="+mj-lt"/>
              </a:endParaRPr>
            </a:p>
            <a:p>
              <a:pPr marL="0" marR="0" lvl="0" indent="0" algn="just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MX" sz="2400" b="0" i="0" u="none" strike="noStrike" kern="1200" cap="none" spc="0" baseline="0" dirty="0">
                  <a:solidFill>
                    <a:srgbClr val="196DAA"/>
                  </a:solidFill>
                  <a:uFillTx/>
                  <a:latin typeface="+mj-lt"/>
                </a:rPr>
                <a:t>Los sectores y las entidades responsables de formular políticas públicas distritales deberán seguir las orientaciones definidas por el CONPES D.C. para su aprobación</a:t>
              </a:r>
              <a:endParaRPr lang="es-ES" sz="2400" b="0" i="0" u="none" strike="noStrike" kern="1200" cap="none" spc="0" baseline="0" dirty="0">
                <a:solidFill>
                  <a:srgbClr val="196DAA"/>
                </a:solidFill>
                <a:uFillTx/>
                <a:latin typeface="+mj-lt"/>
              </a:endParaRPr>
            </a:p>
          </p:txBody>
        </p:sp>
        <p:sp>
          <p:nvSpPr>
            <p:cNvPr id="7" name="Forma libre 4">
              <a:extLst>
                <a:ext uri="{FF2B5EF4-FFF2-40B4-BE49-F238E27FC236}">
                  <a16:creationId xmlns:a16="http://schemas.microsoft.com/office/drawing/2014/main" id="{50A8C80C-52EC-4DA6-8C24-021B347F47C4}"/>
                </a:ext>
              </a:extLst>
            </p:cNvPr>
            <p:cNvSpPr/>
            <p:nvPr/>
          </p:nvSpPr>
          <p:spPr>
            <a:xfrm>
              <a:off x="3137260" y="1624267"/>
              <a:ext cx="2789523" cy="407933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22728"/>
                <a:gd name="f7" fmla="val 3542413"/>
                <a:gd name="f8" fmla="+- 0 0 -90"/>
                <a:gd name="f9" fmla="*/ f3 1 2722728"/>
                <a:gd name="f10" fmla="*/ f4 1 3542413"/>
                <a:gd name="f11" fmla="+- f7 0 f5"/>
                <a:gd name="f12" fmla="+- f6 0 f5"/>
                <a:gd name="f13" fmla="*/ f8 f0 1"/>
                <a:gd name="f14" fmla="*/ f12 1 2722728"/>
                <a:gd name="f15" fmla="*/ f11 1 3542413"/>
                <a:gd name="f16" fmla="*/ 0 f12 1"/>
                <a:gd name="f17" fmla="*/ 0 f11 1"/>
                <a:gd name="f18" fmla="*/ 2722728 f12 1"/>
                <a:gd name="f19" fmla="*/ 3542413 f11 1"/>
                <a:gd name="f20" fmla="*/ f13 1 f2"/>
                <a:gd name="f21" fmla="*/ f16 1 2722728"/>
                <a:gd name="f22" fmla="*/ f17 1 3542413"/>
                <a:gd name="f23" fmla="*/ f18 1 2722728"/>
                <a:gd name="f24" fmla="*/ f19 1 3542413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722728" h="354241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FFFFFF"/>
            </a:solidFill>
            <a:ln w="15873" cap="flat">
              <a:solidFill>
                <a:schemeClr val="accent3">
                  <a:lumMod val="50000"/>
                </a:schemeClr>
              </a:solidFill>
              <a:prstDash val="solid"/>
              <a:miter/>
            </a:ln>
          </p:spPr>
          <p:txBody>
            <a:bodyPr vert="horz" wrap="square" lIns="68580" tIns="68580" rIns="68580" bIns="68580" anchor="t" anchorCtr="1" compatLnSpc="1">
              <a:noAutofit/>
            </a:bodyPr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MX" sz="1800" b="0" i="0" u="none" strike="noStrike" kern="1200" cap="none" spc="0" baseline="0" dirty="0">
                <a:solidFill>
                  <a:srgbClr val="196DAA"/>
                </a:solidFill>
                <a:uFillTx/>
                <a:latin typeface="+mj-lt"/>
              </a:endParaRPr>
            </a:p>
            <a:p>
              <a:pPr marL="0" marR="0" lvl="0" indent="0" algn="just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MX" sz="2400" b="0" i="0" u="none" strike="noStrike" kern="1200" cap="none" spc="0" baseline="0" dirty="0">
                  <a:solidFill>
                    <a:srgbClr val="196DAA"/>
                  </a:solidFill>
                  <a:uFillTx/>
                  <a:latin typeface="+mj-lt"/>
                </a:rPr>
                <a:t>La Secretaría Distrital de Planeación brindará asistencia para la orientación y coordinación metodológica de todas las fases que componen el Ciclo de Política Pública.</a:t>
              </a:r>
              <a:endParaRPr lang="es-ES" sz="2400" b="0" i="0" u="none" strike="noStrike" kern="1200" cap="none" spc="0" baseline="0" dirty="0">
                <a:solidFill>
                  <a:srgbClr val="196DAA"/>
                </a:solidFill>
                <a:uFillTx/>
                <a:latin typeface="+mj-lt"/>
              </a:endParaRPr>
            </a:p>
          </p:txBody>
        </p:sp>
        <p:sp>
          <p:nvSpPr>
            <p:cNvPr id="8" name="Forma libre 5">
              <a:extLst>
                <a:ext uri="{FF2B5EF4-FFF2-40B4-BE49-F238E27FC236}">
                  <a16:creationId xmlns:a16="http://schemas.microsoft.com/office/drawing/2014/main" id="{B0AC94DA-2176-4F1F-B1FF-AA02FB2C900B}"/>
                </a:ext>
              </a:extLst>
            </p:cNvPr>
            <p:cNvSpPr/>
            <p:nvPr/>
          </p:nvSpPr>
          <p:spPr>
            <a:xfrm>
              <a:off x="5926784" y="1624267"/>
              <a:ext cx="2789523" cy="407933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22728"/>
                <a:gd name="f7" fmla="val 3542413"/>
                <a:gd name="f8" fmla="+- 0 0 -90"/>
                <a:gd name="f9" fmla="*/ f3 1 2722728"/>
                <a:gd name="f10" fmla="*/ f4 1 3542413"/>
                <a:gd name="f11" fmla="+- f7 0 f5"/>
                <a:gd name="f12" fmla="+- f6 0 f5"/>
                <a:gd name="f13" fmla="*/ f8 f0 1"/>
                <a:gd name="f14" fmla="*/ f12 1 2722728"/>
                <a:gd name="f15" fmla="*/ f11 1 3542413"/>
                <a:gd name="f16" fmla="*/ 0 f12 1"/>
                <a:gd name="f17" fmla="*/ 0 f11 1"/>
                <a:gd name="f18" fmla="*/ 2722728 f12 1"/>
                <a:gd name="f19" fmla="*/ 3542413 f11 1"/>
                <a:gd name="f20" fmla="*/ f13 1 f2"/>
                <a:gd name="f21" fmla="*/ f16 1 2722728"/>
                <a:gd name="f22" fmla="*/ f17 1 3542413"/>
                <a:gd name="f23" fmla="*/ f18 1 2722728"/>
                <a:gd name="f24" fmla="*/ f19 1 3542413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722728" h="354241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FFFFFF"/>
            </a:solidFill>
            <a:ln w="15873" cap="flat">
              <a:solidFill>
                <a:schemeClr val="accent3">
                  <a:lumMod val="50000"/>
                </a:schemeClr>
              </a:solidFill>
              <a:prstDash val="solid"/>
              <a:miter/>
            </a:ln>
          </p:spPr>
          <p:txBody>
            <a:bodyPr vert="horz" wrap="square" lIns="68580" tIns="68580" rIns="68580" bIns="68580" anchor="t" anchorCtr="1" compatLnSpc="1">
              <a:noAutofit/>
            </a:bodyPr>
            <a:lstStyle/>
            <a:p>
              <a:pPr marL="0" marR="0" lvl="0" indent="0" algn="ctr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MX" sz="1800" b="0" i="0" u="none" strike="noStrike" kern="1200" cap="none" spc="0" baseline="0" dirty="0">
                <a:solidFill>
                  <a:srgbClr val="196DAA"/>
                </a:solidFill>
                <a:uFillTx/>
                <a:latin typeface="+mj-lt"/>
              </a:endParaRPr>
            </a:p>
            <a:p>
              <a:pPr marL="0" marR="0" lvl="0" indent="0" algn="just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MX" sz="2400" b="0" i="0" u="none" strike="noStrike" kern="1200" cap="none" spc="0" baseline="0" dirty="0">
                  <a:solidFill>
                    <a:srgbClr val="196DAA"/>
                  </a:solidFill>
                  <a:uFillTx/>
                  <a:latin typeface="+mj-lt"/>
                </a:rPr>
                <a:t>Las políticas públicas distritales serán adoptadas mediante documento CONPES D.C, al igual que sus modificaciones y actualizaciones.</a:t>
              </a:r>
              <a:endParaRPr lang="es-ES" sz="2400" b="0" i="0" u="none" strike="noStrike" kern="1200" cap="none" spc="0" baseline="0" dirty="0">
                <a:solidFill>
                  <a:srgbClr val="196DAA"/>
                </a:solidFill>
                <a:uFillTx/>
                <a:latin typeface="+mj-lt"/>
              </a:endParaRPr>
            </a:p>
          </p:txBody>
        </p:sp>
        <p:sp>
          <p:nvSpPr>
            <p:cNvPr id="9" name="Forma libre 6">
              <a:extLst>
                <a:ext uri="{FF2B5EF4-FFF2-40B4-BE49-F238E27FC236}">
                  <a16:creationId xmlns:a16="http://schemas.microsoft.com/office/drawing/2014/main" id="{C17D23A6-14F2-41E7-8ECA-17E5DC07FAEB}"/>
                </a:ext>
              </a:extLst>
            </p:cNvPr>
            <p:cNvSpPr/>
            <p:nvPr/>
          </p:nvSpPr>
          <p:spPr>
            <a:xfrm>
              <a:off x="8716307" y="1624267"/>
              <a:ext cx="2789523" cy="407933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722728"/>
                <a:gd name="f7" fmla="val 3542413"/>
                <a:gd name="f8" fmla="+- 0 0 -90"/>
                <a:gd name="f9" fmla="*/ f3 1 2722728"/>
                <a:gd name="f10" fmla="*/ f4 1 3542413"/>
                <a:gd name="f11" fmla="+- f7 0 f5"/>
                <a:gd name="f12" fmla="+- f6 0 f5"/>
                <a:gd name="f13" fmla="*/ f8 f0 1"/>
                <a:gd name="f14" fmla="*/ f12 1 2722728"/>
                <a:gd name="f15" fmla="*/ f11 1 3542413"/>
                <a:gd name="f16" fmla="*/ 0 f12 1"/>
                <a:gd name="f17" fmla="*/ 0 f11 1"/>
                <a:gd name="f18" fmla="*/ 2722728 f12 1"/>
                <a:gd name="f19" fmla="*/ 3542413 f11 1"/>
                <a:gd name="f20" fmla="*/ f13 1 f2"/>
                <a:gd name="f21" fmla="*/ f16 1 2722728"/>
                <a:gd name="f22" fmla="*/ f17 1 3542413"/>
                <a:gd name="f23" fmla="*/ f18 1 2722728"/>
                <a:gd name="f24" fmla="*/ f19 1 3542413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722728" h="3542413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FFFFFF"/>
            </a:solidFill>
            <a:ln w="15873" cap="flat">
              <a:solidFill>
                <a:schemeClr val="accent3">
                  <a:lumMod val="50000"/>
                </a:schemeClr>
              </a:solidFill>
              <a:prstDash val="solid"/>
              <a:miter/>
            </a:ln>
          </p:spPr>
          <p:txBody>
            <a:bodyPr vert="horz" wrap="square" lIns="68580" tIns="68580" rIns="68580" bIns="68580" anchor="t" anchorCtr="1" compatLnSpc="1">
              <a:noAutofit/>
            </a:bodyPr>
            <a:lstStyle/>
            <a:p>
              <a:pPr marL="0" marR="0" lvl="0" indent="0" algn="just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MX" sz="2400" b="0" i="0" u="none" strike="noStrike" kern="1200" cap="none" spc="0" baseline="0" dirty="0">
                <a:solidFill>
                  <a:srgbClr val="196DAA"/>
                </a:solidFill>
                <a:uFillTx/>
                <a:latin typeface="+mj-lt"/>
              </a:endParaRPr>
            </a:p>
            <a:p>
              <a:pPr marL="0" marR="0" lvl="0" indent="0" algn="just" defTabSz="800100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MX" sz="2400" b="0" i="0" u="none" strike="noStrike" kern="1200" cap="none" spc="0" baseline="0" dirty="0">
                  <a:solidFill>
                    <a:srgbClr val="196DAA"/>
                  </a:solidFill>
                  <a:uFillTx/>
                  <a:latin typeface="+mj-lt"/>
                </a:rPr>
                <a:t>Las entidades responsables de las políticas públicas deberán elaborar o actualizar su plan de acción dentro del año siguiente a la adopción del presente Acto Administrativo</a:t>
              </a:r>
              <a:endParaRPr lang="es-ES" sz="2400" b="0" i="0" u="none" strike="noStrike" kern="1200" cap="none" spc="0" baseline="0" dirty="0">
                <a:solidFill>
                  <a:srgbClr val="196DAA"/>
                </a:solidFill>
                <a:uFillTx/>
                <a:latin typeface="+mj-lt"/>
              </a:endParaRPr>
            </a:p>
          </p:txBody>
        </p:sp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2DF78C59-BE8C-44D9-96A7-E131F641C111}"/>
              </a:ext>
            </a:extLst>
          </p:cNvPr>
          <p:cNvSpPr/>
          <p:nvPr/>
        </p:nvSpPr>
        <p:spPr>
          <a:xfrm>
            <a:off x="347728" y="5703615"/>
            <a:ext cx="11158103" cy="453258"/>
          </a:xfrm>
          <a:prstGeom prst="rect">
            <a:avLst/>
          </a:prstGeom>
          <a:solidFill>
            <a:srgbClr val="FFFFFF"/>
          </a:solidFill>
          <a:ln w="15873" cap="flat">
            <a:solidFill>
              <a:schemeClr val="accent3">
                <a:lumMod val="50000"/>
              </a:schemeClr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E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90848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519523-31D1-4EE1-AE3B-F07F992D8BD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anchorCtr="1">
            <a:normAutofit fontScale="90000"/>
          </a:bodyPr>
          <a:lstStyle/>
          <a:p>
            <a:pPr lvl="0" algn="ctr"/>
            <a:r>
              <a:rPr lang="es-MX" sz="3200" b="1" dirty="0">
                <a:solidFill>
                  <a:srgbClr val="000000"/>
                </a:solidFill>
              </a:rPr>
              <a:t>Las Políticas Ambientales ante el Decreto 668 de 2017</a:t>
            </a:r>
            <a:endParaRPr lang="es-ES" sz="3200" dirty="0"/>
          </a:p>
        </p:txBody>
      </p:sp>
      <p:grpSp>
        <p:nvGrpSpPr>
          <p:cNvPr id="3" name="Marcador de contenido 3">
            <a:extLst>
              <a:ext uri="{FF2B5EF4-FFF2-40B4-BE49-F238E27FC236}">
                <a16:creationId xmlns:a16="http://schemas.microsoft.com/office/drawing/2014/main" id="{1FEC92FE-824B-4667-98D6-371148CA5A60}"/>
              </a:ext>
            </a:extLst>
          </p:cNvPr>
          <p:cNvGrpSpPr/>
          <p:nvPr/>
        </p:nvGrpSpPr>
        <p:grpSpPr>
          <a:xfrm>
            <a:off x="1298210" y="2126620"/>
            <a:ext cx="9598383" cy="2965371"/>
            <a:chOff x="1298210" y="2126620"/>
            <a:chExt cx="9598383" cy="2965371"/>
          </a:xfrm>
        </p:grpSpPr>
        <p:sp>
          <p:nvSpPr>
            <p:cNvPr id="4" name="Forma libre 3">
              <a:extLst>
                <a:ext uri="{FF2B5EF4-FFF2-40B4-BE49-F238E27FC236}">
                  <a16:creationId xmlns:a16="http://schemas.microsoft.com/office/drawing/2014/main" id="{26B52CC7-A2C5-4E87-9FDA-86FD3A39FACB}"/>
                </a:ext>
              </a:extLst>
            </p:cNvPr>
            <p:cNvSpPr/>
            <p:nvPr/>
          </p:nvSpPr>
          <p:spPr>
            <a:xfrm>
              <a:off x="1298210" y="2191002"/>
              <a:ext cx="2231529" cy="1338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31528"/>
                <a:gd name="f7" fmla="val 1338917"/>
                <a:gd name="f8" fmla="+- 0 0 -90"/>
                <a:gd name="f9" fmla="*/ f3 1 2231528"/>
                <a:gd name="f10" fmla="*/ f4 1 1338917"/>
                <a:gd name="f11" fmla="+- f7 0 f5"/>
                <a:gd name="f12" fmla="+- f6 0 f5"/>
                <a:gd name="f13" fmla="*/ f8 f0 1"/>
                <a:gd name="f14" fmla="*/ f12 1 2231528"/>
                <a:gd name="f15" fmla="*/ f11 1 1338917"/>
                <a:gd name="f16" fmla="*/ 0 f12 1"/>
                <a:gd name="f17" fmla="*/ 0 f11 1"/>
                <a:gd name="f18" fmla="*/ 2231528 f12 1"/>
                <a:gd name="f19" fmla="*/ 1338917 f11 1"/>
                <a:gd name="f20" fmla="*/ f13 1 f2"/>
                <a:gd name="f21" fmla="*/ f16 1 2231528"/>
                <a:gd name="f22" fmla="*/ f17 1 1338917"/>
                <a:gd name="f23" fmla="*/ f18 1 2231528"/>
                <a:gd name="f24" fmla="*/ f19 1 1338917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231528" h="1338917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72393" tIns="72393" rIns="72393" bIns="72393" anchor="ctr" anchorCtr="1" compatLnSpc="1">
              <a:noAutofit/>
            </a:bodyPr>
            <a:lstStyle/>
            <a:p>
              <a:pPr marL="0" marR="0" lvl="0" indent="0" algn="ctr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900" b="0" i="0" u="none" strike="noStrike" kern="1200" cap="none" spc="0" baseline="0" dirty="0">
                  <a:solidFill>
                    <a:srgbClr val="FFFFFF"/>
                  </a:solidFill>
                  <a:uFillTx/>
                  <a:latin typeface="Arial"/>
                </a:rPr>
                <a:t>Producción y Consumo Sostenible – </a:t>
              </a:r>
            </a:p>
            <a:p>
              <a:pPr marL="0" marR="0" lvl="0" indent="0" algn="ctr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900" b="0" i="0" u="none" strike="noStrike" kern="1200" cap="none" spc="0" baseline="0" dirty="0">
                  <a:solidFill>
                    <a:srgbClr val="FFFFFF"/>
                  </a:solidFill>
                  <a:uFillTx/>
                  <a:latin typeface="Arial"/>
                </a:rPr>
                <a:t>Reformular Política</a:t>
              </a:r>
            </a:p>
          </p:txBody>
        </p:sp>
        <p:sp>
          <p:nvSpPr>
            <p:cNvPr id="5" name="Forma libre 4">
              <a:extLst>
                <a:ext uri="{FF2B5EF4-FFF2-40B4-BE49-F238E27FC236}">
                  <a16:creationId xmlns:a16="http://schemas.microsoft.com/office/drawing/2014/main" id="{79829ED0-600F-43DA-920F-2E3085CE97B8}"/>
                </a:ext>
              </a:extLst>
            </p:cNvPr>
            <p:cNvSpPr/>
            <p:nvPr/>
          </p:nvSpPr>
          <p:spPr>
            <a:xfrm>
              <a:off x="3752889" y="2191002"/>
              <a:ext cx="2231529" cy="1338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31528"/>
                <a:gd name="f7" fmla="val 1338917"/>
                <a:gd name="f8" fmla="+- 0 0 -90"/>
                <a:gd name="f9" fmla="*/ f3 1 2231528"/>
                <a:gd name="f10" fmla="*/ f4 1 1338917"/>
                <a:gd name="f11" fmla="+- f7 0 f5"/>
                <a:gd name="f12" fmla="+- f6 0 f5"/>
                <a:gd name="f13" fmla="*/ f8 f0 1"/>
                <a:gd name="f14" fmla="*/ f12 1 2231528"/>
                <a:gd name="f15" fmla="*/ f11 1 1338917"/>
                <a:gd name="f16" fmla="*/ 0 f12 1"/>
                <a:gd name="f17" fmla="*/ 0 f11 1"/>
                <a:gd name="f18" fmla="*/ 2231528 f12 1"/>
                <a:gd name="f19" fmla="*/ 1338917 f11 1"/>
                <a:gd name="f20" fmla="*/ f13 1 f2"/>
                <a:gd name="f21" fmla="*/ f16 1 2231528"/>
                <a:gd name="f22" fmla="*/ f17 1 1338917"/>
                <a:gd name="f23" fmla="*/ f18 1 2231528"/>
                <a:gd name="f24" fmla="*/ f19 1 1338917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231528" h="1338917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72393" tIns="72393" rIns="72393" bIns="72393" anchor="ctr" anchorCtr="1" compatLnSpc="1">
              <a:noAutofit/>
            </a:bodyPr>
            <a:lstStyle/>
            <a:p>
              <a:pPr marL="0" marR="0" lvl="0" indent="0" algn="ctr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900" b="0" i="0" u="none" strike="noStrike" kern="1200" cap="none" spc="0" baseline="0" dirty="0">
                  <a:solidFill>
                    <a:srgbClr val="FFFFFF"/>
                  </a:solidFill>
                  <a:uFillTx/>
                  <a:latin typeface="Arial"/>
                </a:rPr>
                <a:t>Protección y Bienestar Animal – </a:t>
              </a:r>
            </a:p>
            <a:p>
              <a:pPr marL="0" marR="0" lvl="0" indent="0" algn="ctr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900" b="0" i="0" u="none" strike="noStrike" kern="1200" cap="none" spc="0" baseline="0" dirty="0">
                  <a:solidFill>
                    <a:srgbClr val="FFFFFF"/>
                  </a:solidFill>
                  <a:uFillTx/>
                  <a:latin typeface="Arial"/>
                </a:rPr>
                <a:t>Actualizar Plan de Acción</a:t>
              </a:r>
            </a:p>
          </p:txBody>
        </p:sp>
        <p:sp>
          <p:nvSpPr>
            <p:cNvPr id="6" name="Forma libre 5">
              <a:extLst>
                <a:ext uri="{FF2B5EF4-FFF2-40B4-BE49-F238E27FC236}">
                  <a16:creationId xmlns:a16="http://schemas.microsoft.com/office/drawing/2014/main" id="{D1570D0E-8415-4FDA-B914-E582D3A61439}"/>
                </a:ext>
              </a:extLst>
            </p:cNvPr>
            <p:cNvSpPr/>
            <p:nvPr/>
          </p:nvSpPr>
          <p:spPr>
            <a:xfrm>
              <a:off x="6207578" y="2191002"/>
              <a:ext cx="2231529" cy="1338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31528"/>
                <a:gd name="f7" fmla="val 1338917"/>
                <a:gd name="f8" fmla="+- 0 0 -90"/>
                <a:gd name="f9" fmla="*/ f3 1 2231528"/>
                <a:gd name="f10" fmla="*/ f4 1 1338917"/>
                <a:gd name="f11" fmla="+- f7 0 f5"/>
                <a:gd name="f12" fmla="+- f6 0 f5"/>
                <a:gd name="f13" fmla="*/ f8 f0 1"/>
                <a:gd name="f14" fmla="*/ f12 1 2231528"/>
                <a:gd name="f15" fmla="*/ f11 1 1338917"/>
                <a:gd name="f16" fmla="*/ 0 f12 1"/>
                <a:gd name="f17" fmla="*/ 0 f11 1"/>
                <a:gd name="f18" fmla="*/ 2231528 f12 1"/>
                <a:gd name="f19" fmla="*/ 1338917 f11 1"/>
                <a:gd name="f20" fmla="*/ f13 1 f2"/>
                <a:gd name="f21" fmla="*/ f16 1 2231528"/>
                <a:gd name="f22" fmla="*/ f17 1 1338917"/>
                <a:gd name="f23" fmla="*/ f18 1 2231528"/>
                <a:gd name="f24" fmla="*/ f19 1 1338917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231528" h="1338917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72393" tIns="72393" rIns="72393" bIns="72393" anchor="ctr" anchorCtr="1" compatLnSpc="1">
              <a:noAutofit/>
            </a:bodyPr>
            <a:lstStyle/>
            <a:p>
              <a:pPr marL="0" marR="0" lvl="0" indent="0" algn="ctr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900" b="0" i="0" u="none" strike="noStrike" kern="1200" cap="none" spc="0" baseline="0" dirty="0">
                  <a:solidFill>
                    <a:srgbClr val="FFFFFF"/>
                  </a:solidFill>
                  <a:uFillTx/>
                  <a:latin typeface="Arial"/>
                </a:rPr>
                <a:t>Educación Ambiental – </a:t>
              </a:r>
            </a:p>
            <a:p>
              <a:pPr marL="0" marR="0" lvl="0" indent="0" algn="ctr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900" b="0" i="0" u="none" strike="noStrike" kern="1200" cap="none" spc="0" baseline="0" dirty="0">
                  <a:solidFill>
                    <a:srgbClr val="FFFFFF"/>
                  </a:solidFill>
                  <a:uFillTx/>
                  <a:latin typeface="Arial"/>
                </a:rPr>
                <a:t>Elaborar Plan de Acción</a:t>
              </a:r>
            </a:p>
          </p:txBody>
        </p:sp>
        <p:sp>
          <p:nvSpPr>
            <p:cNvPr id="7" name="Forma libre 6">
              <a:extLst>
                <a:ext uri="{FF2B5EF4-FFF2-40B4-BE49-F238E27FC236}">
                  <a16:creationId xmlns:a16="http://schemas.microsoft.com/office/drawing/2014/main" id="{5BABF7C0-80E8-4C41-8944-F35931165AD3}"/>
                </a:ext>
              </a:extLst>
            </p:cNvPr>
            <p:cNvSpPr/>
            <p:nvPr/>
          </p:nvSpPr>
          <p:spPr>
            <a:xfrm>
              <a:off x="8665064" y="2126620"/>
              <a:ext cx="2231529" cy="1338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31528"/>
                <a:gd name="f7" fmla="val 1338917"/>
                <a:gd name="f8" fmla="+- 0 0 -90"/>
                <a:gd name="f9" fmla="*/ f3 1 2231528"/>
                <a:gd name="f10" fmla="*/ f4 1 1338917"/>
                <a:gd name="f11" fmla="+- f7 0 f5"/>
                <a:gd name="f12" fmla="+- f6 0 f5"/>
                <a:gd name="f13" fmla="*/ f8 f0 1"/>
                <a:gd name="f14" fmla="*/ f12 1 2231528"/>
                <a:gd name="f15" fmla="*/ f11 1 1338917"/>
                <a:gd name="f16" fmla="*/ 0 f12 1"/>
                <a:gd name="f17" fmla="*/ 0 f11 1"/>
                <a:gd name="f18" fmla="*/ 2231528 f12 1"/>
                <a:gd name="f19" fmla="*/ 1338917 f11 1"/>
                <a:gd name="f20" fmla="*/ f13 1 f2"/>
                <a:gd name="f21" fmla="*/ f16 1 2231528"/>
                <a:gd name="f22" fmla="*/ f17 1 1338917"/>
                <a:gd name="f23" fmla="*/ f18 1 2231528"/>
                <a:gd name="f24" fmla="*/ f19 1 1338917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231528" h="1338917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72393" tIns="72393" rIns="72393" bIns="72393" anchor="ctr" anchorCtr="1" compatLnSpc="1">
              <a:noAutofit/>
            </a:bodyPr>
            <a:lstStyle/>
            <a:p>
              <a:pPr marL="0" marR="0" lvl="0" indent="0" algn="ctr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900" b="0" i="0" u="none" strike="noStrike" kern="1200" cap="none" spc="0" baseline="0" dirty="0">
                  <a:solidFill>
                    <a:srgbClr val="FFFFFF"/>
                  </a:solidFill>
                  <a:uFillTx/>
                  <a:latin typeface="Arial"/>
                </a:rPr>
                <a:t>Biodiversidad – </a:t>
              </a:r>
            </a:p>
            <a:p>
              <a:pPr marL="0" marR="0" lvl="0" indent="0" algn="ctr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s-ES" sz="19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</a:endParaRPr>
            </a:p>
            <a:p>
              <a:pPr marL="0" marR="0" lvl="0" indent="0" algn="ctr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900" b="0" i="0" u="none" strike="noStrike" kern="1200" cap="none" spc="0" baseline="0" dirty="0">
                  <a:solidFill>
                    <a:srgbClr val="FFFFFF"/>
                  </a:solidFill>
                  <a:uFillTx/>
                  <a:latin typeface="Arial"/>
                </a:rPr>
                <a:t>Actualizar Plan de Acción</a:t>
              </a:r>
            </a:p>
          </p:txBody>
        </p:sp>
        <p:sp>
          <p:nvSpPr>
            <p:cNvPr id="8" name="Forma libre 7">
              <a:extLst>
                <a:ext uri="{FF2B5EF4-FFF2-40B4-BE49-F238E27FC236}">
                  <a16:creationId xmlns:a16="http://schemas.microsoft.com/office/drawing/2014/main" id="{7D0F559D-A409-4288-8BEC-7A517C540FCC}"/>
                </a:ext>
              </a:extLst>
            </p:cNvPr>
            <p:cNvSpPr/>
            <p:nvPr/>
          </p:nvSpPr>
          <p:spPr>
            <a:xfrm>
              <a:off x="1298210" y="3753072"/>
              <a:ext cx="2231529" cy="1338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31528"/>
                <a:gd name="f7" fmla="val 1338917"/>
                <a:gd name="f8" fmla="+- 0 0 -90"/>
                <a:gd name="f9" fmla="*/ f3 1 2231528"/>
                <a:gd name="f10" fmla="*/ f4 1 1338917"/>
                <a:gd name="f11" fmla="+- f7 0 f5"/>
                <a:gd name="f12" fmla="+- f6 0 f5"/>
                <a:gd name="f13" fmla="*/ f8 f0 1"/>
                <a:gd name="f14" fmla="*/ f12 1 2231528"/>
                <a:gd name="f15" fmla="*/ f11 1 1338917"/>
                <a:gd name="f16" fmla="*/ 0 f12 1"/>
                <a:gd name="f17" fmla="*/ 0 f11 1"/>
                <a:gd name="f18" fmla="*/ 2231528 f12 1"/>
                <a:gd name="f19" fmla="*/ 1338917 f11 1"/>
                <a:gd name="f20" fmla="*/ f13 1 f2"/>
                <a:gd name="f21" fmla="*/ f16 1 2231528"/>
                <a:gd name="f22" fmla="*/ f17 1 1338917"/>
                <a:gd name="f23" fmla="*/ f18 1 2231528"/>
                <a:gd name="f24" fmla="*/ f19 1 1338917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231528" h="1338917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72393" tIns="72393" rIns="72393" bIns="72393" anchor="ctr" anchorCtr="1" compatLnSpc="1">
              <a:noAutofit/>
            </a:bodyPr>
            <a:lstStyle/>
            <a:p>
              <a:pPr marL="0" marR="0" lvl="0" indent="0" algn="ctr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900" b="0" i="0" u="none" strike="noStrike" kern="1200" cap="none" spc="0" baseline="0" dirty="0">
                  <a:solidFill>
                    <a:srgbClr val="FFFFFF"/>
                  </a:solidFill>
                  <a:uFillTx/>
                  <a:latin typeface="Arial"/>
                </a:rPr>
                <a:t>Suelo de Protección – </a:t>
              </a:r>
            </a:p>
            <a:p>
              <a:pPr marL="0" marR="0" lvl="0" indent="0" algn="ctr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900" b="0" i="0" u="none" strike="noStrike" kern="1200" cap="none" spc="0" baseline="0" dirty="0">
                  <a:solidFill>
                    <a:srgbClr val="FFFFFF"/>
                  </a:solidFill>
                  <a:uFillTx/>
                  <a:latin typeface="Arial"/>
                </a:rPr>
                <a:t>Plan de Ordenamiento Territorial</a:t>
              </a:r>
            </a:p>
          </p:txBody>
        </p:sp>
        <p:sp>
          <p:nvSpPr>
            <p:cNvPr id="9" name="Forma libre 8">
              <a:extLst>
                <a:ext uri="{FF2B5EF4-FFF2-40B4-BE49-F238E27FC236}">
                  <a16:creationId xmlns:a16="http://schemas.microsoft.com/office/drawing/2014/main" id="{809DF86E-BE9F-475A-B343-CA1856F3D0DB}"/>
                </a:ext>
              </a:extLst>
            </p:cNvPr>
            <p:cNvSpPr/>
            <p:nvPr/>
          </p:nvSpPr>
          <p:spPr>
            <a:xfrm>
              <a:off x="3752889" y="3753072"/>
              <a:ext cx="2231529" cy="1338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31528"/>
                <a:gd name="f7" fmla="val 1338917"/>
                <a:gd name="f8" fmla="+- 0 0 -90"/>
                <a:gd name="f9" fmla="*/ f3 1 2231528"/>
                <a:gd name="f10" fmla="*/ f4 1 1338917"/>
                <a:gd name="f11" fmla="+- f7 0 f5"/>
                <a:gd name="f12" fmla="+- f6 0 f5"/>
                <a:gd name="f13" fmla="*/ f8 f0 1"/>
                <a:gd name="f14" fmla="*/ f12 1 2231528"/>
                <a:gd name="f15" fmla="*/ f11 1 1338917"/>
                <a:gd name="f16" fmla="*/ 0 f12 1"/>
                <a:gd name="f17" fmla="*/ 0 f11 1"/>
                <a:gd name="f18" fmla="*/ 2231528 f12 1"/>
                <a:gd name="f19" fmla="*/ 1338917 f11 1"/>
                <a:gd name="f20" fmla="*/ f13 1 f2"/>
                <a:gd name="f21" fmla="*/ f16 1 2231528"/>
                <a:gd name="f22" fmla="*/ f17 1 1338917"/>
                <a:gd name="f23" fmla="*/ f18 1 2231528"/>
                <a:gd name="f24" fmla="*/ f19 1 1338917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231528" h="1338917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72393" tIns="72393" rIns="72393" bIns="72393" anchor="ctr" anchorCtr="1" compatLnSpc="1">
              <a:noAutofit/>
            </a:bodyPr>
            <a:lstStyle/>
            <a:p>
              <a:pPr marL="0" marR="0" lvl="0" indent="0" algn="ctr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900" b="0" i="0" u="none" strike="noStrike" kern="1200" cap="none" spc="0" baseline="0" dirty="0">
                  <a:solidFill>
                    <a:srgbClr val="FFFFFF"/>
                  </a:solidFill>
                  <a:uFillTx/>
                  <a:latin typeface="Arial"/>
                </a:rPr>
                <a:t>Ruralidad – </a:t>
              </a:r>
            </a:p>
            <a:p>
              <a:pPr marL="0" marR="0" lvl="0" indent="0" algn="ctr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900" b="0" i="0" u="none" strike="noStrike" kern="1200" cap="none" spc="0" baseline="0" dirty="0">
                  <a:solidFill>
                    <a:srgbClr val="FFFFFF"/>
                  </a:solidFill>
                  <a:uFillTx/>
                  <a:latin typeface="Arial"/>
                </a:rPr>
                <a:t>Definición de Competencias</a:t>
              </a:r>
            </a:p>
          </p:txBody>
        </p:sp>
        <p:sp>
          <p:nvSpPr>
            <p:cNvPr id="10" name="Forma libre 9">
              <a:extLst>
                <a:ext uri="{FF2B5EF4-FFF2-40B4-BE49-F238E27FC236}">
                  <a16:creationId xmlns:a16="http://schemas.microsoft.com/office/drawing/2014/main" id="{2263316D-F3FB-4F6F-8C26-AEEE40610FCD}"/>
                </a:ext>
              </a:extLst>
            </p:cNvPr>
            <p:cNvSpPr/>
            <p:nvPr/>
          </p:nvSpPr>
          <p:spPr>
            <a:xfrm>
              <a:off x="6207578" y="3753072"/>
              <a:ext cx="2231529" cy="1338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31528"/>
                <a:gd name="f7" fmla="val 1338917"/>
                <a:gd name="f8" fmla="+- 0 0 -90"/>
                <a:gd name="f9" fmla="*/ f3 1 2231528"/>
                <a:gd name="f10" fmla="*/ f4 1 1338917"/>
                <a:gd name="f11" fmla="+- f7 0 f5"/>
                <a:gd name="f12" fmla="+- f6 0 f5"/>
                <a:gd name="f13" fmla="*/ f8 f0 1"/>
                <a:gd name="f14" fmla="*/ f12 1 2231528"/>
                <a:gd name="f15" fmla="*/ f11 1 1338917"/>
                <a:gd name="f16" fmla="*/ 0 f12 1"/>
                <a:gd name="f17" fmla="*/ 0 f11 1"/>
                <a:gd name="f18" fmla="*/ 2231528 f12 1"/>
                <a:gd name="f19" fmla="*/ 1338917 f11 1"/>
                <a:gd name="f20" fmla="*/ f13 1 f2"/>
                <a:gd name="f21" fmla="*/ f16 1 2231528"/>
                <a:gd name="f22" fmla="*/ f17 1 1338917"/>
                <a:gd name="f23" fmla="*/ f18 1 2231528"/>
                <a:gd name="f24" fmla="*/ f19 1 1338917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231528" h="1338917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72393" tIns="72393" rIns="72393" bIns="72393" anchor="ctr" anchorCtr="1" compatLnSpc="1">
              <a:noAutofit/>
            </a:bodyPr>
            <a:lstStyle/>
            <a:p>
              <a:pPr marL="0" marR="0" lvl="0" indent="0" algn="ctr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900" b="0" i="0" u="none" strike="noStrike" kern="1200" cap="none" spc="0" baseline="0" dirty="0">
                  <a:solidFill>
                    <a:srgbClr val="FFFFFF"/>
                  </a:solidFill>
                  <a:uFillTx/>
                  <a:latin typeface="Arial"/>
                </a:rPr>
                <a:t>Salud Ambiental – </a:t>
              </a:r>
            </a:p>
            <a:p>
              <a:pPr marL="0" marR="0" lvl="0" indent="0" algn="ctr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900" b="0" i="0" u="none" strike="noStrike" kern="1200" cap="none" spc="0" baseline="0" dirty="0">
                  <a:solidFill>
                    <a:srgbClr val="FFFFFF"/>
                  </a:solidFill>
                  <a:uFillTx/>
                  <a:latin typeface="Arial"/>
                </a:rPr>
                <a:t>Definición de Competencias</a:t>
              </a:r>
            </a:p>
          </p:txBody>
        </p:sp>
        <p:sp>
          <p:nvSpPr>
            <p:cNvPr id="11" name="Forma libre 10">
              <a:extLst>
                <a:ext uri="{FF2B5EF4-FFF2-40B4-BE49-F238E27FC236}">
                  <a16:creationId xmlns:a16="http://schemas.microsoft.com/office/drawing/2014/main" id="{FBB4102D-A4C2-492C-ACCD-DB66AB5597B0}"/>
                </a:ext>
              </a:extLst>
            </p:cNvPr>
            <p:cNvSpPr/>
            <p:nvPr/>
          </p:nvSpPr>
          <p:spPr>
            <a:xfrm>
              <a:off x="8662257" y="3753072"/>
              <a:ext cx="2231529" cy="133891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31528"/>
                <a:gd name="f7" fmla="val 1338917"/>
                <a:gd name="f8" fmla="+- 0 0 -90"/>
                <a:gd name="f9" fmla="*/ f3 1 2231528"/>
                <a:gd name="f10" fmla="*/ f4 1 1338917"/>
                <a:gd name="f11" fmla="+- f7 0 f5"/>
                <a:gd name="f12" fmla="+- f6 0 f5"/>
                <a:gd name="f13" fmla="*/ f8 f0 1"/>
                <a:gd name="f14" fmla="*/ f12 1 2231528"/>
                <a:gd name="f15" fmla="*/ f11 1 1338917"/>
                <a:gd name="f16" fmla="*/ 0 f12 1"/>
                <a:gd name="f17" fmla="*/ 0 f11 1"/>
                <a:gd name="f18" fmla="*/ 2231528 f12 1"/>
                <a:gd name="f19" fmla="*/ 1338917 f11 1"/>
                <a:gd name="f20" fmla="*/ f13 1 f2"/>
                <a:gd name="f21" fmla="*/ f16 1 2231528"/>
                <a:gd name="f22" fmla="*/ f17 1 1338917"/>
                <a:gd name="f23" fmla="*/ f18 1 2231528"/>
                <a:gd name="f24" fmla="*/ f19 1 1338917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2231528" h="1338917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72393" tIns="72393" rIns="72393" bIns="72393" anchor="ctr" anchorCtr="1" compatLnSpc="1">
              <a:noAutofit/>
            </a:bodyPr>
            <a:lstStyle/>
            <a:p>
              <a:pPr marL="0" marR="0" lvl="0" indent="0" algn="ctr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900" b="0" i="0" u="none" strike="noStrike" kern="1200" cap="none" spc="0" baseline="0" dirty="0">
                  <a:solidFill>
                    <a:srgbClr val="FFFFFF"/>
                  </a:solidFill>
                  <a:uFillTx/>
                  <a:latin typeface="Arial"/>
                </a:rPr>
                <a:t>Humedales – </a:t>
              </a:r>
            </a:p>
            <a:p>
              <a:pPr marL="0" marR="0" lvl="0" indent="0" algn="ctr" defTabSz="844548" rtl="0" fontAlgn="auto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s-ES" sz="1900" b="0" i="0" u="none" strike="noStrike" kern="1200" cap="none" spc="0" baseline="0" dirty="0">
                  <a:solidFill>
                    <a:srgbClr val="FFFFFF"/>
                  </a:solidFill>
                  <a:uFillTx/>
                  <a:latin typeface="Arial"/>
                </a:rPr>
                <a:t>Discusión con la Mesa de Humedales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7179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>
            <a:alphaModFix amt="89000"/>
          </a:blip>
          <a:srcRect l="5294" t="3552" r="4870" b="1899"/>
          <a:stretch/>
        </p:blipFill>
        <p:spPr>
          <a:xfrm>
            <a:off x="0" y="0"/>
            <a:ext cx="12192000" cy="6999090"/>
          </a:xfrm>
          <a:prstGeom prst="rect">
            <a:avLst/>
          </a:prstGeom>
        </p:spPr>
      </p:pic>
      <p:sp>
        <p:nvSpPr>
          <p:cNvPr id="58" name="Rectángulo 57"/>
          <p:cNvSpPr/>
          <p:nvPr/>
        </p:nvSpPr>
        <p:spPr>
          <a:xfrm>
            <a:off x="36442" y="0"/>
            <a:ext cx="12192000" cy="6999090"/>
          </a:xfrm>
          <a:prstGeom prst="rect">
            <a:avLst/>
          </a:prstGeom>
          <a:solidFill>
            <a:srgbClr val="009FE3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rgbClr val="009FE3"/>
              </a:solidFill>
            </a:endParaRPr>
          </a:p>
        </p:txBody>
      </p:sp>
      <p:sp>
        <p:nvSpPr>
          <p:cNvPr id="64" name="Elipse 63"/>
          <p:cNvSpPr/>
          <p:nvPr/>
        </p:nvSpPr>
        <p:spPr>
          <a:xfrm>
            <a:off x="7389758" y="3330162"/>
            <a:ext cx="81807" cy="81807"/>
          </a:xfrm>
          <a:prstGeom prst="ellipse">
            <a:avLst/>
          </a:prstGeom>
          <a:solidFill>
            <a:srgbClr val="00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3" name="Imagen 72" descr="Logo.png">
            <a:extLst>
              <a:ext uri="{FF2B5EF4-FFF2-40B4-BE49-F238E27FC236}">
                <a16:creationId xmlns:a16="http://schemas.microsoft.com/office/drawing/2014/main" id="{2F91D295-BEFE-4DF9-A417-7804E37B93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967" y="5506520"/>
            <a:ext cx="1738033" cy="104775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1815921"/>
            <a:ext cx="12228442" cy="1402865"/>
          </a:xfrm>
          <a:prstGeom prst="rect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PUNTO 2. </a:t>
            </a: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Seguimiento a compromisos Comité 04/11/2016</a:t>
            </a:r>
            <a:endParaRPr lang="es-CO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0324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>
            <a:alphaModFix amt="89000"/>
          </a:blip>
          <a:srcRect l="5294" t="3552" r="4870" b="1899"/>
          <a:stretch/>
        </p:blipFill>
        <p:spPr>
          <a:xfrm>
            <a:off x="0" y="0"/>
            <a:ext cx="12192000" cy="6999090"/>
          </a:xfrm>
          <a:prstGeom prst="rect">
            <a:avLst/>
          </a:prstGeom>
        </p:spPr>
      </p:pic>
      <p:sp>
        <p:nvSpPr>
          <p:cNvPr id="58" name="Rectángulo 57"/>
          <p:cNvSpPr/>
          <p:nvPr/>
        </p:nvSpPr>
        <p:spPr>
          <a:xfrm>
            <a:off x="18221" y="0"/>
            <a:ext cx="12192000" cy="6999090"/>
          </a:xfrm>
          <a:prstGeom prst="rect">
            <a:avLst/>
          </a:prstGeom>
          <a:solidFill>
            <a:srgbClr val="009FE3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rgbClr val="009FE3"/>
              </a:solidFill>
            </a:endParaRPr>
          </a:p>
        </p:txBody>
      </p:sp>
      <p:sp>
        <p:nvSpPr>
          <p:cNvPr id="64" name="Elipse 63"/>
          <p:cNvSpPr/>
          <p:nvPr/>
        </p:nvSpPr>
        <p:spPr>
          <a:xfrm>
            <a:off x="7389758" y="3330162"/>
            <a:ext cx="81807" cy="81807"/>
          </a:xfrm>
          <a:prstGeom prst="ellipse">
            <a:avLst/>
          </a:prstGeom>
          <a:solidFill>
            <a:srgbClr val="00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3" name="Imagen 72" descr="Logo.png">
            <a:extLst>
              <a:ext uri="{FF2B5EF4-FFF2-40B4-BE49-F238E27FC236}">
                <a16:creationId xmlns:a16="http://schemas.microsoft.com/office/drawing/2014/main" id="{2F91D295-BEFE-4DF9-A417-7804E37B93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967" y="5506520"/>
            <a:ext cx="1738033" cy="104775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2009104"/>
            <a:ext cx="12228442" cy="1402865"/>
          </a:xfrm>
          <a:prstGeom prst="rect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PUNTO 5</a:t>
            </a:r>
            <a:r>
              <a:rPr lang="es-ES" sz="2400" b="1" dirty="0">
                <a:solidFill>
                  <a:schemeClr val="bg1"/>
                </a:solidFill>
              </a:rPr>
              <a:t>. </a:t>
            </a: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Revisión y Seguimiento del avance en el cumplimiento de las metas Plan de Desarrollo del Sector Ambiente (a corte 2017)</a:t>
            </a:r>
            <a:endParaRPr lang="es-CO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2365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>
            <a:alphaModFix amt="89000"/>
          </a:blip>
          <a:srcRect l="5294" t="3552" r="4870" b="1899"/>
          <a:stretch/>
        </p:blipFill>
        <p:spPr>
          <a:xfrm>
            <a:off x="0" y="0"/>
            <a:ext cx="12192000" cy="6999090"/>
          </a:xfrm>
          <a:prstGeom prst="rect">
            <a:avLst/>
          </a:prstGeom>
        </p:spPr>
      </p:pic>
      <p:sp>
        <p:nvSpPr>
          <p:cNvPr id="58" name="Rectángulo 57"/>
          <p:cNvSpPr/>
          <p:nvPr/>
        </p:nvSpPr>
        <p:spPr>
          <a:xfrm>
            <a:off x="36442" y="0"/>
            <a:ext cx="12192000" cy="6999090"/>
          </a:xfrm>
          <a:prstGeom prst="rect">
            <a:avLst/>
          </a:prstGeom>
          <a:solidFill>
            <a:srgbClr val="009FE3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009FE3"/>
              </a:solidFill>
            </a:endParaRPr>
          </a:p>
        </p:txBody>
      </p:sp>
      <p:sp>
        <p:nvSpPr>
          <p:cNvPr id="64" name="Elipse 63"/>
          <p:cNvSpPr/>
          <p:nvPr/>
        </p:nvSpPr>
        <p:spPr>
          <a:xfrm>
            <a:off x="7389758" y="3330162"/>
            <a:ext cx="81807" cy="81807"/>
          </a:xfrm>
          <a:prstGeom prst="ellipse">
            <a:avLst/>
          </a:prstGeom>
          <a:solidFill>
            <a:srgbClr val="00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3" name="Imagen 72" descr="Logo.png">
            <a:extLst>
              <a:ext uri="{FF2B5EF4-FFF2-40B4-BE49-F238E27FC236}">
                <a16:creationId xmlns:a16="http://schemas.microsoft.com/office/drawing/2014/main" id="{2F91D295-BEFE-4DF9-A417-7804E37B93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967" y="5506520"/>
            <a:ext cx="1738033" cy="104775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267459" y="3829916"/>
            <a:ext cx="7235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altLang="es-CO" sz="4800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Sector Ambiente</a:t>
            </a:r>
            <a:endParaRPr lang="es-ES_tradnl" sz="4800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/>
          <a:srcRect l="30467" t="36048" r="45777" b="38072"/>
          <a:stretch/>
        </p:blipFill>
        <p:spPr>
          <a:xfrm>
            <a:off x="875764" y="3090819"/>
            <a:ext cx="5126837" cy="3140188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18221" y="1246701"/>
            <a:ext cx="12228442" cy="1402865"/>
          </a:xfrm>
          <a:prstGeom prst="rect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3200" dirty="0">
              <a:solidFill>
                <a:schemeClr val="bg1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130165" y="4583506"/>
            <a:ext cx="7235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altLang="es-CO" sz="4800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2016 -2017</a:t>
            </a:r>
            <a:endParaRPr lang="es-ES_tradnl" sz="4800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875764" y="1560641"/>
            <a:ext cx="108397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altLang="es-CO" sz="4800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Avance Metas Plan de Desarrollo</a:t>
            </a:r>
          </a:p>
        </p:txBody>
      </p:sp>
    </p:spTree>
    <p:extLst>
      <p:ext uri="{BB962C8B-B14F-4D97-AF65-F5344CB8AC3E}">
        <p14:creationId xmlns:p14="http://schemas.microsoft.com/office/powerpoint/2010/main" val="1437962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673" t="19542" r="28336" b="25880"/>
          <a:stretch/>
        </p:blipFill>
        <p:spPr>
          <a:xfrm>
            <a:off x="128790" y="2917767"/>
            <a:ext cx="8577330" cy="381488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7198" t="33583" r="28554" b="35079"/>
          <a:stretch/>
        </p:blipFill>
        <p:spPr>
          <a:xfrm>
            <a:off x="837128" y="49391"/>
            <a:ext cx="5151548" cy="265021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36802" t="54490" r="28257" b="8890"/>
          <a:stretch/>
        </p:blipFill>
        <p:spPr>
          <a:xfrm>
            <a:off x="8907887" y="4896185"/>
            <a:ext cx="3116688" cy="183646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992" t="55033" r="64067" b="8347"/>
          <a:stretch/>
        </p:blipFill>
        <p:spPr>
          <a:xfrm>
            <a:off x="8727584" y="2783842"/>
            <a:ext cx="3296991" cy="194270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l="3048" t="52949" r="45678" b="22403"/>
          <a:stretch/>
        </p:blipFill>
        <p:spPr>
          <a:xfrm>
            <a:off x="6181854" y="1374501"/>
            <a:ext cx="5396249" cy="145844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/>
          <a:srcRect l="3148" t="33583" r="45282" b="37016"/>
          <a:stretch/>
        </p:blipFill>
        <p:spPr>
          <a:xfrm>
            <a:off x="6181854" y="-52051"/>
            <a:ext cx="5379077" cy="154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5314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gen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586" y="2176911"/>
            <a:ext cx="5061959" cy="3792442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 </a:t>
            </a:r>
            <a:r>
              <a:rPr lang="es-ES" sz="3600" b="1" dirty="0"/>
              <a:t>METAS SECTOR AMBIENTE</a:t>
            </a:r>
          </a:p>
        </p:txBody>
      </p:sp>
      <p:sp>
        <p:nvSpPr>
          <p:cNvPr id="12" name="Rectángulo redondeado 11"/>
          <p:cNvSpPr/>
          <p:nvPr/>
        </p:nvSpPr>
        <p:spPr>
          <a:xfrm>
            <a:off x="2622667" y="1487277"/>
            <a:ext cx="4610637" cy="11140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s-CO" sz="1400" dirty="0">
                <a:solidFill>
                  <a:srgbClr val="00264C"/>
                </a:solidFill>
              </a:rPr>
              <a:t>METAS SECTOR AMBIENTE.</a:t>
            </a:r>
          </a:p>
        </p:txBody>
      </p:sp>
      <p:sp>
        <p:nvSpPr>
          <p:cNvPr id="16" name="Pentágono 15"/>
          <p:cNvSpPr/>
          <p:nvPr/>
        </p:nvSpPr>
        <p:spPr>
          <a:xfrm>
            <a:off x="2744490" y="2045677"/>
            <a:ext cx="2264030" cy="676839"/>
          </a:xfrm>
          <a:prstGeom prst="homePlat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s-CO" dirty="0">
                <a:solidFill>
                  <a:sysClr val="windowText" lastClr="000000"/>
                </a:solidFill>
              </a:rPr>
              <a:t>38</a:t>
            </a:r>
          </a:p>
        </p:txBody>
      </p:sp>
      <p:sp>
        <p:nvSpPr>
          <p:cNvPr id="17" name="Flecha derecha 16"/>
          <p:cNvSpPr/>
          <p:nvPr/>
        </p:nvSpPr>
        <p:spPr>
          <a:xfrm>
            <a:off x="2731107" y="1871617"/>
            <a:ext cx="2187732" cy="6423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CO" sz="1200" dirty="0"/>
              <a:t>Metas Resultado</a:t>
            </a:r>
          </a:p>
        </p:txBody>
      </p:sp>
      <p:sp>
        <p:nvSpPr>
          <p:cNvPr id="18" name="Pentágono 17"/>
          <p:cNvSpPr/>
          <p:nvPr/>
        </p:nvSpPr>
        <p:spPr>
          <a:xfrm>
            <a:off x="5077210" y="2047394"/>
            <a:ext cx="2264030" cy="676839"/>
          </a:xfrm>
          <a:prstGeom prst="homePlat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s-CO" dirty="0">
                <a:solidFill>
                  <a:sysClr val="windowText" lastClr="000000"/>
                </a:solidFill>
              </a:rPr>
              <a:t>46</a:t>
            </a:r>
          </a:p>
        </p:txBody>
      </p:sp>
      <p:sp>
        <p:nvSpPr>
          <p:cNvPr id="19" name="Flecha derecha 18"/>
          <p:cNvSpPr/>
          <p:nvPr/>
        </p:nvSpPr>
        <p:spPr>
          <a:xfrm>
            <a:off x="5072915" y="1840131"/>
            <a:ext cx="2187732" cy="673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CO" sz="1200" dirty="0"/>
              <a:t>Metas Producto</a:t>
            </a:r>
          </a:p>
        </p:txBody>
      </p:sp>
      <p:sp>
        <p:nvSpPr>
          <p:cNvPr id="33" name="Rectángulo redondeado 32"/>
          <p:cNvSpPr/>
          <p:nvPr/>
        </p:nvSpPr>
        <p:spPr>
          <a:xfrm>
            <a:off x="105013" y="1480329"/>
            <a:ext cx="2252127" cy="11140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s-CO" sz="1400" dirty="0">
                <a:solidFill>
                  <a:srgbClr val="00264C"/>
                </a:solidFill>
              </a:rPr>
              <a:t>METAS SECTOR AMBIENTE</a:t>
            </a:r>
          </a:p>
        </p:txBody>
      </p:sp>
      <p:sp>
        <p:nvSpPr>
          <p:cNvPr id="35" name="Pentágono 34"/>
          <p:cNvSpPr/>
          <p:nvPr/>
        </p:nvSpPr>
        <p:spPr>
          <a:xfrm>
            <a:off x="226442" y="2038728"/>
            <a:ext cx="2328819" cy="722425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s-CO" dirty="0"/>
              <a:t>84</a:t>
            </a:r>
          </a:p>
        </p:txBody>
      </p:sp>
      <p:sp>
        <p:nvSpPr>
          <p:cNvPr id="36" name="Flecha derecha 35"/>
          <p:cNvSpPr/>
          <p:nvPr/>
        </p:nvSpPr>
        <p:spPr>
          <a:xfrm>
            <a:off x="226442" y="1833182"/>
            <a:ext cx="2248226" cy="673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CO" sz="1200" dirty="0"/>
              <a:t>TOTAL METAS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397191" y="2985032"/>
            <a:ext cx="1673623" cy="4056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>
                <a:solidFill>
                  <a:srgbClr val="00264C"/>
                </a:solidFill>
              </a:rPr>
              <a:t>Avance &gt; 30%</a:t>
            </a:r>
          </a:p>
        </p:txBody>
      </p:sp>
      <p:sp>
        <p:nvSpPr>
          <p:cNvPr id="38" name="Rectángulo 37"/>
          <p:cNvSpPr/>
          <p:nvPr/>
        </p:nvSpPr>
        <p:spPr>
          <a:xfrm>
            <a:off x="397191" y="3733922"/>
            <a:ext cx="1673623" cy="4680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>
                <a:solidFill>
                  <a:srgbClr val="00264C"/>
                </a:solidFill>
              </a:rPr>
              <a:t>Avance </a:t>
            </a:r>
          </a:p>
          <a:p>
            <a:pPr algn="ctr"/>
            <a:r>
              <a:rPr lang="es-CO" sz="1400" dirty="0">
                <a:solidFill>
                  <a:srgbClr val="00264C"/>
                </a:solidFill>
              </a:rPr>
              <a:t>&lt; 30% y &gt; 20%</a:t>
            </a:r>
          </a:p>
        </p:txBody>
      </p:sp>
      <p:sp>
        <p:nvSpPr>
          <p:cNvPr id="43" name="Elipse 42"/>
          <p:cNvSpPr/>
          <p:nvPr/>
        </p:nvSpPr>
        <p:spPr>
          <a:xfrm>
            <a:off x="-44251" y="2643187"/>
            <a:ext cx="689028" cy="643943"/>
          </a:xfrm>
          <a:prstGeom prst="ellipse">
            <a:avLst/>
          </a:prstGeom>
          <a:solidFill>
            <a:srgbClr val="33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44</a:t>
            </a:r>
            <a:r>
              <a:rPr lang="es-CO" sz="900" dirty="0"/>
              <a:t> </a:t>
            </a:r>
            <a:r>
              <a:rPr lang="es-CO" sz="1000" dirty="0"/>
              <a:t>52%</a:t>
            </a:r>
          </a:p>
        </p:txBody>
      </p:sp>
      <p:sp>
        <p:nvSpPr>
          <p:cNvPr id="44" name="Elipse 43"/>
          <p:cNvSpPr/>
          <p:nvPr/>
        </p:nvSpPr>
        <p:spPr>
          <a:xfrm>
            <a:off x="-11012" y="3393996"/>
            <a:ext cx="689028" cy="64394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20 </a:t>
            </a:r>
            <a:r>
              <a:rPr lang="es-CO" sz="1000" dirty="0"/>
              <a:t>24%</a:t>
            </a:r>
            <a:endParaRPr lang="es-CO" dirty="0"/>
          </a:p>
        </p:txBody>
      </p:sp>
      <p:sp>
        <p:nvSpPr>
          <p:cNvPr id="45" name="Rectángulo 44"/>
          <p:cNvSpPr/>
          <p:nvPr/>
        </p:nvSpPr>
        <p:spPr>
          <a:xfrm>
            <a:off x="414192" y="4556239"/>
            <a:ext cx="1673623" cy="4680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>
                <a:solidFill>
                  <a:srgbClr val="00264C"/>
                </a:solidFill>
              </a:rPr>
              <a:t>Avance &lt; 20%</a:t>
            </a:r>
          </a:p>
        </p:txBody>
      </p:sp>
      <p:sp>
        <p:nvSpPr>
          <p:cNvPr id="46" name="Elipse 45"/>
          <p:cNvSpPr/>
          <p:nvPr/>
        </p:nvSpPr>
        <p:spPr>
          <a:xfrm>
            <a:off x="5989" y="4216313"/>
            <a:ext cx="689028" cy="64394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rgbClr val="00264C"/>
                </a:solidFill>
              </a:rPr>
              <a:t>12</a:t>
            </a:r>
            <a:r>
              <a:rPr lang="es-CO" sz="1000" dirty="0">
                <a:solidFill>
                  <a:srgbClr val="00264C"/>
                </a:solidFill>
              </a:rPr>
              <a:t>  14%</a:t>
            </a:r>
            <a:endParaRPr lang="es-CO" dirty="0">
              <a:solidFill>
                <a:srgbClr val="00264C"/>
              </a:solidFill>
            </a:endParaRPr>
          </a:p>
        </p:txBody>
      </p:sp>
      <p:sp>
        <p:nvSpPr>
          <p:cNvPr id="48" name="Rectángulo 47"/>
          <p:cNvSpPr/>
          <p:nvPr/>
        </p:nvSpPr>
        <p:spPr>
          <a:xfrm>
            <a:off x="399168" y="5352581"/>
            <a:ext cx="1673623" cy="67321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>
                <a:solidFill>
                  <a:srgbClr val="00264C"/>
                </a:solidFill>
              </a:rPr>
              <a:t>Sin reporte o reporta otra entidad fuera del sector</a:t>
            </a:r>
          </a:p>
        </p:txBody>
      </p:sp>
      <p:sp>
        <p:nvSpPr>
          <p:cNvPr id="49" name="Elipse 48"/>
          <p:cNvSpPr/>
          <p:nvPr/>
        </p:nvSpPr>
        <p:spPr>
          <a:xfrm>
            <a:off x="-9035" y="5012656"/>
            <a:ext cx="689028" cy="643943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rgbClr val="00264C"/>
                </a:solidFill>
              </a:rPr>
              <a:t>8</a:t>
            </a:r>
            <a:r>
              <a:rPr lang="es-CO" sz="1000" dirty="0">
                <a:solidFill>
                  <a:srgbClr val="00264C"/>
                </a:solidFill>
              </a:rPr>
              <a:t>  10%</a:t>
            </a:r>
            <a:endParaRPr lang="es-CO" dirty="0">
              <a:solidFill>
                <a:srgbClr val="00264C"/>
              </a:solidFill>
            </a:endParaRPr>
          </a:p>
        </p:txBody>
      </p:sp>
      <p:sp>
        <p:nvSpPr>
          <p:cNvPr id="50" name="Rectángulo 49"/>
          <p:cNvSpPr/>
          <p:nvPr/>
        </p:nvSpPr>
        <p:spPr>
          <a:xfrm>
            <a:off x="3112491" y="2982885"/>
            <a:ext cx="1673623" cy="4056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>
                <a:solidFill>
                  <a:srgbClr val="00264C"/>
                </a:solidFill>
              </a:rPr>
              <a:t>Avance &gt; 30%</a:t>
            </a:r>
          </a:p>
        </p:txBody>
      </p:sp>
      <p:sp>
        <p:nvSpPr>
          <p:cNvPr id="51" name="Rectángulo 50"/>
          <p:cNvSpPr/>
          <p:nvPr/>
        </p:nvSpPr>
        <p:spPr>
          <a:xfrm>
            <a:off x="3112491" y="3731775"/>
            <a:ext cx="1673623" cy="4680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>
                <a:solidFill>
                  <a:srgbClr val="00264C"/>
                </a:solidFill>
              </a:rPr>
              <a:t>Avance </a:t>
            </a:r>
          </a:p>
          <a:p>
            <a:pPr algn="ctr"/>
            <a:r>
              <a:rPr lang="es-CO" sz="1400" dirty="0">
                <a:solidFill>
                  <a:srgbClr val="00264C"/>
                </a:solidFill>
              </a:rPr>
              <a:t>&lt; 30% y &gt; 20%</a:t>
            </a:r>
          </a:p>
        </p:txBody>
      </p:sp>
      <p:sp>
        <p:nvSpPr>
          <p:cNvPr id="52" name="Elipse 51"/>
          <p:cNvSpPr/>
          <p:nvPr/>
        </p:nvSpPr>
        <p:spPr>
          <a:xfrm>
            <a:off x="2671049" y="2641040"/>
            <a:ext cx="689028" cy="643943"/>
          </a:xfrm>
          <a:prstGeom prst="ellipse">
            <a:avLst/>
          </a:prstGeom>
          <a:solidFill>
            <a:srgbClr val="33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21</a:t>
            </a:r>
            <a:r>
              <a:rPr lang="es-CO" sz="900" dirty="0"/>
              <a:t> </a:t>
            </a:r>
            <a:r>
              <a:rPr lang="es-CO" sz="1000" dirty="0"/>
              <a:t>55%</a:t>
            </a:r>
          </a:p>
        </p:txBody>
      </p:sp>
      <p:sp>
        <p:nvSpPr>
          <p:cNvPr id="53" name="Elipse 52"/>
          <p:cNvSpPr/>
          <p:nvPr/>
        </p:nvSpPr>
        <p:spPr>
          <a:xfrm>
            <a:off x="2704288" y="3391849"/>
            <a:ext cx="689028" cy="64394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11 </a:t>
            </a:r>
            <a:r>
              <a:rPr lang="es-CO" sz="1000" dirty="0"/>
              <a:t>29%</a:t>
            </a:r>
            <a:endParaRPr lang="es-CO" dirty="0"/>
          </a:p>
        </p:txBody>
      </p:sp>
      <p:sp>
        <p:nvSpPr>
          <p:cNvPr id="54" name="Rectángulo 53"/>
          <p:cNvSpPr/>
          <p:nvPr/>
        </p:nvSpPr>
        <p:spPr>
          <a:xfrm>
            <a:off x="3129492" y="4554092"/>
            <a:ext cx="1673623" cy="4680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>
                <a:solidFill>
                  <a:srgbClr val="00264C"/>
                </a:solidFill>
              </a:rPr>
              <a:t>Avance &lt; 20%</a:t>
            </a:r>
          </a:p>
        </p:txBody>
      </p:sp>
      <p:sp>
        <p:nvSpPr>
          <p:cNvPr id="55" name="Elipse 54"/>
          <p:cNvSpPr/>
          <p:nvPr/>
        </p:nvSpPr>
        <p:spPr>
          <a:xfrm>
            <a:off x="2721289" y="4214166"/>
            <a:ext cx="689028" cy="64394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rgbClr val="00264C"/>
                </a:solidFill>
              </a:rPr>
              <a:t>3</a:t>
            </a:r>
            <a:r>
              <a:rPr lang="es-CO" sz="1000" dirty="0">
                <a:solidFill>
                  <a:srgbClr val="00264C"/>
                </a:solidFill>
              </a:rPr>
              <a:t>  8%</a:t>
            </a:r>
            <a:endParaRPr lang="es-CO" dirty="0">
              <a:solidFill>
                <a:srgbClr val="00264C"/>
              </a:solidFill>
            </a:endParaRPr>
          </a:p>
        </p:txBody>
      </p:sp>
      <p:sp>
        <p:nvSpPr>
          <p:cNvPr id="56" name="Rectángulo 55"/>
          <p:cNvSpPr/>
          <p:nvPr/>
        </p:nvSpPr>
        <p:spPr>
          <a:xfrm>
            <a:off x="3114468" y="5350434"/>
            <a:ext cx="1673623" cy="67321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>
                <a:solidFill>
                  <a:srgbClr val="00264C"/>
                </a:solidFill>
              </a:rPr>
              <a:t>Sin reporte o reporta otra entidad fuera del sector</a:t>
            </a:r>
          </a:p>
        </p:txBody>
      </p:sp>
      <p:sp>
        <p:nvSpPr>
          <p:cNvPr id="57" name="Elipse 56"/>
          <p:cNvSpPr/>
          <p:nvPr/>
        </p:nvSpPr>
        <p:spPr>
          <a:xfrm>
            <a:off x="2706265" y="5010509"/>
            <a:ext cx="689028" cy="643943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rgbClr val="00264C"/>
                </a:solidFill>
              </a:rPr>
              <a:t>3</a:t>
            </a:r>
            <a:r>
              <a:rPr lang="es-CO" sz="1000" dirty="0">
                <a:solidFill>
                  <a:srgbClr val="00264C"/>
                </a:solidFill>
              </a:rPr>
              <a:t>  8%</a:t>
            </a:r>
            <a:endParaRPr lang="es-CO" dirty="0">
              <a:solidFill>
                <a:srgbClr val="00264C"/>
              </a:solidFill>
            </a:endParaRPr>
          </a:p>
        </p:txBody>
      </p:sp>
      <p:sp>
        <p:nvSpPr>
          <p:cNvPr id="58" name="Rectángulo 57"/>
          <p:cNvSpPr/>
          <p:nvPr/>
        </p:nvSpPr>
        <p:spPr>
          <a:xfrm>
            <a:off x="5366298" y="2982884"/>
            <a:ext cx="1673623" cy="40567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>
                <a:solidFill>
                  <a:srgbClr val="00264C"/>
                </a:solidFill>
              </a:rPr>
              <a:t>Avance &gt; 30%</a:t>
            </a:r>
          </a:p>
        </p:txBody>
      </p:sp>
      <p:sp>
        <p:nvSpPr>
          <p:cNvPr id="59" name="Rectángulo 58"/>
          <p:cNvSpPr/>
          <p:nvPr/>
        </p:nvSpPr>
        <p:spPr>
          <a:xfrm>
            <a:off x="5366298" y="3731774"/>
            <a:ext cx="1673623" cy="4680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>
                <a:solidFill>
                  <a:srgbClr val="00264C"/>
                </a:solidFill>
              </a:rPr>
              <a:t>Avance </a:t>
            </a:r>
          </a:p>
          <a:p>
            <a:pPr algn="ctr"/>
            <a:r>
              <a:rPr lang="es-CO" sz="1400" dirty="0">
                <a:solidFill>
                  <a:srgbClr val="00264C"/>
                </a:solidFill>
              </a:rPr>
              <a:t>&lt; 30% y &gt; 20%</a:t>
            </a:r>
          </a:p>
        </p:txBody>
      </p:sp>
      <p:sp>
        <p:nvSpPr>
          <p:cNvPr id="60" name="Elipse 59"/>
          <p:cNvSpPr/>
          <p:nvPr/>
        </p:nvSpPr>
        <p:spPr>
          <a:xfrm>
            <a:off x="4924856" y="2641039"/>
            <a:ext cx="689028" cy="643943"/>
          </a:xfrm>
          <a:prstGeom prst="ellipse">
            <a:avLst/>
          </a:prstGeom>
          <a:solidFill>
            <a:srgbClr val="3399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23</a:t>
            </a:r>
            <a:r>
              <a:rPr lang="es-CO" sz="900" dirty="0"/>
              <a:t> </a:t>
            </a:r>
            <a:r>
              <a:rPr lang="es-CO" sz="1000" dirty="0"/>
              <a:t>50%</a:t>
            </a:r>
          </a:p>
        </p:txBody>
      </p:sp>
      <p:sp>
        <p:nvSpPr>
          <p:cNvPr id="61" name="Elipse 60"/>
          <p:cNvSpPr/>
          <p:nvPr/>
        </p:nvSpPr>
        <p:spPr>
          <a:xfrm>
            <a:off x="4958095" y="3391848"/>
            <a:ext cx="689028" cy="64394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9 </a:t>
            </a:r>
            <a:r>
              <a:rPr lang="es-CO" sz="1000" dirty="0"/>
              <a:t>20%</a:t>
            </a:r>
            <a:endParaRPr lang="es-CO" dirty="0"/>
          </a:p>
        </p:txBody>
      </p:sp>
      <p:sp>
        <p:nvSpPr>
          <p:cNvPr id="62" name="Rectángulo 61"/>
          <p:cNvSpPr/>
          <p:nvPr/>
        </p:nvSpPr>
        <p:spPr>
          <a:xfrm>
            <a:off x="5383299" y="4554091"/>
            <a:ext cx="1673623" cy="4680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>
                <a:solidFill>
                  <a:srgbClr val="00264C"/>
                </a:solidFill>
              </a:rPr>
              <a:t>Avance &lt; 20%</a:t>
            </a:r>
          </a:p>
        </p:txBody>
      </p:sp>
      <p:sp>
        <p:nvSpPr>
          <p:cNvPr id="63" name="Elipse 62"/>
          <p:cNvSpPr/>
          <p:nvPr/>
        </p:nvSpPr>
        <p:spPr>
          <a:xfrm>
            <a:off x="4975096" y="4214165"/>
            <a:ext cx="689028" cy="64394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rgbClr val="00264C"/>
                </a:solidFill>
              </a:rPr>
              <a:t>9</a:t>
            </a:r>
            <a:r>
              <a:rPr lang="es-CO" sz="1000" dirty="0">
                <a:solidFill>
                  <a:srgbClr val="00264C"/>
                </a:solidFill>
              </a:rPr>
              <a:t>  20%</a:t>
            </a:r>
            <a:endParaRPr lang="es-CO" dirty="0">
              <a:solidFill>
                <a:srgbClr val="00264C"/>
              </a:solidFill>
            </a:endParaRPr>
          </a:p>
        </p:txBody>
      </p:sp>
      <p:sp>
        <p:nvSpPr>
          <p:cNvPr id="64" name="Rectángulo 63"/>
          <p:cNvSpPr/>
          <p:nvPr/>
        </p:nvSpPr>
        <p:spPr>
          <a:xfrm>
            <a:off x="5368275" y="5350433"/>
            <a:ext cx="1673623" cy="67321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sz="1400" dirty="0">
                <a:solidFill>
                  <a:srgbClr val="00264C"/>
                </a:solidFill>
              </a:rPr>
              <a:t>Sin reporte o reporta otra entidad fuera del sector</a:t>
            </a:r>
          </a:p>
        </p:txBody>
      </p:sp>
      <p:sp>
        <p:nvSpPr>
          <p:cNvPr id="65" name="Elipse 64"/>
          <p:cNvSpPr/>
          <p:nvPr/>
        </p:nvSpPr>
        <p:spPr>
          <a:xfrm>
            <a:off x="4960072" y="5010508"/>
            <a:ext cx="689028" cy="643943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rgbClr val="00264C"/>
                </a:solidFill>
              </a:rPr>
              <a:t>5</a:t>
            </a:r>
            <a:r>
              <a:rPr lang="es-CO" sz="1000" dirty="0">
                <a:solidFill>
                  <a:srgbClr val="00264C"/>
                </a:solidFill>
              </a:rPr>
              <a:t>  10%</a:t>
            </a:r>
            <a:endParaRPr lang="es-CO" dirty="0">
              <a:solidFill>
                <a:srgbClr val="0026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8238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47922" y="403370"/>
            <a:ext cx="10515600" cy="725527"/>
          </a:xfrm>
        </p:spPr>
        <p:txBody>
          <a:bodyPr/>
          <a:lstStyle/>
          <a:p>
            <a:pPr algn="ctr"/>
            <a:r>
              <a:rPr lang="es-ES" dirty="0"/>
              <a:t> </a:t>
            </a:r>
            <a:r>
              <a:rPr lang="es-ES" sz="3600" b="1" dirty="0"/>
              <a:t>METAS SECTOR AMBIENTE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195456" y="1302239"/>
            <a:ext cx="11820533" cy="1146220"/>
          </a:xfrm>
          <a:prstGeom prst="roundRect">
            <a:avLst/>
          </a:prstGeom>
          <a:solidFill>
            <a:srgbClr val="E673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Rectángulo redondeado 11"/>
          <p:cNvSpPr/>
          <p:nvPr/>
        </p:nvSpPr>
        <p:spPr>
          <a:xfrm>
            <a:off x="3137198" y="1353733"/>
            <a:ext cx="8788639" cy="11140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CO" sz="1400" dirty="0">
                <a:solidFill>
                  <a:srgbClr val="00264C"/>
                </a:solidFill>
              </a:rPr>
              <a:t>Programa 04. Familias protegidas y adaptadas al cambio climático.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195456" y="1337157"/>
            <a:ext cx="364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PILAR 1: </a:t>
            </a:r>
            <a:r>
              <a:rPr lang="es-CO" sz="1200" dirty="0"/>
              <a:t>IGUALDAD EN CALIDAD DE VIDA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6721989"/>
              </p:ext>
            </p:extLst>
          </p:nvPr>
        </p:nvGraphicFramePr>
        <p:xfrm>
          <a:off x="9723" y="1708929"/>
          <a:ext cx="12191997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4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6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428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894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530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99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07613">
                <a:tc gridSpan="4"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Metas Resultado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Metas Producto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111">
                <a:tc>
                  <a:txBody>
                    <a:bodyPr/>
                    <a:lstStyle/>
                    <a:p>
                      <a:pPr algn="ctr"/>
                      <a:r>
                        <a:rPr lang="es-CO" sz="1100" dirty="0">
                          <a:solidFill>
                            <a:sysClr val="windowText" lastClr="000000"/>
                          </a:solidFill>
                        </a:rPr>
                        <a:t>Meta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>
                          <a:solidFill>
                            <a:sysClr val="windowText" lastClr="000000"/>
                          </a:solidFill>
                        </a:rPr>
                        <a:t>Indicador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>
                          <a:solidFill>
                            <a:sysClr val="windowText" lastClr="000000"/>
                          </a:solidFill>
                        </a:rPr>
                        <a:t>Avance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>
                          <a:solidFill>
                            <a:sysClr val="windowText" lastClr="000000"/>
                          </a:solidFill>
                        </a:rPr>
                        <a:t>% Avance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>
                          <a:solidFill>
                            <a:sysClr val="windowText" lastClr="000000"/>
                          </a:solidFill>
                        </a:rPr>
                        <a:t>Meta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>
                          <a:solidFill>
                            <a:sysClr val="windowText" lastClr="000000"/>
                          </a:solidFill>
                        </a:rPr>
                        <a:t>Indicador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>
                          <a:solidFill>
                            <a:sysClr val="windowText" lastClr="000000"/>
                          </a:solidFill>
                        </a:rPr>
                        <a:t>Avance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>
                          <a:solidFill>
                            <a:sysClr val="windowText" lastClr="000000"/>
                          </a:solidFill>
                        </a:rPr>
                        <a:t>% Avance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s-CO" sz="1000" dirty="0"/>
                        <a:t>Reasentar a 4286 familias localizadas en zonas de riesgo no mitigable (286 a cargo del IDIGER)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CO" sz="1000" dirty="0"/>
                        <a:t>Sumatoria de las familias reasentadas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169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59%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000" dirty="0"/>
                        <a:t>Formular una política de reasentamiento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000" dirty="0"/>
                        <a:t>Una política de reasentamiento formulada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0%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CO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s-CO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s-CO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s-C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000" dirty="0"/>
                        <a:t>Atender al 100% de la población afectada por emergencias y desastres con respuesta integral y coordinada del SDGR - CC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000" dirty="0"/>
                        <a:t>Porcentaje de la población afectada por emergencias y desastres con respuesta integral atendidas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40%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s-CO" sz="1000" dirty="0"/>
                        <a:t>Beneficiar a 8.750 familias localizadas en zonas de riesgo mitigable por fenómenos de remoción en masa, con obras de mitigación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CO" sz="1000" dirty="0"/>
                        <a:t>Sumatoria de familias a las que se les reduce el riesgo…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2,431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27,78%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000" dirty="0"/>
                        <a:t>Construcción de 16 obras de mitigación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000" dirty="0"/>
                        <a:t>Número de obras de mitigación construidas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18,76%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CO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s-CO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s-CO" sz="11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es-CO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000" dirty="0"/>
                        <a:t>Incentivar y promover el cumplimiento de la norma de sismo resistencia y el reforzamiento estructural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000" dirty="0"/>
                        <a:t>Número de eventos realizados para incentivar y promover el cumplimiento de normas Sismo resistente en el Distrito Capital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0%</a:t>
                      </a:r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7" name="Rectángulo redondeado 46"/>
          <p:cNvSpPr/>
          <p:nvPr/>
        </p:nvSpPr>
        <p:spPr>
          <a:xfrm>
            <a:off x="234093" y="4386214"/>
            <a:ext cx="11820533" cy="1146220"/>
          </a:xfrm>
          <a:prstGeom prst="roundRect">
            <a:avLst/>
          </a:prstGeom>
          <a:solidFill>
            <a:srgbClr val="E673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9" name="Rectángulo redondeado 48"/>
          <p:cNvSpPr/>
          <p:nvPr/>
        </p:nvSpPr>
        <p:spPr>
          <a:xfrm>
            <a:off x="3175835" y="4458168"/>
            <a:ext cx="8788639" cy="11140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CO" sz="1400" dirty="0">
                <a:solidFill>
                  <a:srgbClr val="00264C"/>
                </a:solidFill>
              </a:rPr>
              <a:t>Programa 17. Espacio público, derecho de todos.</a:t>
            </a:r>
          </a:p>
        </p:txBody>
      </p:sp>
      <p:sp>
        <p:nvSpPr>
          <p:cNvPr id="50" name="CuadroTexto 49"/>
          <p:cNvSpPr txBox="1"/>
          <p:nvPr/>
        </p:nvSpPr>
        <p:spPr>
          <a:xfrm>
            <a:off x="234092" y="4418412"/>
            <a:ext cx="2448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dirty="0"/>
              <a:t>PILAR 2: </a:t>
            </a:r>
            <a:r>
              <a:rPr lang="es-CO" sz="1200" dirty="0"/>
              <a:t>DEMOCRACIA URBANA</a:t>
            </a:r>
          </a:p>
        </p:txBody>
      </p:sp>
      <p:graphicFrame>
        <p:nvGraphicFramePr>
          <p:cNvPr id="51" name="Tabla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483185"/>
              </p:ext>
            </p:extLst>
          </p:nvPr>
        </p:nvGraphicFramePr>
        <p:xfrm>
          <a:off x="22602" y="4828848"/>
          <a:ext cx="12191997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4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6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428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024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23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99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07613">
                <a:tc gridSpan="4"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Metas Resultado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Metas Producto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111">
                <a:tc>
                  <a:txBody>
                    <a:bodyPr/>
                    <a:lstStyle/>
                    <a:p>
                      <a:pPr algn="ctr"/>
                      <a:r>
                        <a:rPr lang="es-CO" sz="1100" dirty="0">
                          <a:solidFill>
                            <a:sysClr val="windowText" lastClr="000000"/>
                          </a:solidFill>
                        </a:rPr>
                        <a:t>Meta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>
                          <a:solidFill>
                            <a:sysClr val="windowText" lastClr="000000"/>
                          </a:solidFill>
                        </a:rPr>
                        <a:t>Indicador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>
                          <a:solidFill>
                            <a:sysClr val="windowText" lastClr="000000"/>
                          </a:solidFill>
                        </a:rPr>
                        <a:t>Avance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>
                          <a:solidFill>
                            <a:sysClr val="windowText" lastClr="000000"/>
                          </a:solidFill>
                        </a:rPr>
                        <a:t>% Avance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>
                          <a:solidFill>
                            <a:sysClr val="windowText" lastClr="000000"/>
                          </a:solidFill>
                        </a:rPr>
                        <a:t>Meta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>
                          <a:solidFill>
                            <a:sysClr val="windowText" lastClr="000000"/>
                          </a:solidFill>
                        </a:rPr>
                        <a:t>Indicador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>
                          <a:solidFill>
                            <a:sysClr val="windowText" lastClr="000000"/>
                          </a:solidFill>
                        </a:rPr>
                        <a:t>Avance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>
                          <a:solidFill>
                            <a:sysClr val="windowText" lastClr="000000"/>
                          </a:solidFill>
                        </a:rPr>
                        <a:t>% Avance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90% Porcentaje de incendios</a:t>
                      </a:r>
                      <a:r>
                        <a:rPr lang="es-CO" sz="1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forestales ubicados en el</a:t>
                      </a:r>
                      <a:r>
                        <a:rPr lang="es-CO" sz="1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costado occidental de los</a:t>
                      </a:r>
                      <a:r>
                        <a:rPr lang="es-CO" sz="1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cerros</a:t>
                      </a:r>
                      <a:r>
                        <a:rPr lang="es-CO" sz="1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orientales a lo largo</a:t>
                      </a:r>
                      <a:r>
                        <a:rPr lang="es-CO" sz="1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 sendero panorámico</a:t>
                      </a:r>
                      <a:r>
                        <a:rPr lang="es-CO" sz="1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controlados en un lapso de</a:t>
                      </a:r>
                      <a:r>
                        <a:rPr lang="es-CO" sz="10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 días.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000" dirty="0"/>
                        <a:t>Días</a:t>
                      </a:r>
                      <a:r>
                        <a:rPr lang="es-CO" sz="1000" baseline="0" dirty="0"/>
                        <a:t> promedio de atención</a:t>
                      </a:r>
                      <a:endParaRPr lang="es-CO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Sin reporte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Sin reporte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Acciones para la prevención y</a:t>
                      </a:r>
                    </a:p>
                    <a:p>
                      <a:pPr marL="0" algn="ctr" defTabSz="914400" rtl="0" eaLnBrk="1" latinLnBrk="0" hangingPunct="1"/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mitigación del riesgo de incidentes</a:t>
                      </a:r>
                    </a:p>
                    <a:p>
                      <a:pPr marL="0" algn="ctr" defTabSz="914400" rtl="0" eaLnBrk="1" latinLnBrk="0" hangingPunct="1"/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forestales (connatos, quemas e</a:t>
                      </a:r>
                    </a:p>
                    <a:p>
                      <a:pPr marL="0" algn="ctr" defTabSz="914400" rtl="0" eaLnBrk="1" latinLnBrk="0" hangingPunct="1"/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incendios)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Número de acciones para</a:t>
                      </a:r>
                    </a:p>
                    <a:p>
                      <a:pPr marL="0" algn="ctr" defTabSz="914400" rtl="0" eaLnBrk="1" latinLnBrk="0" hangingPunct="1"/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 prevención y mitigación</a:t>
                      </a:r>
                    </a:p>
                    <a:p>
                      <a:pPr marL="0" algn="ctr" defTabSz="914400" rtl="0" eaLnBrk="1" latinLnBrk="0" hangingPunct="1"/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del riesgo de incidentes</a:t>
                      </a:r>
                    </a:p>
                    <a:p>
                      <a:pPr marL="0" algn="ctr" defTabSz="914400" rtl="0" eaLnBrk="1" latinLnBrk="0" hangingPunct="1"/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forestales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Sin reporte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Sin reporte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sz="1000" dirty="0"/>
                        <a:t>250.000 ciudadanos que recorren el sendero panorámico y los cerros orientales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000" dirty="0"/>
                        <a:t>Suma de ciudadanos que recorren el sendero panorámico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28,812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11,52%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000" dirty="0"/>
                        <a:t>Adecuar 15 km del sendero panorámico de los cerros orientales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000" dirty="0"/>
                        <a:t>Número de km del sendero panorámico adecuados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0%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36809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 </a:t>
            </a:r>
            <a:r>
              <a:rPr lang="es-ES" sz="3600" b="1" dirty="0"/>
              <a:t>METAS SECTOR AMBIENTE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83048" y="1221601"/>
            <a:ext cx="11984456" cy="1146220"/>
          </a:xfrm>
          <a:prstGeom prst="roundRect">
            <a:avLst/>
          </a:prstGeom>
          <a:ln w="57150">
            <a:solidFill>
              <a:srgbClr val="1C7AB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/>
          <p:cNvSpPr txBox="1"/>
          <p:nvPr/>
        </p:nvSpPr>
        <p:spPr>
          <a:xfrm>
            <a:off x="83048" y="1167371"/>
            <a:ext cx="7914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rgbClr val="009FE3"/>
                </a:solidFill>
              </a:rPr>
              <a:t>EJE TRANSVERSAL 3: </a:t>
            </a:r>
            <a:r>
              <a:rPr lang="es-CO" sz="1200" dirty="0">
                <a:solidFill>
                  <a:srgbClr val="009FE3"/>
                </a:solidFill>
              </a:rPr>
              <a:t>SOSTENIBILIDAD AMBIENTAL BASADA EN LA EFICIENCIA ENERGETICA</a:t>
            </a:r>
          </a:p>
        </p:txBody>
      </p:sp>
      <p:sp>
        <p:nvSpPr>
          <p:cNvPr id="10" name="Elipse 9"/>
          <p:cNvSpPr/>
          <p:nvPr/>
        </p:nvSpPr>
        <p:spPr>
          <a:xfrm>
            <a:off x="554043" y="24992"/>
            <a:ext cx="1087096" cy="116729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Elipse 10"/>
          <p:cNvSpPr/>
          <p:nvPr/>
        </p:nvSpPr>
        <p:spPr>
          <a:xfrm>
            <a:off x="584714" y="31734"/>
            <a:ext cx="1025753" cy="10899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15267" y1="76000" x2="42748" y2="97600"/>
                        <a14:backgroundMark x1="14504" y1="76800" x2="0" y2="58400"/>
                        <a14:backgroundMark x1="67939" y1="99200" x2="98473" y2="68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4043" y="-18589"/>
            <a:ext cx="1144796" cy="1190625"/>
          </a:xfrm>
          <a:prstGeom prst="rect">
            <a:avLst/>
          </a:prstGeom>
        </p:spPr>
      </p:pic>
      <p:sp>
        <p:nvSpPr>
          <p:cNvPr id="57" name="Rectángulo redondeado 56"/>
          <p:cNvSpPr/>
          <p:nvPr/>
        </p:nvSpPr>
        <p:spPr>
          <a:xfrm>
            <a:off x="2987897" y="1472671"/>
            <a:ext cx="8976576" cy="11140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CO" sz="1400" dirty="0">
                <a:solidFill>
                  <a:srgbClr val="00264C"/>
                </a:solidFill>
              </a:rPr>
              <a:t>Programa 38. Recuperación y manejo de la estructura ecológica principal.</a:t>
            </a:r>
          </a:p>
        </p:txBody>
      </p:sp>
      <p:graphicFrame>
        <p:nvGraphicFramePr>
          <p:cNvPr id="58" name="Tabla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067145"/>
              </p:ext>
            </p:extLst>
          </p:nvPr>
        </p:nvGraphicFramePr>
        <p:xfrm>
          <a:off x="12878" y="1841640"/>
          <a:ext cx="12191997" cy="4980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15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3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14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300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4598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80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3964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07613">
                <a:tc gridSpan="4"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Metas Resultado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Metas Producto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0357">
                <a:tc>
                  <a:txBody>
                    <a:bodyPr/>
                    <a:lstStyle/>
                    <a:p>
                      <a:pPr algn="ctr"/>
                      <a:r>
                        <a:rPr lang="es-CO" sz="1100" dirty="0">
                          <a:solidFill>
                            <a:sysClr val="windowText" lastClr="000000"/>
                          </a:solidFill>
                        </a:rPr>
                        <a:t>Meta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>
                          <a:solidFill>
                            <a:sysClr val="windowText" lastClr="000000"/>
                          </a:solidFill>
                        </a:rPr>
                        <a:t>Indicador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900" dirty="0">
                          <a:solidFill>
                            <a:sysClr val="windowText" lastClr="000000"/>
                          </a:solidFill>
                        </a:rPr>
                        <a:t>Avance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% Avance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>
                          <a:solidFill>
                            <a:sysClr val="windowText" lastClr="000000"/>
                          </a:solidFill>
                        </a:rPr>
                        <a:t>Meta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>
                          <a:solidFill>
                            <a:sysClr val="windowText" lastClr="000000"/>
                          </a:solidFill>
                        </a:rPr>
                        <a:t>Indicador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Avance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% Avance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58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Intervenir el 100% de los humedales declarados en el Distrito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Porcentaje  de intervención de  los humedales declarados en el Distrito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29,5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29,5%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Realizar quince (15) diagnósticos de los PEDH declarados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Número de diagnósticos básicos realizados</a:t>
                      </a:r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para desarrollar el Plan de Intervención en los Parques Ecológicos Distritales de Humedales declarados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100%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9084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Mantener 400 hectáreas de suelo de protección con procesos ya iniciados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Número de hectáreas de suelo en proceso de mantenimiento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56,6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14,1%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000" dirty="0"/>
                        <a:t>Realizar en 400 hectáreas de suelos de </a:t>
                      </a:r>
                      <a:r>
                        <a:rPr lang="es-CO" sz="900" dirty="0"/>
                        <a:t>protección procesos de monitoreo y mantenimiento de los</a:t>
                      </a:r>
                    </a:p>
                    <a:p>
                      <a:pPr algn="ctr"/>
                      <a:r>
                        <a:rPr lang="es-CO" sz="900" dirty="0"/>
                        <a:t>procesos ya iniciados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000" dirty="0"/>
                        <a:t>Número de hectáreas de suelo de protección con procesos de monitoreo y mantenimiento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56,6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14,1%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Declarar 100 hectáreas nuevas áreas protegidas de ecosistemas de paramo y alto andino en el Distrito Capital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Número de hectáreas nuevas de áreas protegidas de ecosistemas de paramo y alto andino con gestiones para su declaratoria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0%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Elaborar conceptos para la gestión de la declaratoria de 100 nuevas hectáreas de áreas protegidas en</a:t>
                      </a:r>
                      <a:b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ecosistema de páramo y alto andino en el D.C.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Número de hectáreas con conceptos técnicos para la gestión de la declaratoria de nuevas áreas protegidas y elementos conectores de la EEP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30%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Manejar integralmente 800 hectáreas de Parque Ecológico Distrital de Montaña y áreas de interés ambiental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Número de hectáreas manejadas integralmente de Parque Ecológico Distrital de Montaña y áreas de interés ambiental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315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39,4%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Formular y adoptar planes de manejo para el 100% de las hectáreas de Parques Ecológicos Distritales de</a:t>
                      </a:r>
                      <a:b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Montaña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Porcentaje de hectáreas de Parques Ecológicos Distritales de Montaña (PEDM) con planes de manejo formulados y adoptados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0%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Recuperar 115 Has de suelo de protección en riesgo no mitigable y viabilizar como espacio público efectivo de la ciudad.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Número de hectáreas viabilizadas como espacio público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27,6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24%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Restauración de 115 has en suelos de protección en riesgo no mitigable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Número de hectáreas en proceso de </a:t>
                      </a:r>
                      <a:r>
                        <a:rPr lang="es-CO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restauración y/o recuperación en suelos de protección en riesgo no mitigables para habilitar como espacio público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27,6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24,0%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Restaurar 200 hectáreas nuevas en Cerros Orientales, ríos y quebradas y/o zonas de riesgo no mitigable que aportan a la conectividad ecológica de la región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Número de hectáreas nuevas en proceso </a:t>
                      </a:r>
                      <a:r>
                        <a:rPr lang="es-CO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 recuperación, rehabilitación o restauración en cerros orientales, ríos y quebradas y/o zonas de riesgo no mitigable  que aportan a la conectividad</a:t>
                      </a:r>
                      <a:br>
                        <a:rPr lang="es-CO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s-CO" sz="9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ecológica de la región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41,3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20,7%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Aplicar acciones del protocolo de restauración ecológica (diagnóstico, diseño, implementación y</a:t>
                      </a:r>
                      <a:br>
                        <a:rPr lang="es-CO" sz="1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s-CO" sz="10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mantenimiento) del Distrito en 200 has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Número de hectáreas con aplicación del protocolo de restauración ecológica (diagnóstico, diseño, implementación y mantenimiento)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18,1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9,1%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Implementar 2 proyectos piloto, para la adaptación al Cambio Climático basada en ecosistemas, en la ruralidad y en el perímetro urbano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Número de proyectos implementados, para la adaptación al Cambio Climático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0,85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42,5%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 Proyectos de adaptación al cambio climático formulados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Número de proyectos formulados, para la adaptación al Cambio Climático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0,85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100" dirty="0"/>
                        <a:t>42,5%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92226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 </a:t>
            </a:r>
            <a:r>
              <a:rPr lang="es-ES" sz="3600" b="1" dirty="0"/>
              <a:t>METAS SECTOR AMBIENTE</a:t>
            </a:r>
          </a:p>
        </p:txBody>
      </p:sp>
      <p:sp>
        <p:nvSpPr>
          <p:cNvPr id="10" name="Elipse 9"/>
          <p:cNvSpPr/>
          <p:nvPr/>
        </p:nvSpPr>
        <p:spPr>
          <a:xfrm>
            <a:off x="592680" y="128024"/>
            <a:ext cx="1087096" cy="116729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Elipse 10"/>
          <p:cNvSpPr/>
          <p:nvPr/>
        </p:nvSpPr>
        <p:spPr>
          <a:xfrm>
            <a:off x="623351" y="134766"/>
            <a:ext cx="1025753" cy="10899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15267" y1="76000" x2="42748" y2="97600"/>
                        <a14:backgroundMark x1="14504" y1="76800" x2="0" y2="58400"/>
                        <a14:backgroundMark x1="67939" y1="99200" x2="98473" y2="68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680" y="84443"/>
            <a:ext cx="1144796" cy="1190625"/>
          </a:xfrm>
          <a:prstGeom prst="rect">
            <a:avLst/>
          </a:prstGeom>
        </p:spPr>
      </p:pic>
      <p:sp>
        <p:nvSpPr>
          <p:cNvPr id="60" name="Rectángulo redondeado 59"/>
          <p:cNvSpPr/>
          <p:nvPr/>
        </p:nvSpPr>
        <p:spPr>
          <a:xfrm>
            <a:off x="2987897" y="1259769"/>
            <a:ext cx="8976576" cy="11140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CO" sz="1400" dirty="0">
                <a:solidFill>
                  <a:srgbClr val="00264C"/>
                </a:solidFill>
              </a:rPr>
              <a:t>Programa 39. Ambiente sano para la equidad y disfrute del ciudadano.</a:t>
            </a:r>
          </a:p>
        </p:txBody>
      </p:sp>
      <p:graphicFrame>
        <p:nvGraphicFramePr>
          <p:cNvPr id="72" name="Tabla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333551"/>
              </p:ext>
            </p:extLst>
          </p:nvPr>
        </p:nvGraphicFramePr>
        <p:xfrm>
          <a:off x="3" y="1665310"/>
          <a:ext cx="12191997" cy="49575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1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74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6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428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024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23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99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07613">
                <a:tc gridSpan="4"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Metas Resultado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Metas Producto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111"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Meta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Indicador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Avance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% Avance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Meta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Indicador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Avance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% Avance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836">
                <a:tc rowSpan="5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Mantener las concentraciones promedio anuales de PM10 en todo el territorio distrital por debajo de la norma 50 mg/m3 de PM10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Concentración de material </a:t>
                      </a:r>
                      <a:r>
                        <a:rPr lang="es-CO" sz="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particulado</a:t>
                      </a:r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inferior a 10 micras (µ)  promedio anual (PM10 ) en el aire (µg/m3) por debajo de la norma (50 mg/m3) </a:t>
                      </a:r>
                    </a:p>
                  </a:txBody>
                  <a:tcPr marL="0" marR="0" marT="0" marB="0"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41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34,7%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Otorgar las concesiones, permisos y autorizaciones (50% sanciones y 50% permisos) solicitados a la</a:t>
                      </a:r>
                    </a:p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autoridad ambiental con fines de regularización ambiental del Distrito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Porcentaje de concesiones otorgadas con fines de regularización ambiental del Distrito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15,5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31%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5138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Porcentaje de permisos otorgados con fines de regularización ambiental del Distrito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30,6%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63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Porcentaje de autorizaciones otorgadas con fines de regularización ambiental del Distrito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11,42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22,8%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CO" sz="10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Concentración de Material </a:t>
                      </a:r>
                      <a:r>
                        <a:rPr lang="es-CO" sz="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Particulado</a:t>
                      </a:r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Inferior a 2.5 Micrómetros (PM2.5) en el aire (µg/m3) por debajo de la norma (25 µg/m3)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19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31,7%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Realizar el 100% de las actuaciones de inspección, vigilancia, control (IVC), seguimiento y monitoreo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Porcentaje de actuaciones de inspección, vigilancia, control (IVC), seguimiento y monitoreo en calidad del aire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37,5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37,5%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CO" sz="10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s-CO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s-CO" sz="11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s-CO" sz="1100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Capacitar a más de 3 mil conductores</a:t>
                      </a:r>
                    </a:p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 todo tipo de vehículos en “</a:t>
                      </a:r>
                      <a:r>
                        <a:rPr lang="es-CO" sz="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ecoconducción</a:t>
                      </a:r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”.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Número de conductores de</a:t>
                      </a:r>
                    </a:p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todo tipo de vehículos capacitados</a:t>
                      </a:r>
                    </a:p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 “</a:t>
                      </a:r>
                      <a:r>
                        <a:rPr lang="es-CO" sz="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ecoconducción</a:t>
                      </a:r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”.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Reporta SDM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Reporta SDM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La cuenca hídrica del Rio Bogotá en proceso de descontaminación a través de acciones de corto y mediano plazo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Porcentaje de cumplimiento de acciones de descontaminación de corto y mediano plazo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35%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La cuenca hídrica del Rio Bogotá en proceso de descontaminación a través de acciones de corto y</a:t>
                      </a:r>
                    </a:p>
                    <a:p>
                      <a:pPr algn="ctr"/>
                      <a:r>
                        <a:rPr lang="es-CO" sz="800" dirty="0"/>
                        <a:t>mediano plazo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 cuenca hídrica del Rio Bogotá en proceso de descontaminación a través de acciones de corto y</a:t>
                      </a:r>
                    </a:p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mediano plazo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35%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Plan de manejo de la franja de adecuación y la Reserva Forestal Protectora de los cerros orientales en proceso de implementación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Porcentaje de implementación del plan de manejo de la franja de adecuación y la Reserva Forestal Protectora de los cerros orientales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9,11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22,78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Plan de manejo de la franja de adecuación y la Reserva Forestal Protectora de los cerros orientales en proceso de implementación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Porcentaje de implementación del plan de manejo de la franja de adecuación y la Reserva Forestal Protectora de los cerros orientales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9,11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22,78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3739"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Mantener libre de publicidad exterior visual ilegal el 20% de las rutas tradicionalmente cubiertas.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Porcentaje de área libre de afiches con respecto al área tradicionalmente cubierta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28%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Realizar operativos de control y limpieza de las rutas tradicionalmente cubierta por publicidad exterior</a:t>
                      </a:r>
                    </a:p>
                    <a:p>
                      <a:pPr algn="ctr"/>
                      <a:r>
                        <a:rPr lang="es-CO" sz="800" dirty="0"/>
                        <a:t>visual ilegal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Número de operativos de control y limpieza de rutas cubiertas por publicidad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793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132%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8663"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Reducir en 5%  los niveles de  ruido en las zonas críticas de la ciudad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Niveles de  ruido en las zonas críticas de la ciudad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27,78%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Implementar acciones de control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Número de acciones de control de ruido en las zonas críticas de la ciudad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5449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30,96%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5705">
                <a:tc rowSpan="2"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Aumentar la calidad de los 20,12 km de río en el área urbana que cuentan con calidad aceptable o superior (WQI &gt;65) a buena o superior (WQI &gt;80) y adicionar 10 km de ríos en el área urbana del Distrito con calidad de agua aceptable o superior (WQI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Número de km de ríos urbanos con índice de Calidad del Agua buena o superior (WQI &gt;80)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20,12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120,4%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Ejecutar el Plan de Saneamiento y Manejo de Vertimientos - PSMV, entre otros proyectos prioritarios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Porcentaje de seguimiento a la ejecución del Plan de Saneamiento y Manejo de Vertimientos (PSMV)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37,5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37,5%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3487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Número de km de ríos urbanos adicionales con índice de Calidad del Agua aceptable (WQI &gt;65)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10,06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100,06%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85023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 </a:t>
            </a:r>
            <a:r>
              <a:rPr lang="es-ES" sz="3600" b="1" dirty="0"/>
              <a:t>METAS SECTOR AMBIENTE</a:t>
            </a:r>
          </a:p>
        </p:txBody>
      </p:sp>
      <p:sp>
        <p:nvSpPr>
          <p:cNvPr id="10" name="Elipse 9"/>
          <p:cNvSpPr/>
          <p:nvPr/>
        </p:nvSpPr>
        <p:spPr>
          <a:xfrm>
            <a:off x="592680" y="128024"/>
            <a:ext cx="1087096" cy="116729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Elipse 10"/>
          <p:cNvSpPr/>
          <p:nvPr/>
        </p:nvSpPr>
        <p:spPr>
          <a:xfrm>
            <a:off x="623351" y="134766"/>
            <a:ext cx="1025753" cy="10899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15267" y1="76000" x2="42748" y2="97600"/>
                        <a14:backgroundMark x1="14504" y1="76800" x2="0" y2="58400"/>
                        <a14:backgroundMark x1="67939" y1="99200" x2="98473" y2="68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680" y="84443"/>
            <a:ext cx="1144796" cy="1190625"/>
          </a:xfrm>
          <a:prstGeom prst="rect">
            <a:avLst/>
          </a:prstGeom>
        </p:spPr>
      </p:pic>
      <p:sp>
        <p:nvSpPr>
          <p:cNvPr id="60" name="Rectángulo redondeado 59"/>
          <p:cNvSpPr/>
          <p:nvPr/>
        </p:nvSpPr>
        <p:spPr>
          <a:xfrm>
            <a:off x="2987897" y="1105221"/>
            <a:ext cx="8976576" cy="11140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CO" sz="1400" dirty="0">
                <a:solidFill>
                  <a:srgbClr val="00264C"/>
                </a:solidFill>
              </a:rPr>
              <a:t>Programa 39. Ambiente sano para la equidad y disfrute del ciudadano.</a:t>
            </a:r>
          </a:p>
        </p:txBody>
      </p:sp>
      <p:graphicFrame>
        <p:nvGraphicFramePr>
          <p:cNvPr id="72" name="Tabla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322627"/>
              </p:ext>
            </p:extLst>
          </p:nvPr>
        </p:nvGraphicFramePr>
        <p:xfrm>
          <a:off x="3" y="1501847"/>
          <a:ext cx="12191997" cy="532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4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6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428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024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23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99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07613">
                <a:tc gridSpan="4"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Metas Resultado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Metas Producto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111"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Meta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Indicador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Avance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% Avance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Meta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Indicador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Avance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% Avance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Intervenir 27 hectáreas de suelo degradado y/o contaminado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Número de hectáreas de suelo degradado y/o contaminado intervenidas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13,37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49,52%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Identificar áreas (has) / predios con suelo degradado y/o contaminado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Trámite de las solicitudes concepto de diagnóstico ambiental relacionadas con el cambio de uso de suelo o con sospecha de contaminación de los predios del área urbana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37,5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37,5%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Priorizar e implementar 16 proyectos del plan de acción de la Política de Bienestar Animal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Número de proyectos priorizados e implementados del plan de acción de la Política de Bienestar Animal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31,25%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Consolidar un Instituto de protección y</a:t>
                      </a:r>
                    </a:p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bienestar animal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 instituto de protección y</a:t>
                      </a:r>
                    </a:p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bienestar animal consolidado.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100%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Poner en marcha el nuevo Centro Recepción y Rehabilitación de Fauna y Flora Silvestre contemplándose la implantación de soluciones provisionales alternas durante la fase constructiva para garantizar la continuidad en las acciones de control de los dos recursos.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Nuevo Centro Recepción y Rehabilitación de Fauna y Flora Silvestre en operación.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0,09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9%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Construir un nuevo Centro Recepción y Rehabilitación de Fauna y Flora Silvestre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Nuevo Centro Recepción y Rehabilitación de Fauna y Flora Silvestre construido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0,09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9%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Ejecutar 45.000 actuaciones técnico jurídicas de evaluación, control, seguimiento, prevención e investigación para conservar, proteger y disminuir el tráfico ilegal de la flora y de la fauna silvestre.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Número de actuaciones técnico jurídicas de evaluación, control, seguimiento, prevención e investigación.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16,685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37,08%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Aumentar en un 10% las actuaciones</a:t>
                      </a:r>
                    </a:p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 control al tráfico ilegal de flora y</a:t>
                      </a:r>
                    </a:p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fauna silvestre, que incluyen tenencia,</a:t>
                      </a:r>
                    </a:p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movilización, transformación,</a:t>
                      </a:r>
                    </a:p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comercialización y/o aprovechamiento</a:t>
                      </a:r>
                    </a:p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provenientes de todo el país.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Porcentaje de actuaciones</a:t>
                      </a:r>
                    </a:p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 control al tráfico ilegal de</a:t>
                      </a:r>
                    </a:p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flora y fauna silvestre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Sin Reporte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Sin reporte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Poner en marcha un Centro de Protección y Bienestar Animal -Casa Ecológica de los Animales-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 Centro de Protección y Bienestar Animal -Casa Ecológica de los Animales funcionando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0,35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35%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Construir un Centro de Protección y Bienestar Animal - Casa ecológica de los animales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Una casa ecológica de los animales construida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0,35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35%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96298">
                <a:tc rowSpan="4"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Aumentar en valor real de la cobertura verde en el espacio público urbano de Bogotá D.C. (arbolado 7%, zonas verdes en 0,2% y jardinería en 20%) garantizando el mantenimiento de lo generado y lo existente.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Porcentaje de cobertura de jardinería incrementada</a:t>
                      </a:r>
                    </a:p>
                  </a:txBody>
                  <a:tcPr marL="0" marR="0" marT="0" marB="0"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63</a:t>
                      </a: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63,16%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Formular, adoptar y ejecutar el Plan Distrital de Silvicultura Urbana, Zonas verdes y Jardinería con</a:t>
                      </a:r>
                    </a:p>
                    <a:p>
                      <a:pPr algn="ctr"/>
                      <a:r>
                        <a:rPr lang="es-CO" sz="800" dirty="0"/>
                        <a:t>prospectiva de ejecución a 12 años, definido en el Decreto 531 de 2010 y adelantar su implementación en</a:t>
                      </a:r>
                    </a:p>
                    <a:p>
                      <a:pPr algn="ctr"/>
                      <a:r>
                        <a:rPr lang="es-CO" sz="800" dirty="0"/>
                        <a:t>un 30%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Un Plan Distrital de Silvicultura Urbana, Zonas verdes y Jardinería formulado, adoptado y en ejecución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0,08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8%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716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Plantar 86.000 los árboles y arbustos en el espacio Público urbano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Número de árboles plantados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17366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20%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052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Incrementar las zonas verdes de jardinería en 18.000 metros cuadrados nuevos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Número de metros cuadrados nuevos en zonas verdes de jardinería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20680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86%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s-CO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2.500.000 de ciudadanos participan en procesos de cultura y educación ambiental.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Número de ciudadanos vinculados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1219162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48,77%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34473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 </a:t>
            </a:r>
            <a:r>
              <a:rPr lang="es-ES" sz="3600" b="1" dirty="0"/>
              <a:t>METAS SECTOR AMBIENTE</a:t>
            </a:r>
          </a:p>
        </p:txBody>
      </p:sp>
      <p:sp>
        <p:nvSpPr>
          <p:cNvPr id="10" name="Elipse 9"/>
          <p:cNvSpPr/>
          <p:nvPr/>
        </p:nvSpPr>
        <p:spPr>
          <a:xfrm>
            <a:off x="592680" y="128024"/>
            <a:ext cx="1087096" cy="116729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Elipse 10"/>
          <p:cNvSpPr/>
          <p:nvPr/>
        </p:nvSpPr>
        <p:spPr>
          <a:xfrm>
            <a:off x="623351" y="134766"/>
            <a:ext cx="1025753" cy="10899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15267" y1="76000" x2="42748" y2="97600"/>
                        <a14:backgroundMark x1="14504" y1="76800" x2="0" y2="58400"/>
                        <a14:backgroundMark x1="67939" y1="99200" x2="98473" y2="68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680" y="84443"/>
            <a:ext cx="1144796" cy="1190625"/>
          </a:xfrm>
          <a:prstGeom prst="rect">
            <a:avLst/>
          </a:prstGeom>
        </p:spPr>
      </p:pic>
      <p:sp>
        <p:nvSpPr>
          <p:cNvPr id="61" name="Rectángulo redondeado 60"/>
          <p:cNvSpPr/>
          <p:nvPr/>
        </p:nvSpPr>
        <p:spPr>
          <a:xfrm>
            <a:off x="3258677" y="1076365"/>
            <a:ext cx="8933323" cy="11140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CO" sz="1400" dirty="0">
                <a:solidFill>
                  <a:srgbClr val="00264C"/>
                </a:solidFill>
              </a:rPr>
              <a:t>Programa 40. Gestión de la Huella ambiental urbana.</a:t>
            </a:r>
          </a:p>
        </p:txBody>
      </p:sp>
      <p:graphicFrame>
        <p:nvGraphicFramePr>
          <p:cNvPr id="22" name="Tab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511503"/>
              </p:ext>
            </p:extLst>
          </p:nvPr>
        </p:nvGraphicFramePr>
        <p:xfrm>
          <a:off x="206064" y="1406975"/>
          <a:ext cx="12191997" cy="54038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4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6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428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024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23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99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07613">
                <a:tc gridSpan="4"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Metas Resultado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Metas Producto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111"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Meta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Indicador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Avance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% Avance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Meta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Indicador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Avance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% Avance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5370"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Aprovechar 25.000 toneladas de llantas usadas 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Sumatoria de las toneladas de llantas usadas aprovechadas</a:t>
                      </a: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9,301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37,2%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Utilizar gradualmente el 20% de gránulo de caucho reciclado y/o residuos de demolición dentro de la</a:t>
                      </a:r>
                    </a:p>
                    <a:p>
                      <a:pPr marL="0" algn="ctr" defTabSz="914400" rtl="0" eaLnBrk="1" latinLnBrk="0" hangingPunct="1"/>
                      <a:r>
                        <a:rPr lang="es-MX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mezcla asfáltica que se utilicen para la construcción y reconstrucción de vías de la ciudad</a:t>
                      </a:r>
                      <a:endParaRPr lang="es-CO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Porcentaje de granulo de caucho utilizado dentro de la mezcla </a:t>
                      </a:r>
                      <a:r>
                        <a:rPr lang="es-MX" sz="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asfaltica</a:t>
                      </a:r>
                      <a:r>
                        <a:rPr lang="es-MX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en las vías vehiculares determinadas en la normatividad ambiental vigente</a:t>
                      </a:r>
                      <a:endParaRPr lang="es-CO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25%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920"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Formular un plan de acción y control para la gestión de las llantas usadas, orientado al aprovechamiento</a:t>
                      </a:r>
                      <a:endParaRPr lang="es-CO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Porcentaje de formulación de plan de acción y control de llantas usadas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s-MX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Reducir 800.000 toneladas de las emisiones de CO2eq.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Sumatoria de las Ton de CO2eq reducidas a partir de diciembre de 2017, según la formulación del proyecto Gestión ambiental urbana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461,947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57,7%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/>
                        <a:t>Diseñar e implementar un plan de acción encaminado a la reducción de GEI</a:t>
                      </a:r>
                      <a:endParaRPr lang="es-CO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/>
                        <a:t>Porcentaje de implementación del plan de acción encaminado a la reducción de GEI</a:t>
                      </a:r>
                      <a:endParaRPr lang="es-CO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19.4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19.4%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Disponer adecuadamente 15.000 toneladas de residuos peligrosos y especiales (</a:t>
                      </a:r>
                      <a:r>
                        <a:rPr lang="es-CO" sz="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posconsumo</a:t>
                      </a:r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de recolección selectiva, voluntarios, aceites vegetales usados, etc.)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Sumatoria  de toneladas de residuos peligrosos y especiales dispuestos adecuadamente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3455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23,03%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/>
                        <a:t>Generar acciones de control a los pequeños, medianos y grandes generadores de Residuos Peligrosos -</a:t>
                      </a:r>
                    </a:p>
                    <a:p>
                      <a:pPr algn="ctr"/>
                      <a:r>
                        <a:rPr lang="es-MX" sz="800" dirty="0"/>
                        <a:t>RESPEL</a:t>
                      </a:r>
                      <a:endParaRPr lang="es-CO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/>
                        <a:t>Número de acciones de control y seguimiento a los pequeños, medianos y grandes generadores de Residuos Peligroso</a:t>
                      </a:r>
                      <a:endParaRPr lang="es-CO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815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47.9%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Controlar y realizar seguimiento a 32.000 toneladas de residuos peligrosos en establecimientos de salud humana y afines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Sumatoria de las toneladas reportadas controladas y con seguimiento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12,695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39,67%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/>
                        <a:t>Generar acciones de control para los residuos hospitalarios y de riesgo biológico</a:t>
                      </a:r>
                      <a:endParaRPr lang="es-CO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/>
                        <a:t>Porcentaje de cumplimiento de acciones de control y seguimiento de los residuos hospitalarios y de riesgo biológico</a:t>
                      </a:r>
                      <a:endParaRPr lang="es-CO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35%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Incorporar criterios de sostenibilidad en 800 proyectos  en la etapa de diseño u operación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Emisión de los lineamientos o determinantes ambientales mediante comunicación oficial de la entidad o mediante actas de revisión y aprobación (que pueden ser de la SDA o del JBB).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311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38,8%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/>
                        <a:t>Implementar la política de </a:t>
                      </a:r>
                      <a:r>
                        <a:rPr lang="es-MX" sz="800" dirty="0" err="1"/>
                        <a:t>ecourbanismo</a:t>
                      </a:r>
                      <a:r>
                        <a:rPr lang="es-MX" sz="800" dirty="0"/>
                        <a:t> y construcción sostenible</a:t>
                      </a:r>
                      <a:endParaRPr lang="es-CO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/>
                        <a:t>Porcentaje de avance en la implementación de la política de </a:t>
                      </a:r>
                      <a:r>
                        <a:rPr lang="es-MX" sz="800" dirty="0" err="1"/>
                        <a:t>ecourbanismo</a:t>
                      </a:r>
                      <a:r>
                        <a:rPr lang="es-MX" sz="800" dirty="0"/>
                        <a:t> y construcción sostenible</a:t>
                      </a:r>
                      <a:endParaRPr lang="es-CO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25%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Desarrollar 1 proyecto de sistema urbano de drenaje sostenible para manejo de aguas y escorrentías.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% Avance en la implementación del proyecto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0%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/>
                        <a:t>Formular un (1) proyecto de sistema urbano de drenaje sostenible para manejo de aguas y escorrentías</a:t>
                      </a:r>
                      <a:endParaRPr lang="es-CO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/>
                        <a:t>Proyecto formulado e implementado del sistema urbano de drenaje sostenible - SUDS</a:t>
                      </a:r>
                      <a:endParaRPr lang="es-CO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0,12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12%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Implementar 20.000 m2 de techos verdes y jardines verticales, en espacio público y privado.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Sumatoria de los m2 de techos verdes y jardines verticales en espacio público + los de espacio privado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7745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38%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/>
                        <a:t>Techos verdes y jardines verticales implementados</a:t>
                      </a:r>
                      <a:endParaRPr lang="es-CO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/>
                        <a:t>M2 de techos verdes implementados en espacio público y privado</a:t>
                      </a:r>
                      <a:endParaRPr lang="es-CO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7.591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37,9%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Lograr  en 500 empresas un índice de desempeño ambiental empresarial -IDEA - entre muy bueno y excelente.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 de empresas con índice ideal muy bueno y excelente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163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32,6%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/>
                        <a:t>Fortalecer el esquema voluntario de autogestión ambiental, el cual involucra las organizaciones de la</a:t>
                      </a:r>
                    </a:p>
                    <a:p>
                      <a:pPr algn="ctr"/>
                      <a:r>
                        <a:rPr lang="es-MX" sz="800" dirty="0"/>
                        <a:t>ciudad, academia y gremios</a:t>
                      </a:r>
                      <a:endParaRPr lang="es-CO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/>
                        <a:t>Un esquema voluntario de autogestión ambiental fortalecido</a:t>
                      </a:r>
                      <a:endParaRPr lang="es-CO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0.25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25%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59696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 </a:t>
            </a:r>
            <a:r>
              <a:rPr lang="es-ES" sz="3600" b="1" dirty="0"/>
              <a:t>METAS SECTOR AMBIENTE</a:t>
            </a:r>
          </a:p>
        </p:txBody>
      </p:sp>
      <p:sp>
        <p:nvSpPr>
          <p:cNvPr id="10" name="Elipse 9"/>
          <p:cNvSpPr/>
          <p:nvPr/>
        </p:nvSpPr>
        <p:spPr>
          <a:xfrm>
            <a:off x="592680" y="128024"/>
            <a:ext cx="1087096" cy="116729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Elipse 10"/>
          <p:cNvSpPr/>
          <p:nvPr/>
        </p:nvSpPr>
        <p:spPr>
          <a:xfrm>
            <a:off x="623351" y="134766"/>
            <a:ext cx="1025753" cy="10899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15267" y1="76000" x2="42748" y2="97600"/>
                        <a14:backgroundMark x1="14504" y1="76800" x2="0" y2="58400"/>
                        <a14:backgroundMark x1="67939" y1="99200" x2="98473" y2="68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2680" y="84443"/>
            <a:ext cx="1144796" cy="1190625"/>
          </a:xfrm>
          <a:prstGeom prst="rect">
            <a:avLst/>
          </a:prstGeom>
        </p:spPr>
      </p:pic>
      <p:sp>
        <p:nvSpPr>
          <p:cNvPr id="61" name="Rectángulo redondeado 60"/>
          <p:cNvSpPr/>
          <p:nvPr/>
        </p:nvSpPr>
        <p:spPr>
          <a:xfrm>
            <a:off x="3258677" y="1102123"/>
            <a:ext cx="8933323" cy="11140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CO" sz="1400" dirty="0">
                <a:solidFill>
                  <a:srgbClr val="00264C"/>
                </a:solidFill>
              </a:rPr>
              <a:t>Programa 40. Gestión de la Huella ambiental urbana.</a:t>
            </a:r>
          </a:p>
        </p:txBody>
      </p:sp>
      <p:graphicFrame>
        <p:nvGraphicFramePr>
          <p:cNvPr id="22" name="Tab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110172"/>
              </p:ext>
            </p:extLst>
          </p:nvPr>
        </p:nvGraphicFramePr>
        <p:xfrm>
          <a:off x="0" y="1406975"/>
          <a:ext cx="12191997" cy="1254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4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6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428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024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23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99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07613">
                <a:tc gridSpan="4"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Metas Resultado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Metas Producto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111"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Meta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Indicador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Avance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% Avance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Meta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Indicador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Avance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% Avance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Controlar 32.000.000 de toneladas de residuos de construcción y demolición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Sumatoria de toneladas de residuos de construcción y demolición controladas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15487802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48,4%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/>
                        <a:t>Aprovechar el 25% de los residuos de construcción y demolición que controla la SDA</a:t>
                      </a:r>
                      <a:endParaRPr lang="es-CO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/>
                        <a:t>Aprovechamiento de residuos de construcción y demolición</a:t>
                      </a:r>
                      <a:endParaRPr lang="es-CO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30,34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121,36%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Proponer un modelo de ciudad sostenible basado en determinantes ambientales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CO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Determinantes ambientales priorizados y formulados/Determinantes ambientales priorizados(14)*100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/>
                        <a:t>28%</a:t>
                      </a:r>
                      <a:endParaRPr lang="es-CO" sz="800" dirty="0"/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/>
                        <a:t>Priorizar y formular las determinantes ambientales</a:t>
                      </a:r>
                      <a:endParaRPr lang="es-CO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/>
                        <a:t>Número de instrumentos de Planeación Ambiental en los cuales se revisan, actualizan o incorporan determinantes ambientales</a:t>
                      </a:r>
                      <a:endParaRPr lang="es-CO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28%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Rectángulo redondeado 7"/>
          <p:cNvSpPr/>
          <p:nvPr/>
        </p:nvSpPr>
        <p:spPr>
          <a:xfrm>
            <a:off x="3258677" y="2679327"/>
            <a:ext cx="8933323" cy="11140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CO" sz="1400" dirty="0">
                <a:solidFill>
                  <a:srgbClr val="00264C"/>
                </a:solidFill>
              </a:rPr>
              <a:t>Programa 41. Desarrollo Rural Sostenible.</a:t>
            </a: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620764"/>
              </p:ext>
            </p:extLst>
          </p:nvPr>
        </p:nvGraphicFramePr>
        <p:xfrm>
          <a:off x="0" y="3001809"/>
          <a:ext cx="12191997" cy="225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4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6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428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024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23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99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07613">
                <a:tc gridSpan="4"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Metas Resultado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Metas Producto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111"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Meta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Indicador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Avance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% Avance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Meta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Indicador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Avance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% Avance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Aumentar a 200 las hectáreas en proceso de restauración, mantenimiento y/o conservación sobre áreas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s-MX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abastecedoras de acueductos </a:t>
                      </a:r>
                      <a:r>
                        <a:rPr lang="es-MX" sz="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veredales</a:t>
                      </a:r>
                      <a:r>
                        <a:rPr lang="es-MX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asociadas a ecosistemas de montaña, bosques, humedales, ríos,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s-MX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nacimientos, reservorios y lagos</a:t>
                      </a:r>
                      <a:endParaRPr lang="es-CO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Hectáreas en proceso en restauración, mantenimiento y/o conservación sobre áreas abastecedoras de acueductos </a:t>
                      </a:r>
                      <a:r>
                        <a:rPr lang="es-MX" sz="8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veredales</a:t>
                      </a:r>
                      <a:r>
                        <a:rPr lang="es-MX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asociadas a montañas, bosques, humedales, ríos, nacimientos, reservorios y lagos</a:t>
                      </a:r>
                      <a:endParaRPr lang="es-CO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117.5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58,7%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/>
                        <a:t>Realizar un diagnóstico de áreas para restauración, mantenimiento y/o conservación</a:t>
                      </a:r>
                      <a:endParaRPr lang="es-CO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/>
                        <a:t>Un diagnóstico de áreas para restauración, mantenimiento y/o conservación</a:t>
                      </a:r>
                      <a:endParaRPr lang="es-CO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50%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Duplicar el número de predios con adopción de buenas prácticas productivas que contribuyan a la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s-MX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adaptación y reducción de la vulnerabilidad frente al cambio climático y la promoción del desarrollo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es-MX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sostenible</a:t>
                      </a:r>
                      <a:endParaRPr lang="es-CO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Número de predios con adopción de buenas prácticas productivas que contribuyan a la adaptación y reducción de la vulnerabilidad frente al cambio climático y la promoción del desarrollo sostenible</a:t>
                      </a:r>
                      <a:endParaRPr lang="es-CO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681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68,1%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/>
                        <a:t>Identificar predios para adopción de buenas prácticas productivas</a:t>
                      </a:r>
                      <a:endParaRPr lang="es-CO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Número de predios identificados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181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36.2%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Alcanzar un aumento del 20% en al menos uno de los componentes del índice de sostenibilidad de las unidades  productivas intervenidas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Porcentaje de crecimiento de al menos uno de los componentes del índice de sostenibilidad de las Unidades Productivas Intervenidas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SDDE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SDDE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/>
                        <a:t>Implementar en 80 unidades agrícolas familiares procesos de reconversión productiva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/>
                        <a:t>Numero de unidades productivas con procesos de reconversión productiva implementados</a:t>
                      </a:r>
                      <a:endParaRPr lang="es-CO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SDDE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SDDE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Rectángulo redondeado 11"/>
          <p:cNvSpPr/>
          <p:nvPr/>
        </p:nvSpPr>
        <p:spPr>
          <a:xfrm>
            <a:off x="147025" y="5275001"/>
            <a:ext cx="12057850" cy="1146220"/>
          </a:xfrm>
          <a:prstGeom prst="roundRect">
            <a:avLst/>
          </a:prstGeom>
          <a:ln w="57150">
            <a:solidFill>
              <a:srgbClr val="1C7AB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/>
          <p:cNvSpPr txBox="1"/>
          <p:nvPr/>
        </p:nvSpPr>
        <p:spPr>
          <a:xfrm>
            <a:off x="141664" y="5438709"/>
            <a:ext cx="34122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rgbClr val="009FE3"/>
                </a:solidFill>
              </a:rPr>
              <a:t>EJE TRANSVERSAL 4: </a:t>
            </a:r>
            <a:r>
              <a:rPr lang="es-CO" sz="1200" dirty="0">
                <a:solidFill>
                  <a:srgbClr val="009FE3"/>
                </a:solidFill>
              </a:rPr>
              <a:t>GOBIERNO LEGITIMO, FORTALECIMIENTO LOCAL Y EFICIENCIA</a:t>
            </a:r>
          </a:p>
        </p:txBody>
      </p:sp>
      <p:sp>
        <p:nvSpPr>
          <p:cNvPr id="14" name="Rectángulo redondeado 13"/>
          <p:cNvSpPr/>
          <p:nvPr/>
        </p:nvSpPr>
        <p:spPr>
          <a:xfrm>
            <a:off x="3423064" y="5599404"/>
            <a:ext cx="8781811" cy="111402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s-CO" sz="1400" dirty="0">
                <a:solidFill>
                  <a:srgbClr val="00264C"/>
                </a:solidFill>
              </a:rPr>
              <a:t>Programa 44. Gobierno y ciudadanía digital.</a:t>
            </a:r>
          </a:p>
        </p:txBody>
      </p:sp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028889"/>
              </p:ext>
            </p:extLst>
          </p:nvPr>
        </p:nvGraphicFramePr>
        <p:xfrm>
          <a:off x="25757" y="6031344"/>
          <a:ext cx="12191997" cy="79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4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4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1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61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4288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024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23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99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07613">
                <a:tc gridSpan="4"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Metas Resultado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Metas Producto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6111"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Meta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Indicador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Avance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% Avance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Meta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Indicador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Avance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>
                          <a:solidFill>
                            <a:sysClr val="windowText" lastClr="000000"/>
                          </a:solidFill>
                        </a:rPr>
                        <a:t>% Avance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Generar información y conocimiento sobre el estado de los recursos hídrico, aire, ruido y calidad a los ciudadanos del Distrito Capital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Porcentaje de información ambiental divulgada y apropiada por los ciudadanos.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35%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CO" sz="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/>
                        <a:t>Diseñar y construir un centro de información y modelamiento ambiental de Bogotá D.C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dirty="0"/>
                        <a:t>Un centro de información y modelamiento diseñado y construido</a:t>
                      </a:r>
                      <a:endParaRPr lang="es-CO" sz="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0.35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800" dirty="0"/>
                        <a:t>35%</a:t>
                      </a:r>
                    </a:p>
                  </a:txBody>
                  <a:tcPr anchor="ctr">
                    <a:solidFill>
                      <a:srgbClr val="33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0250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>
            <a:alphaModFix amt="89000"/>
          </a:blip>
          <a:srcRect l="5294" t="3552" r="4870" b="1899"/>
          <a:stretch/>
        </p:blipFill>
        <p:spPr>
          <a:xfrm>
            <a:off x="0" y="0"/>
            <a:ext cx="12192000" cy="6999090"/>
          </a:xfrm>
          <a:prstGeom prst="rect">
            <a:avLst/>
          </a:prstGeom>
        </p:spPr>
      </p:pic>
      <p:sp>
        <p:nvSpPr>
          <p:cNvPr id="58" name="Rectángulo 57"/>
          <p:cNvSpPr/>
          <p:nvPr/>
        </p:nvSpPr>
        <p:spPr>
          <a:xfrm>
            <a:off x="36442" y="0"/>
            <a:ext cx="12192000" cy="6999090"/>
          </a:xfrm>
          <a:prstGeom prst="rect">
            <a:avLst/>
          </a:prstGeom>
          <a:solidFill>
            <a:srgbClr val="009FE3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rgbClr val="009FE3"/>
              </a:solidFill>
            </a:endParaRPr>
          </a:p>
        </p:txBody>
      </p:sp>
      <p:sp>
        <p:nvSpPr>
          <p:cNvPr id="64" name="Elipse 63"/>
          <p:cNvSpPr/>
          <p:nvPr/>
        </p:nvSpPr>
        <p:spPr>
          <a:xfrm>
            <a:off x="7389758" y="3330162"/>
            <a:ext cx="81807" cy="81807"/>
          </a:xfrm>
          <a:prstGeom prst="ellipse">
            <a:avLst/>
          </a:prstGeom>
          <a:solidFill>
            <a:srgbClr val="00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3" name="Imagen 72" descr="Logo.png">
            <a:extLst>
              <a:ext uri="{FF2B5EF4-FFF2-40B4-BE49-F238E27FC236}">
                <a16:creationId xmlns:a16="http://schemas.microsoft.com/office/drawing/2014/main" id="{2F91D295-BEFE-4DF9-A417-7804E37B93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967" y="5506520"/>
            <a:ext cx="1738033" cy="104775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423285" y="1068769"/>
            <a:ext cx="9721046" cy="2585323"/>
          </a:xfrm>
          <a:prstGeom prst="rect">
            <a:avLst/>
          </a:prstGeom>
          <a:solidFill>
            <a:srgbClr val="E0F5FF">
              <a:alpha val="47843"/>
            </a:srgb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AVANCES EN LA POLÍTICA DE PRODUCCIÓN Y CONSUMO SOSTENIBLE</a:t>
            </a:r>
          </a:p>
        </p:txBody>
      </p:sp>
    </p:spTree>
    <p:extLst>
      <p:ext uri="{BB962C8B-B14F-4D97-AF65-F5344CB8AC3E}">
        <p14:creationId xmlns:p14="http://schemas.microsoft.com/office/powerpoint/2010/main" val="11700614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alphaModFix amt="89000"/>
          </a:blip>
          <a:srcRect l="5294" t="3552" r="4870" b="1899"/>
          <a:stretch/>
        </p:blipFill>
        <p:spPr>
          <a:xfrm>
            <a:off x="0" y="0"/>
            <a:ext cx="12192000" cy="6999090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0" y="0"/>
            <a:ext cx="12192000" cy="7052484"/>
          </a:xfrm>
          <a:prstGeom prst="rect">
            <a:avLst/>
          </a:prstGeom>
          <a:solidFill>
            <a:srgbClr val="009FE3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rgbClr val="009FE3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217864" y="3425447"/>
            <a:ext cx="72355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altLang="es-CO" sz="8800" dirty="0"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GRACIAS</a:t>
            </a:r>
            <a:endParaRPr lang="es-ES_tradnl" sz="8800" dirty="0">
              <a:solidFill>
                <a:schemeClr val="bg1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sp>
        <p:nvSpPr>
          <p:cNvPr id="19" name="Elipse 18"/>
          <p:cNvSpPr/>
          <p:nvPr/>
        </p:nvSpPr>
        <p:spPr>
          <a:xfrm>
            <a:off x="8181829" y="4900280"/>
            <a:ext cx="81807" cy="81807"/>
          </a:xfrm>
          <a:prstGeom prst="ellipse">
            <a:avLst/>
          </a:prstGeom>
          <a:solidFill>
            <a:srgbClr val="00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Elipse 19"/>
          <p:cNvSpPr/>
          <p:nvPr/>
        </p:nvSpPr>
        <p:spPr>
          <a:xfrm>
            <a:off x="7776306" y="4900280"/>
            <a:ext cx="81807" cy="81807"/>
          </a:xfrm>
          <a:prstGeom prst="ellipse">
            <a:avLst/>
          </a:prstGeom>
          <a:solidFill>
            <a:srgbClr val="00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Elipse 20"/>
          <p:cNvSpPr/>
          <p:nvPr/>
        </p:nvSpPr>
        <p:spPr>
          <a:xfrm>
            <a:off x="7370783" y="4900280"/>
            <a:ext cx="81807" cy="81807"/>
          </a:xfrm>
          <a:prstGeom prst="ellipse">
            <a:avLst/>
          </a:prstGeom>
          <a:solidFill>
            <a:srgbClr val="00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" name="Elipse 21"/>
          <p:cNvSpPr/>
          <p:nvPr/>
        </p:nvSpPr>
        <p:spPr>
          <a:xfrm>
            <a:off x="6965260" y="4900280"/>
            <a:ext cx="81807" cy="81807"/>
          </a:xfrm>
          <a:prstGeom prst="ellipse">
            <a:avLst/>
          </a:prstGeom>
          <a:solidFill>
            <a:srgbClr val="00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Elipse 22"/>
          <p:cNvSpPr/>
          <p:nvPr/>
        </p:nvSpPr>
        <p:spPr>
          <a:xfrm>
            <a:off x="6559737" y="4900280"/>
            <a:ext cx="81807" cy="81807"/>
          </a:xfrm>
          <a:prstGeom prst="ellipse">
            <a:avLst/>
          </a:prstGeom>
          <a:solidFill>
            <a:srgbClr val="00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Elipse 23"/>
          <p:cNvSpPr/>
          <p:nvPr/>
        </p:nvSpPr>
        <p:spPr>
          <a:xfrm>
            <a:off x="6154214" y="4900280"/>
            <a:ext cx="81807" cy="81807"/>
          </a:xfrm>
          <a:prstGeom prst="ellipse">
            <a:avLst/>
          </a:prstGeom>
          <a:solidFill>
            <a:srgbClr val="00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" name="Elipse 24"/>
          <p:cNvSpPr/>
          <p:nvPr/>
        </p:nvSpPr>
        <p:spPr>
          <a:xfrm>
            <a:off x="5748691" y="4902144"/>
            <a:ext cx="81807" cy="81807"/>
          </a:xfrm>
          <a:prstGeom prst="ellipse">
            <a:avLst/>
          </a:prstGeom>
          <a:solidFill>
            <a:srgbClr val="00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" name="Elipse 25"/>
          <p:cNvSpPr/>
          <p:nvPr/>
        </p:nvSpPr>
        <p:spPr>
          <a:xfrm>
            <a:off x="5343168" y="4902144"/>
            <a:ext cx="81807" cy="81807"/>
          </a:xfrm>
          <a:prstGeom prst="ellipse">
            <a:avLst/>
          </a:prstGeom>
          <a:solidFill>
            <a:srgbClr val="00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7" name="Elipse 26"/>
          <p:cNvSpPr/>
          <p:nvPr/>
        </p:nvSpPr>
        <p:spPr>
          <a:xfrm>
            <a:off x="4937645" y="4902144"/>
            <a:ext cx="81807" cy="81807"/>
          </a:xfrm>
          <a:prstGeom prst="ellipse">
            <a:avLst/>
          </a:prstGeom>
          <a:solidFill>
            <a:srgbClr val="00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8" name="Elipse 27"/>
          <p:cNvSpPr/>
          <p:nvPr/>
        </p:nvSpPr>
        <p:spPr>
          <a:xfrm>
            <a:off x="4532122" y="4902144"/>
            <a:ext cx="81807" cy="81807"/>
          </a:xfrm>
          <a:prstGeom prst="ellipse">
            <a:avLst/>
          </a:prstGeom>
          <a:solidFill>
            <a:srgbClr val="00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Elipse 28"/>
          <p:cNvSpPr/>
          <p:nvPr/>
        </p:nvSpPr>
        <p:spPr>
          <a:xfrm>
            <a:off x="4126599" y="4902144"/>
            <a:ext cx="81807" cy="81807"/>
          </a:xfrm>
          <a:prstGeom prst="ellipse">
            <a:avLst/>
          </a:prstGeom>
          <a:solidFill>
            <a:srgbClr val="00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0" name="Elipse 29"/>
          <p:cNvSpPr/>
          <p:nvPr/>
        </p:nvSpPr>
        <p:spPr>
          <a:xfrm>
            <a:off x="3721076" y="4902144"/>
            <a:ext cx="81807" cy="81807"/>
          </a:xfrm>
          <a:prstGeom prst="ellipse">
            <a:avLst/>
          </a:prstGeom>
          <a:solidFill>
            <a:srgbClr val="00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1" name="Elipse 30"/>
          <p:cNvSpPr/>
          <p:nvPr/>
        </p:nvSpPr>
        <p:spPr>
          <a:xfrm>
            <a:off x="3315553" y="4902144"/>
            <a:ext cx="81807" cy="81807"/>
          </a:xfrm>
          <a:prstGeom prst="ellipse">
            <a:avLst/>
          </a:prstGeom>
          <a:solidFill>
            <a:srgbClr val="00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2" name="Imagen 31" descr="logos-bogota-mejor-para-todos-pd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346" y="1263277"/>
            <a:ext cx="5010050" cy="2606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2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3600" dirty="0"/>
              <a:t>AVANCES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838200" y="1287888"/>
            <a:ext cx="1896203" cy="1764407"/>
            <a:chOff x="2073498" y="2086377"/>
            <a:chExt cx="2871989" cy="2923504"/>
          </a:xfrm>
        </p:grpSpPr>
        <p:sp>
          <p:nvSpPr>
            <p:cNvPr id="7" name="Elipse 6"/>
            <p:cNvSpPr/>
            <p:nvPr/>
          </p:nvSpPr>
          <p:spPr>
            <a:xfrm>
              <a:off x="2228044" y="2279561"/>
              <a:ext cx="2524259" cy="255001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800" b="1" dirty="0"/>
                <a:t>2016</a:t>
              </a:r>
            </a:p>
            <a:p>
              <a:pPr algn="ctr"/>
              <a:r>
                <a:rPr lang="es-CO" b="1" dirty="0"/>
                <a:t>Diciembre</a:t>
              </a:r>
            </a:p>
          </p:txBody>
        </p:sp>
        <p:sp>
          <p:nvSpPr>
            <p:cNvPr id="8" name="Anillo 7"/>
            <p:cNvSpPr/>
            <p:nvPr/>
          </p:nvSpPr>
          <p:spPr>
            <a:xfrm>
              <a:off x="2073498" y="2086377"/>
              <a:ext cx="2871989" cy="2923504"/>
            </a:xfrm>
            <a:prstGeom prst="donut">
              <a:avLst>
                <a:gd name="adj" fmla="val 73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</p:grpSp>
      <p:cxnSp>
        <p:nvCxnSpPr>
          <p:cNvPr id="11" name="Conector recto de flecha 10"/>
          <p:cNvCxnSpPr/>
          <p:nvPr/>
        </p:nvCxnSpPr>
        <p:spPr>
          <a:xfrm flipH="1">
            <a:off x="1892275" y="2771892"/>
            <a:ext cx="12879" cy="1815921"/>
          </a:xfrm>
          <a:prstGeom prst="straightConnector1">
            <a:avLst/>
          </a:prstGeom>
          <a:ln>
            <a:tailEnd type="oval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-98023" y="3185663"/>
            <a:ext cx="200317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O" sz="1400" dirty="0"/>
              <a:t>Ajuste al documento en: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s-CO" sz="1400" dirty="0"/>
              <a:t>Marco conceptual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s-CO" sz="1400" dirty="0"/>
              <a:t>Problemática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s-CO" sz="1400" dirty="0"/>
              <a:t>Antecedentes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s-CO" sz="1400" dirty="0"/>
              <a:t>Otros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2155046" y="3052295"/>
            <a:ext cx="1909253" cy="1818369"/>
            <a:chOff x="2073498" y="2086377"/>
            <a:chExt cx="2871989" cy="2923504"/>
          </a:xfrm>
        </p:grpSpPr>
        <p:sp>
          <p:nvSpPr>
            <p:cNvPr id="15" name="Elipse 14"/>
            <p:cNvSpPr/>
            <p:nvPr/>
          </p:nvSpPr>
          <p:spPr>
            <a:xfrm>
              <a:off x="2228044" y="2279561"/>
              <a:ext cx="2524259" cy="255001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800" b="1" dirty="0"/>
                <a:t>2017</a:t>
              </a:r>
            </a:p>
            <a:p>
              <a:pPr algn="ctr"/>
              <a:r>
                <a:rPr lang="es-CO" b="1" dirty="0"/>
                <a:t>Febrero</a:t>
              </a:r>
            </a:p>
          </p:txBody>
        </p:sp>
        <p:sp>
          <p:nvSpPr>
            <p:cNvPr id="16" name="Anillo 15"/>
            <p:cNvSpPr/>
            <p:nvPr/>
          </p:nvSpPr>
          <p:spPr>
            <a:xfrm>
              <a:off x="2073498" y="2086377"/>
              <a:ext cx="2871989" cy="2923504"/>
            </a:xfrm>
            <a:prstGeom prst="donut">
              <a:avLst>
                <a:gd name="adj" fmla="val 73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</p:grpSp>
      <p:cxnSp>
        <p:nvCxnSpPr>
          <p:cNvPr id="17" name="Conector recto de flecha 16"/>
          <p:cNvCxnSpPr/>
          <p:nvPr/>
        </p:nvCxnSpPr>
        <p:spPr>
          <a:xfrm>
            <a:off x="2721718" y="4533365"/>
            <a:ext cx="4983" cy="1107583"/>
          </a:xfrm>
          <a:prstGeom prst="straightConnector1">
            <a:avLst/>
          </a:prstGeom>
          <a:ln>
            <a:tailEnd type="oval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CuadroTexto 18"/>
          <p:cNvSpPr txBox="1"/>
          <p:nvPr/>
        </p:nvSpPr>
        <p:spPr>
          <a:xfrm>
            <a:off x="1541512" y="4929263"/>
            <a:ext cx="119289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O" sz="1400" dirty="0"/>
              <a:t>Estructura </a:t>
            </a:r>
          </a:p>
          <a:p>
            <a:pPr algn="r"/>
            <a:r>
              <a:rPr lang="es-CO" sz="1400" dirty="0"/>
              <a:t>Programática </a:t>
            </a:r>
          </a:p>
          <a:p>
            <a:pPr algn="r"/>
            <a:r>
              <a:rPr lang="es-CO" sz="1400" dirty="0"/>
              <a:t>formulada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3815402" y="1725270"/>
            <a:ext cx="2018758" cy="1804193"/>
            <a:chOff x="2073498" y="2086377"/>
            <a:chExt cx="2871989" cy="2923504"/>
          </a:xfrm>
        </p:grpSpPr>
        <p:sp>
          <p:nvSpPr>
            <p:cNvPr id="21" name="Elipse 20"/>
            <p:cNvSpPr/>
            <p:nvPr/>
          </p:nvSpPr>
          <p:spPr>
            <a:xfrm>
              <a:off x="2228044" y="2279561"/>
              <a:ext cx="2524259" cy="255001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800" b="1" dirty="0"/>
                <a:t>2017</a:t>
              </a:r>
            </a:p>
            <a:p>
              <a:pPr algn="ctr"/>
              <a:r>
                <a:rPr lang="es-CO" b="1" dirty="0"/>
                <a:t>Mayo</a:t>
              </a:r>
            </a:p>
          </p:txBody>
        </p:sp>
        <p:sp>
          <p:nvSpPr>
            <p:cNvPr id="22" name="Anillo 21"/>
            <p:cNvSpPr/>
            <p:nvPr/>
          </p:nvSpPr>
          <p:spPr>
            <a:xfrm>
              <a:off x="2073498" y="2086377"/>
              <a:ext cx="2871989" cy="2923504"/>
            </a:xfrm>
            <a:prstGeom prst="donut">
              <a:avLst>
                <a:gd name="adj" fmla="val 73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</p:grpSp>
      <p:cxnSp>
        <p:nvCxnSpPr>
          <p:cNvPr id="23" name="Conector recto de flecha 22"/>
          <p:cNvCxnSpPr/>
          <p:nvPr/>
        </p:nvCxnSpPr>
        <p:spPr>
          <a:xfrm flipH="1">
            <a:off x="4388523" y="3202709"/>
            <a:ext cx="4865" cy="1263562"/>
          </a:xfrm>
          <a:prstGeom prst="straightConnector1">
            <a:avLst/>
          </a:prstGeom>
          <a:ln>
            <a:tailEnd type="oval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CuadroTexto 23"/>
          <p:cNvSpPr txBox="1"/>
          <p:nvPr/>
        </p:nvSpPr>
        <p:spPr>
          <a:xfrm>
            <a:off x="4414700" y="3608780"/>
            <a:ext cx="15349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dirty="0"/>
              <a:t>Socialización </a:t>
            </a:r>
          </a:p>
          <a:p>
            <a:r>
              <a:rPr lang="es-CO" sz="1400" dirty="0"/>
              <a:t>documento </a:t>
            </a:r>
          </a:p>
          <a:p>
            <a:r>
              <a:rPr lang="es-CO" sz="1400" dirty="0"/>
              <a:t>dependencias SDA</a:t>
            </a:r>
          </a:p>
        </p:txBody>
      </p:sp>
      <p:grpSp>
        <p:nvGrpSpPr>
          <p:cNvPr id="25" name="Grupo 24"/>
          <p:cNvGrpSpPr/>
          <p:nvPr/>
        </p:nvGrpSpPr>
        <p:grpSpPr>
          <a:xfrm>
            <a:off x="5786167" y="2716050"/>
            <a:ext cx="2036404" cy="1832671"/>
            <a:chOff x="2073498" y="2086377"/>
            <a:chExt cx="2871989" cy="2923504"/>
          </a:xfrm>
        </p:grpSpPr>
        <p:sp>
          <p:nvSpPr>
            <p:cNvPr id="26" name="Elipse 25"/>
            <p:cNvSpPr/>
            <p:nvPr/>
          </p:nvSpPr>
          <p:spPr>
            <a:xfrm>
              <a:off x="2228044" y="2279561"/>
              <a:ext cx="2524259" cy="255001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800" b="1" dirty="0"/>
                <a:t>2017</a:t>
              </a:r>
            </a:p>
            <a:p>
              <a:pPr algn="ctr"/>
              <a:r>
                <a:rPr lang="es-CO" b="1" dirty="0"/>
                <a:t>Julio</a:t>
              </a:r>
            </a:p>
          </p:txBody>
        </p:sp>
        <p:sp>
          <p:nvSpPr>
            <p:cNvPr id="27" name="Anillo 26"/>
            <p:cNvSpPr/>
            <p:nvPr/>
          </p:nvSpPr>
          <p:spPr>
            <a:xfrm>
              <a:off x="2073498" y="2086377"/>
              <a:ext cx="2871989" cy="2923504"/>
            </a:xfrm>
            <a:prstGeom prst="donut">
              <a:avLst>
                <a:gd name="adj" fmla="val 73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</p:grpSp>
      <p:cxnSp>
        <p:nvCxnSpPr>
          <p:cNvPr id="28" name="Conector recto de flecha 27"/>
          <p:cNvCxnSpPr/>
          <p:nvPr/>
        </p:nvCxnSpPr>
        <p:spPr>
          <a:xfrm>
            <a:off x="6570217" y="4206368"/>
            <a:ext cx="4983" cy="1107583"/>
          </a:xfrm>
          <a:prstGeom prst="straightConnector1">
            <a:avLst/>
          </a:prstGeom>
          <a:ln>
            <a:tailEnd type="oval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CuadroTexto 28"/>
          <p:cNvSpPr txBox="1"/>
          <p:nvPr/>
        </p:nvSpPr>
        <p:spPr>
          <a:xfrm>
            <a:off x="4617773" y="4699396"/>
            <a:ext cx="1974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O" sz="1400" dirty="0"/>
              <a:t>Inclusión comentarios</a:t>
            </a:r>
          </a:p>
          <a:p>
            <a:pPr algn="r"/>
            <a:r>
              <a:rPr lang="es-CO" sz="1400" dirty="0"/>
              <a:t> y componente ruralidad</a:t>
            </a:r>
          </a:p>
        </p:txBody>
      </p:sp>
      <p:grpSp>
        <p:nvGrpSpPr>
          <p:cNvPr id="30" name="Grupo 29"/>
          <p:cNvGrpSpPr/>
          <p:nvPr/>
        </p:nvGrpSpPr>
        <p:grpSpPr>
          <a:xfrm>
            <a:off x="7237121" y="4166943"/>
            <a:ext cx="1952444" cy="1668829"/>
            <a:chOff x="2073498" y="2086377"/>
            <a:chExt cx="2871989" cy="2923504"/>
          </a:xfrm>
        </p:grpSpPr>
        <p:sp>
          <p:nvSpPr>
            <p:cNvPr id="31" name="Elipse 30"/>
            <p:cNvSpPr/>
            <p:nvPr/>
          </p:nvSpPr>
          <p:spPr>
            <a:xfrm>
              <a:off x="2228044" y="2279561"/>
              <a:ext cx="2524259" cy="255001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800" b="1" dirty="0"/>
                <a:t>2017</a:t>
              </a:r>
            </a:p>
            <a:p>
              <a:pPr algn="ctr"/>
              <a:r>
                <a:rPr lang="es-CO" b="1" dirty="0"/>
                <a:t>Octubre</a:t>
              </a:r>
            </a:p>
          </p:txBody>
        </p:sp>
        <p:sp>
          <p:nvSpPr>
            <p:cNvPr id="32" name="Anillo 31"/>
            <p:cNvSpPr/>
            <p:nvPr/>
          </p:nvSpPr>
          <p:spPr>
            <a:xfrm>
              <a:off x="2073498" y="2086377"/>
              <a:ext cx="2871989" cy="2923504"/>
            </a:xfrm>
            <a:prstGeom prst="donut">
              <a:avLst>
                <a:gd name="adj" fmla="val 73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</p:grpSp>
      <p:cxnSp>
        <p:nvCxnSpPr>
          <p:cNvPr id="33" name="Conector recto de flecha 32"/>
          <p:cNvCxnSpPr/>
          <p:nvPr/>
        </p:nvCxnSpPr>
        <p:spPr>
          <a:xfrm>
            <a:off x="8013981" y="5624369"/>
            <a:ext cx="4983" cy="1107583"/>
          </a:xfrm>
          <a:prstGeom prst="straightConnector1">
            <a:avLst/>
          </a:prstGeom>
          <a:ln>
            <a:tailEnd type="oval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4" name="CuadroTexto 33"/>
          <p:cNvSpPr txBox="1"/>
          <p:nvPr/>
        </p:nvSpPr>
        <p:spPr>
          <a:xfrm>
            <a:off x="8013981" y="6173071"/>
            <a:ext cx="1851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/>
              <a:t>Remisión documento entidades externas</a:t>
            </a:r>
          </a:p>
        </p:txBody>
      </p:sp>
      <p:grpSp>
        <p:nvGrpSpPr>
          <p:cNvPr id="35" name="Grupo 34"/>
          <p:cNvGrpSpPr/>
          <p:nvPr/>
        </p:nvGrpSpPr>
        <p:grpSpPr>
          <a:xfrm>
            <a:off x="8062354" y="2071112"/>
            <a:ext cx="1991759" cy="1885375"/>
            <a:chOff x="2073498" y="2086377"/>
            <a:chExt cx="2871989" cy="2923504"/>
          </a:xfrm>
        </p:grpSpPr>
        <p:sp>
          <p:nvSpPr>
            <p:cNvPr id="36" name="Elipse 35"/>
            <p:cNvSpPr/>
            <p:nvPr/>
          </p:nvSpPr>
          <p:spPr>
            <a:xfrm>
              <a:off x="2228044" y="2279561"/>
              <a:ext cx="2524259" cy="255001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2800" b="1" dirty="0"/>
                <a:t>2017</a:t>
              </a:r>
            </a:p>
            <a:p>
              <a:pPr algn="ctr"/>
              <a:r>
                <a:rPr lang="es-CO" b="1" dirty="0"/>
                <a:t>Diciembre</a:t>
              </a:r>
            </a:p>
          </p:txBody>
        </p:sp>
        <p:sp>
          <p:nvSpPr>
            <p:cNvPr id="37" name="Anillo 36"/>
            <p:cNvSpPr/>
            <p:nvPr/>
          </p:nvSpPr>
          <p:spPr>
            <a:xfrm>
              <a:off x="2073498" y="2086377"/>
              <a:ext cx="2871989" cy="2923504"/>
            </a:xfrm>
            <a:prstGeom prst="donut">
              <a:avLst>
                <a:gd name="adj" fmla="val 737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solidFill>
                  <a:schemeClr val="tx1"/>
                </a:solidFill>
              </a:endParaRPr>
            </a:p>
          </p:txBody>
        </p:sp>
      </p:grpSp>
      <p:cxnSp>
        <p:nvCxnSpPr>
          <p:cNvPr id="38" name="Conector recto de flecha 37"/>
          <p:cNvCxnSpPr/>
          <p:nvPr/>
        </p:nvCxnSpPr>
        <p:spPr>
          <a:xfrm>
            <a:off x="9294629" y="3588020"/>
            <a:ext cx="4983" cy="1107583"/>
          </a:xfrm>
          <a:prstGeom prst="straightConnector1">
            <a:avLst/>
          </a:prstGeom>
          <a:ln>
            <a:tailEnd type="oval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CuadroTexto 38"/>
          <p:cNvSpPr txBox="1"/>
          <p:nvPr/>
        </p:nvSpPr>
        <p:spPr>
          <a:xfrm>
            <a:off x="9282504" y="4055723"/>
            <a:ext cx="1103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/>
              <a:t>Documento </a:t>
            </a:r>
          </a:p>
          <a:p>
            <a:r>
              <a:rPr lang="es-CO" sz="1400" dirty="0"/>
              <a:t>preliminar</a:t>
            </a:r>
          </a:p>
        </p:txBody>
      </p:sp>
      <p:sp>
        <p:nvSpPr>
          <p:cNvPr id="42" name="Elipse 41"/>
          <p:cNvSpPr/>
          <p:nvPr/>
        </p:nvSpPr>
        <p:spPr>
          <a:xfrm>
            <a:off x="10491355" y="1117402"/>
            <a:ext cx="1429460" cy="1215736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/>
              <a:t>2018</a:t>
            </a:r>
          </a:p>
        </p:txBody>
      </p:sp>
      <p:sp>
        <p:nvSpPr>
          <p:cNvPr id="41" name="Rectángulo redondeado 40"/>
          <p:cNvSpPr/>
          <p:nvPr/>
        </p:nvSpPr>
        <p:spPr>
          <a:xfrm>
            <a:off x="10491355" y="2024062"/>
            <a:ext cx="1485997" cy="46623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dirty="0"/>
              <a:t>Decreto Distrital 668 y Resolución 2045</a:t>
            </a:r>
          </a:p>
          <a:p>
            <a:pPr algn="ctr"/>
            <a:r>
              <a:rPr lang="es-CO" sz="1600" dirty="0"/>
              <a:t>(Diciembre de 2017)</a:t>
            </a:r>
          </a:p>
          <a:p>
            <a:pPr algn="ctr"/>
            <a:endParaRPr lang="es-CO" sz="1600" dirty="0"/>
          </a:p>
          <a:p>
            <a:pPr algn="ctr"/>
            <a:endParaRPr lang="es-CO" sz="1600" dirty="0"/>
          </a:p>
          <a:p>
            <a:pPr algn="ctr"/>
            <a:r>
              <a:rPr lang="es-CO" sz="1600" dirty="0"/>
              <a:t>Se hace necesario restablecer el plan de trabajo a los lineamientos que brinda</a:t>
            </a:r>
          </a:p>
          <a:p>
            <a:pPr algn="ctr"/>
            <a:r>
              <a:rPr lang="es-CO" sz="1600" dirty="0"/>
              <a:t>la Secretaría Distrital de Planeación</a:t>
            </a:r>
            <a:r>
              <a:rPr lang="es-CO" dirty="0"/>
              <a:t>.</a:t>
            </a:r>
          </a:p>
        </p:txBody>
      </p:sp>
      <p:sp>
        <p:nvSpPr>
          <p:cNvPr id="43" name="Arco 42"/>
          <p:cNvSpPr/>
          <p:nvPr/>
        </p:nvSpPr>
        <p:spPr>
          <a:xfrm>
            <a:off x="1933562" y="2673620"/>
            <a:ext cx="914400" cy="914400"/>
          </a:xfrm>
          <a:prstGeom prst="arc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6" name="Forma libre 45"/>
          <p:cNvSpPr/>
          <p:nvPr/>
        </p:nvSpPr>
        <p:spPr>
          <a:xfrm>
            <a:off x="3394046" y="2696908"/>
            <a:ext cx="508253" cy="419779"/>
          </a:xfrm>
          <a:custGeom>
            <a:avLst/>
            <a:gdLst>
              <a:gd name="connsiteX0" fmla="*/ 44613 w 508253"/>
              <a:gd name="connsiteY0" fmla="*/ 419779 h 419779"/>
              <a:gd name="connsiteX1" fmla="*/ 44613 w 508253"/>
              <a:gd name="connsiteY1" fmla="*/ 33413 h 419779"/>
              <a:gd name="connsiteX2" fmla="*/ 508253 w 508253"/>
              <a:gd name="connsiteY2" fmla="*/ 33413 h 419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8253" h="419779">
                <a:moveTo>
                  <a:pt x="44613" y="419779"/>
                </a:moveTo>
                <a:cubicBezTo>
                  <a:pt x="5976" y="258793"/>
                  <a:pt x="-32660" y="97807"/>
                  <a:pt x="44613" y="33413"/>
                </a:cubicBezTo>
                <a:cubicBezTo>
                  <a:pt x="121886" y="-30981"/>
                  <a:pt x="407368" y="14095"/>
                  <a:pt x="508253" y="3341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7" name="Forma libre 46"/>
          <p:cNvSpPr/>
          <p:nvPr/>
        </p:nvSpPr>
        <p:spPr>
          <a:xfrm>
            <a:off x="5527076" y="3052293"/>
            <a:ext cx="410085" cy="440351"/>
          </a:xfrm>
          <a:custGeom>
            <a:avLst/>
            <a:gdLst>
              <a:gd name="connsiteX0" fmla="*/ 152507 w 410085"/>
              <a:gd name="connsiteY0" fmla="*/ 0 h 440351"/>
              <a:gd name="connsiteX1" fmla="*/ 10839 w 410085"/>
              <a:gd name="connsiteY1" fmla="*/ 412124 h 440351"/>
              <a:gd name="connsiteX2" fmla="*/ 410085 w 410085"/>
              <a:gd name="connsiteY2" fmla="*/ 399245 h 440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0085" h="440351">
                <a:moveTo>
                  <a:pt x="152507" y="0"/>
                </a:moveTo>
                <a:cubicBezTo>
                  <a:pt x="60208" y="172791"/>
                  <a:pt x="-32091" y="345583"/>
                  <a:pt x="10839" y="412124"/>
                </a:cubicBezTo>
                <a:cubicBezTo>
                  <a:pt x="53769" y="478665"/>
                  <a:pt x="343544" y="407831"/>
                  <a:pt x="410085" y="39924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8" name="Forma libre 47"/>
          <p:cNvSpPr/>
          <p:nvPr/>
        </p:nvSpPr>
        <p:spPr>
          <a:xfrm>
            <a:off x="7637172" y="4031087"/>
            <a:ext cx="12879" cy="373488"/>
          </a:xfrm>
          <a:custGeom>
            <a:avLst/>
            <a:gdLst>
              <a:gd name="connsiteX0" fmla="*/ 12879 w 12879"/>
              <a:gd name="connsiteY0" fmla="*/ 0 h 373488"/>
              <a:gd name="connsiteX1" fmla="*/ 0 w 12879"/>
              <a:gd name="connsiteY1" fmla="*/ 373488 h 373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879" h="373488">
                <a:moveTo>
                  <a:pt x="12879" y="0"/>
                </a:moveTo>
                <a:lnTo>
                  <a:pt x="0" y="373488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9" name="Forma libre 48"/>
          <p:cNvSpPr/>
          <p:nvPr/>
        </p:nvSpPr>
        <p:spPr>
          <a:xfrm>
            <a:off x="8409904" y="3837904"/>
            <a:ext cx="573924" cy="396881"/>
          </a:xfrm>
          <a:custGeom>
            <a:avLst/>
            <a:gdLst>
              <a:gd name="connsiteX0" fmla="*/ 0 w 573924"/>
              <a:gd name="connsiteY0" fmla="*/ 386366 h 396881"/>
              <a:gd name="connsiteX1" fmla="*/ 553792 w 573924"/>
              <a:gd name="connsiteY1" fmla="*/ 347730 h 396881"/>
              <a:gd name="connsiteX2" fmla="*/ 399245 w 573924"/>
              <a:gd name="connsiteY2" fmla="*/ 0 h 396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3924" h="396881">
                <a:moveTo>
                  <a:pt x="0" y="386366"/>
                </a:moveTo>
                <a:cubicBezTo>
                  <a:pt x="243625" y="399245"/>
                  <a:pt x="487251" y="412124"/>
                  <a:pt x="553792" y="347730"/>
                </a:cubicBezTo>
                <a:cubicBezTo>
                  <a:pt x="620333" y="283336"/>
                  <a:pt x="509789" y="141668"/>
                  <a:pt x="399245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98741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600" dirty="0"/>
              <a:t>CRONOGRAMA</a:t>
            </a:r>
            <a:endParaRPr lang="es-ES" sz="48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7124"/>
            <a:ext cx="12192000" cy="3762308"/>
          </a:xfrm>
          <a:prstGeom prst="rect">
            <a:avLst/>
          </a:prstGeom>
          <a:ln w="3175">
            <a:solidFill>
              <a:srgbClr val="000000"/>
            </a:solidFill>
          </a:ln>
        </p:spPr>
      </p:pic>
      <p:sp>
        <p:nvSpPr>
          <p:cNvPr id="6" name="CuadroTexto 5"/>
          <p:cNvSpPr txBox="1"/>
          <p:nvPr/>
        </p:nvSpPr>
        <p:spPr>
          <a:xfrm>
            <a:off x="0" y="603351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/>
              <a:t>*Fechas sujetas a cambio por disponibilidad de las entidades (Secretaría Distrital de Planeación) que intervienen en la formulación de la Política Distrital de Producción y Consumo Sostenible</a:t>
            </a:r>
          </a:p>
        </p:txBody>
      </p:sp>
    </p:spTree>
    <p:extLst>
      <p:ext uri="{BB962C8B-B14F-4D97-AF65-F5344CB8AC3E}">
        <p14:creationId xmlns:p14="http://schemas.microsoft.com/office/powerpoint/2010/main" val="1801339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/>
          <p:cNvSpPr txBox="1">
            <a:spLocks/>
          </p:cNvSpPr>
          <p:nvPr/>
        </p:nvSpPr>
        <p:spPr>
          <a:xfrm>
            <a:off x="874689" y="427373"/>
            <a:ext cx="10515600" cy="725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Arial Rounded MT Bold"/>
                <a:ea typeface="+mj-ea"/>
                <a:cs typeface="Arial Rounded MT Bold"/>
              </a:defRPr>
            </a:lvl1pPr>
          </a:lstStyle>
          <a:p>
            <a:pPr algn="ctr"/>
            <a:r>
              <a:rPr lang="es-ES" sz="3600"/>
              <a:t>CRONOGRAMA</a:t>
            </a:r>
            <a:endParaRPr lang="es-ES" sz="48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-90153" y="5885031"/>
            <a:ext cx="12273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/>
              <a:t>*Fechas sujetas a cambio por disponibilidad de las entidades (Secretaría Distrital de Planeación) que intervienen en la formulación de la Política Distrital de Producción y Consumo Sostenible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5" y="2105062"/>
            <a:ext cx="12101848" cy="323967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5747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/>
          <p:cNvSpPr txBox="1">
            <a:spLocks/>
          </p:cNvSpPr>
          <p:nvPr/>
        </p:nvSpPr>
        <p:spPr>
          <a:xfrm>
            <a:off x="874689" y="427373"/>
            <a:ext cx="10515600" cy="725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Arial Rounded MT Bold"/>
                <a:ea typeface="+mj-ea"/>
                <a:cs typeface="Arial Rounded MT Bold"/>
              </a:defRPr>
            </a:lvl1pPr>
          </a:lstStyle>
          <a:p>
            <a:pPr algn="ctr"/>
            <a:r>
              <a:rPr lang="es-ES" sz="3600"/>
              <a:t>CRONOGRAMA</a:t>
            </a:r>
            <a:endParaRPr lang="es-ES" sz="48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0" y="634045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/>
              <a:t>*Fechas sujetas a cambio por disponibilidad de las entidades (Secretaría Distrital de Planeación) que intervienen en la formulación de la Política Distrital de Producción y Consumo Sostenible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1599"/>
            <a:ext cx="12192000" cy="506349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8947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>
            <a:alphaModFix amt="89000"/>
          </a:blip>
          <a:srcRect l="5294" t="3552" r="4870" b="1899"/>
          <a:stretch/>
        </p:blipFill>
        <p:spPr>
          <a:xfrm>
            <a:off x="0" y="0"/>
            <a:ext cx="12192000" cy="6999090"/>
          </a:xfrm>
          <a:prstGeom prst="rect">
            <a:avLst/>
          </a:prstGeom>
        </p:spPr>
      </p:pic>
      <p:sp>
        <p:nvSpPr>
          <p:cNvPr id="58" name="Rectángulo 57"/>
          <p:cNvSpPr/>
          <p:nvPr/>
        </p:nvSpPr>
        <p:spPr>
          <a:xfrm>
            <a:off x="36442" y="0"/>
            <a:ext cx="12192000" cy="6999090"/>
          </a:xfrm>
          <a:prstGeom prst="rect">
            <a:avLst/>
          </a:prstGeom>
          <a:solidFill>
            <a:srgbClr val="009FE3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>
              <a:solidFill>
                <a:srgbClr val="009FE3"/>
              </a:solidFill>
            </a:endParaRPr>
          </a:p>
        </p:txBody>
      </p:sp>
      <p:sp>
        <p:nvSpPr>
          <p:cNvPr id="64" name="Elipse 63"/>
          <p:cNvSpPr/>
          <p:nvPr/>
        </p:nvSpPr>
        <p:spPr>
          <a:xfrm>
            <a:off x="7389758" y="3330162"/>
            <a:ext cx="81807" cy="81807"/>
          </a:xfrm>
          <a:prstGeom prst="ellipse">
            <a:avLst/>
          </a:prstGeom>
          <a:solidFill>
            <a:srgbClr val="00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3" name="Imagen 72" descr="Logo.png">
            <a:extLst>
              <a:ext uri="{FF2B5EF4-FFF2-40B4-BE49-F238E27FC236}">
                <a16:creationId xmlns:a16="http://schemas.microsoft.com/office/drawing/2014/main" id="{2F91D295-BEFE-4DF9-A417-7804E37B93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3967" y="5506520"/>
            <a:ext cx="1738033" cy="104775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8221" y="2009104"/>
            <a:ext cx="12228442" cy="1402865"/>
          </a:xfrm>
          <a:prstGeom prst="rect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/>
              <a:t>PUNTO 3. </a:t>
            </a: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Formulación de la Política Publica Distrital de Producción y Consumo Sostenible – </a:t>
            </a:r>
            <a:r>
              <a:rPr lang="es-ES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PyCs</a:t>
            </a:r>
            <a:r>
              <a:rPr lang="es-E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 acuerdo con lo establecido en el Decreto Distrital 668 de 2017</a:t>
            </a:r>
            <a:r>
              <a:rPr lang="es-ES" sz="2400" b="1" dirty="0">
                <a:solidFill>
                  <a:schemeClr val="bg1"/>
                </a:solidFill>
              </a:rPr>
              <a:t> </a:t>
            </a:r>
            <a:endParaRPr lang="es-CO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7963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r 4">
      <a:dk1>
        <a:srgbClr val="000080"/>
      </a:dk1>
      <a:lt1>
        <a:sysClr val="window" lastClr="FFFFFF"/>
      </a:lt1>
      <a:dk2>
        <a:srgbClr val="004080"/>
      </a:dk2>
      <a:lt2>
        <a:srgbClr val="FCFCF5"/>
      </a:lt2>
      <a:accent1>
        <a:srgbClr val="004080"/>
      </a:accent1>
      <a:accent2>
        <a:srgbClr val="66CCFF"/>
      </a:accent2>
      <a:accent3>
        <a:srgbClr val="00FFFF"/>
      </a:accent3>
      <a:accent4>
        <a:srgbClr val="66FFCC"/>
      </a:accent4>
      <a:accent5>
        <a:srgbClr val="FF6666"/>
      </a:accent5>
      <a:accent6>
        <a:srgbClr val="FF8000"/>
      </a:accent6>
      <a:hlink>
        <a:srgbClr val="0080FF"/>
      </a:hlink>
      <a:folHlink>
        <a:srgbClr val="FF80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4174</TotalTime>
  <Words>4909</Words>
  <Application>Microsoft Office PowerPoint</Application>
  <PresentationFormat>Panorámica</PresentationFormat>
  <Paragraphs>742</Paragraphs>
  <Slides>40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6" baseType="lpstr">
      <vt:lpstr>Arial</vt:lpstr>
      <vt:lpstr>Arial Rounded MT Bold</vt:lpstr>
      <vt:lpstr>Calibri</vt:lpstr>
      <vt:lpstr>Calibri Light</vt:lpstr>
      <vt:lpstr>Wingdings</vt:lpstr>
      <vt:lpstr>Tema de Office</vt:lpstr>
      <vt:lpstr>Presentación de PowerPoint</vt:lpstr>
      <vt:lpstr>ORDEN DEL DÍA</vt:lpstr>
      <vt:lpstr>Presentación de PowerPoint</vt:lpstr>
      <vt:lpstr>Presentación de PowerPoint</vt:lpstr>
      <vt:lpstr>AVANCES</vt:lpstr>
      <vt:lpstr>CRONOGRAMA</vt:lpstr>
      <vt:lpstr>Presentación de PowerPoint</vt:lpstr>
      <vt:lpstr>Presentación de PowerPoint</vt:lpstr>
      <vt:lpstr>Presentación de PowerPoint</vt:lpstr>
      <vt:lpstr>Presentación de PowerPoint</vt:lpstr>
      <vt:lpstr>¿ Qué problema busca solucionar la Política de Producción y Consumo Sostenible?</vt:lpstr>
      <vt:lpstr>¿ Por qué se debe formular la Política Pública de Producción y Consumo Sostenible?</vt:lpstr>
      <vt:lpstr>¿Qué es el Decreto 668 de 2017?</vt:lpstr>
      <vt:lpstr>¿Cómo se aprobarán las Políticas Públicas en el Distrito?</vt:lpstr>
      <vt:lpstr>Presentación de PowerPoint</vt:lpstr>
      <vt:lpstr>Presentación de PowerPoint</vt:lpstr>
      <vt:lpstr> Seguimiento a las Políticas del Sector</vt:lpstr>
      <vt:lpstr>Seguimiento a las Políticas Ambientales</vt:lpstr>
      <vt:lpstr>Política de Humedales del D.C.</vt:lpstr>
      <vt:lpstr>Política de Humedales del D.C.</vt:lpstr>
      <vt:lpstr>Política para la Gestión de la Conservación de la Biodiversidad en el D.C.</vt:lpstr>
      <vt:lpstr>Política para la Gestión de la Conservación de la Biodiversidad en el D.C.</vt:lpstr>
      <vt:lpstr>Política Distrital de Ruralidad </vt:lpstr>
      <vt:lpstr>Política Distrital de Ruralidad</vt:lpstr>
      <vt:lpstr>Política de Protección y Bienestar Animal </vt:lpstr>
      <vt:lpstr>Política de Protección y Bienestar Animal</vt:lpstr>
      <vt:lpstr>Conclusiones del seguimiento</vt:lpstr>
      <vt:lpstr>Las Políticas Ambientales ante el Decreto 668 de 2017</vt:lpstr>
      <vt:lpstr>Las Políticas Ambientales ante el Decreto 668 de 2017</vt:lpstr>
      <vt:lpstr>Presentación de PowerPoint</vt:lpstr>
      <vt:lpstr>Presentación de PowerPoint</vt:lpstr>
      <vt:lpstr>Presentación de PowerPoint</vt:lpstr>
      <vt:lpstr> METAS SECTOR AMBIENTE</vt:lpstr>
      <vt:lpstr> METAS SECTOR AMBIENTE</vt:lpstr>
      <vt:lpstr> METAS SECTOR AMBIENTE</vt:lpstr>
      <vt:lpstr> METAS SECTOR AMBIENTE</vt:lpstr>
      <vt:lpstr> METAS SECTOR AMBIENTE</vt:lpstr>
      <vt:lpstr> METAS SECTOR AMBIENTE</vt:lpstr>
      <vt:lpstr> METAS SECTOR AMBIENTE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PAOLA.PEREZ</dc:creator>
  <cp:lastModifiedBy>alquiler104</cp:lastModifiedBy>
  <cp:revision>606</cp:revision>
  <dcterms:created xsi:type="dcterms:W3CDTF">2018-02-13T19:50:04Z</dcterms:created>
  <dcterms:modified xsi:type="dcterms:W3CDTF">2021-09-07T19:57:44Z</dcterms:modified>
</cp:coreProperties>
</file>