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3" r:id="rId3"/>
    <p:sldId id="286" r:id="rId4"/>
    <p:sldId id="258" r:id="rId5"/>
    <p:sldId id="260" r:id="rId6"/>
    <p:sldId id="277" r:id="rId7"/>
    <p:sldId id="262" r:id="rId8"/>
    <p:sldId id="263" r:id="rId9"/>
    <p:sldId id="264" r:id="rId10"/>
    <p:sldId id="274" r:id="rId11"/>
    <p:sldId id="278" r:id="rId12"/>
    <p:sldId id="265" r:id="rId13"/>
    <p:sldId id="266" r:id="rId14"/>
    <p:sldId id="267" r:id="rId15"/>
    <p:sldId id="275" r:id="rId16"/>
    <p:sldId id="279" r:id="rId17"/>
    <p:sldId id="269" r:id="rId18"/>
    <p:sldId id="276" r:id="rId19"/>
    <p:sldId id="281" r:id="rId20"/>
    <p:sldId id="270" r:id="rId21"/>
    <p:sldId id="280" r:id="rId22"/>
    <p:sldId id="282" r:id="rId23"/>
    <p:sldId id="271" r:id="rId24"/>
    <p:sldId id="273" r:id="rId25"/>
    <p:sldId id="284" r:id="rId26"/>
    <p:sldId id="288" r:id="rId27"/>
    <p:sldId id="290" r:id="rId28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0B3251"/>
    <a:srgbClr val="66FFFF"/>
    <a:srgbClr val="F0F8FA"/>
    <a:srgbClr val="404040"/>
    <a:srgbClr val="006600"/>
    <a:srgbClr val="76B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napToGrid="0" snapToObjects="1" showGuides="1">
      <p:cViewPr varScale="1">
        <p:scale>
          <a:sx n="90" d="100"/>
          <a:sy n="90" d="100"/>
        </p:scale>
        <p:origin x="822" y="78"/>
      </p:cViewPr>
      <p:guideLst>
        <p:guide orient="horz" pos="164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4" y="1597823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F760-8F23-3442-B705-A3BCC4BC1756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2BE5-A5A4-EB42-A594-3FB11053D53E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 descr="LOGORENDICIO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681" y="-195485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33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F760-8F23-3442-B705-A3BCC4BC1756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2BE5-A5A4-EB42-A594-3FB11053D53E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 descr="Log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380" y="3905845"/>
            <a:ext cx="1983620" cy="1195799"/>
          </a:xfrm>
          <a:prstGeom prst="rect">
            <a:avLst/>
          </a:prstGeom>
        </p:spPr>
      </p:pic>
      <p:pic>
        <p:nvPicPr>
          <p:cNvPr id="8" name="Imagen 7" descr="Web_Exp(720x300)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3479583"/>
            <a:ext cx="1402853" cy="1670064"/>
          </a:xfrm>
          <a:prstGeom prst="rect">
            <a:avLst/>
          </a:prstGeom>
        </p:spPr>
      </p:pic>
      <p:sp>
        <p:nvSpPr>
          <p:cNvPr id="12" name="Rectángulo 11"/>
          <p:cNvSpPr/>
          <p:nvPr userDrawn="1"/>
        </p:nvSpPr>
        <p:spPr>
          <a:xfrm>
            <a:off x="2913917" y="4287260"/>
            <a:ext cx="32615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>
                <a:solidFill>
                  <a:srgbClr val="0B3251"/>
                </a:solidFill>
                <a:effectLst>
                  <a:outerShdw blurRad="22225" dist="25400" dir="5400000" algn="t" rotWithShape="0">
                    <a:schemeClr val="tx1">
                      <a:lumMod val="95000"/>
                      <a:lumOff val="5000"/>
                      <a:alpha val="43000"/>
                    </a:schemeClr>
                  </a:outerShdw>
                </a:effectLst>
                <a:latin typeface="Arial Rounded MT Bold"/>
                <a:cs typeface="Arial Rounded MT Bold"/>
              </a:rPr>
              <a:t>SECTOR AMBIENTE </a:t>
            </a:r>
          </a:p>
        </p:txBody>
      </p:sp>
    </p:spTree>
    <p:extLst>
      <p:ext uri="{BB962C8B-B14F-4D97-AF65-F5344CB8AC3E}">
        <p14:creationId xmlns:p14="http://schemas.microsoft.com/office/powerpoint/2010/main" val="4177693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6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6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F760-8F23-3442-B705-A3BCC4BC1756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2BE5-A5A4-EB42-A594-3FB11053D53E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 descr="Log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380" y="3857705"/>
            <a:ext cx="1983620" cy="1195799"/>
          </a:xfrm>
          <a:prstGeom prst="rect">
            <a:avLst/>
          </a:prstGeom>
        </p:spPr>
      </p:pic>
      <p:sp>
        <p:nvSpPr>
          <p:cNvPr id="8" name="CuadroTexto 7"/>
          <p:cNvSpPr txBox="1"/>
          <p:nvPr userDrawn="1"/>
        </p:nvSpPr>
        <p:spPr>
          <a:xfrm>
            <a:off x="234713" y="5887549"/>
            <a:ext cx="19791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TOTAL </a:t>
            </a:r>
          </a:p>
        </p:txBody>
      </p:sp>
      <p:sp>
        <p:nvSpPr>
          <p:cNvPr id="9" name="CuadroTexto 8"/>
          <p:cNvSpPr txBox="1"/>
          <p:nvPr userDrawn="1"/>
        </p:nvSpPr>
        <p:spPr>
          <a:xfrm>
            <a:off x="387113" y="6039949"/>
            <a:ext cx="19791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TOTAL </a:t>
            </a:r>
          </a:p>
        </p:txBody>
      </p:sp>
      <p:sp>
        <p:nvSpPr>
          <p:cNvPr id="10" name="CuadroTexto 9"/>
          <p:cNvSpPr txBox="1"/>
          <p:nvPr userDrawn="1"/>
        </p:nvSpPr>
        <p:spPr>
          <a:xfrm>
            <a:off x="539513" y="6192349"/>
            <a:ext cx="19791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TOTAL </a:t>
            </a:r>
          </a:p>
        </p:txBody>
      </p:sp>
      <p:sp>
        <p:nvSpPr>
          <p:cNvPr id="11" name="CuadroTexto 10"/>
          <p:cNvSpPr txBox="1"/>
          <p:nvPr userDrawn="1"/>
        </p:nvSpPr>
        <p:spPr>
          <a:xfrm>
            <a:off x="691913" y="6344749"/>
            <a:ext cx="19791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TOTAL </a:t>
            </a:r>
          </a:p>
        </p:txBody>
      </p:sp>
      <p:sp>
        <p:nvSpPr>
          <p:cNvPr id="12" name="CuadroTexto 11"/>
          <p:cNvSpPr txBox="1"/>
          <p:nvPr userDrawn="1"/>
        </p:nvSpPr>
        <p:spPr>
          <a:xfrm>
            <a:off x="844313" y="6497149"/>
            <a:ext cx="19791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TOTAL </a:t>
            </a:r>
          </a:p>
        </p:txBody>
      </p:sp>
    </p:spTree>
    <p:extLst>
      <p:ext uri="{BB962C8B-B14F-4D97-AF65-F5344CB8AC3E}">
        <p14:creationId xmlns:p14="http://schemas.microsoft.com/office/powerpoint/2010/main" val="194837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7" y="1200151"/>
            <a:ext cx="4038601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6" y="1200151"/>
            <a:ext cx="4038601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F760-8F23-3442-B705-A3BCC4BC1756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2BE5-A5A4-EB42-A594-3FB11053D53E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 descr="Log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380" y="3857705"/>
            <a:ext cx="1983620" cy="119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4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F760-8F23-3442-B705-A3BCC4BC1756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2BE5-A5A4-EB42-A594-3FB11053D53E}" type="slidenum">
              <a:rPr lang="es-ES" smtClean="0"/>
              <a:t>‹Nº›</a:t>
            </a:fld>
            <a:endParaRPr lang="es-ES"/>
          </a:p>
        </p:txBody>
      </p:sp>
      <p:pic>
        <p:nvPicPr>
          <p:cNvPr id="10" name="Imagen 9" descr="Log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380" y="3857705"/>
            <a:ext cx="1983620" cy="119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70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F760-8F23-3442-B705-A3BCC4BC1756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2BE5-A5A4-EB42-A594-3FB11053D53E}" type="slidenum">
              <a:rPr lang="es-ES" smtClean="0"/>
              <a:t>‹Nº›</a:t>
            </a:fld>
            <a:endParaRPr lang="es-ES"/>
          </a:p>
        </p:txBody>
      </p:sp>
      <p:pic>
        <p:nvPicPr>
          <p:cNvPr id="6" name="Imagen 5" descr="Log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380" y="3857705"/>
            <a:ext cx="1983620" cy="119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56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F760-8F23-3442-B705-A3BCC4BC1756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2BE5-A5A4-EB42-A594-3FB11053D53E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Imagen 4" descr="Log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380" y="3857705"/>
            <a:ext cx="1983620" cy="119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68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8" y="204791"/>
            <a:ext cx="5111749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F760-8F23-3442-B705-A3BCC4BC1756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2BE5-A5A4-EB42-A594-3FB11053D53E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 descr="Log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380" y="3857705"/>
            <a:ext cx="1983620" cy="119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58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F760-8F23-3442-B705-A3BCC4BC1756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2BE5-A5A4-EB42-A594-3FB11053D53E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 descr="Log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380" y="3857705"/>
            <a:ext cx="1983620" cy="119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28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FF760-8F23-3442-B705-A3BCC4BC1756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4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52BE5-A5A4-EB42-A594-3FB11053D53E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11"/>
          <a:srcRect t="7608" b="1569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5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jpe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230920" y="4300066"/>
            <a:ext cx="6787660" cy="508000"/>
          </a:xfrm>
          <a:prstGeom prst="rect">
            <a:avLst/>
          </a:prstGeom>
          <a:solidFill>
            <a:srgbClr val="0B32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600" dirty="0">
              <a:solidFill>
                <a:srgbClr val="003E65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30920" y="4369400"/>
            <a:ext cx="6787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FF"/>
                </a:solidFill>
                <a:latin typeface="Arial Rounded MT Bold"/>
                <a:cs typeface="Arial Rounded MT Bold"/>
              </a:rPr>
              <a:t>JARDÍN BOTÁNICO DE BOGOTÁ JOSÉ CELESTINO MUTIS</a:t>
            </a:r>
          </a:p>
        </p:txBody>
      </p:sp>
    </p:spTree>
    <p:extLst>
      <p:ext uri="{BB962C8B-B14F-4D97-AF65-F5344CB8AC3E}">
        <p14:creationId xmlns:p14="http://schemas.microsoft.com/office/powerpoint/2010/main" val="100859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4292838" y="2410103"/>
            <a:ext cx="33377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ÚNICO HERBARIO CON ÉNFASIS EN FLORA </a:t>
            </a:r>
          </a:p>
          <a:p>
            <a:pPr algn="ctr"/>
            <a:r>
              <a:rPr lang="es-CO" sz="1400" dirty="0">
                <a:solidFill>
                  <a:schemeClr val="bg1"/>
                </a:solidFill>
                <a:latin typeface="Arial Narrow" panose="020B0606020202030204" pitchFamily="34" charset="0"/>
              </a:rPr>
              <a:t>ALTOANDINA Y DE PÁRAMO EN COLOMBIA</a:t>
            </a:r>
          </a:p>
          <a:p>
            <a:r>
              <a:rPr lang="es-CO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endParaRPr lang="es-CO" sz="105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CuadroTexto 10"/>
          <p:cNvSpPr txBox="1"/>
          <p:nvPr/>
        </p:nvSpPr>
        <p:spPr>
          <a:xfrm>
            <a:off x="3036123" y="252080"/>
            <a:ext cx="3259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0B3251"/>
                </a:solidFill>
                <a:latin typeface="Arial Rounded MT Bold"/>
                <a:cs typeface="Arial Rounded MT Bold"/>
              </a:rPr>
              <a:t>IMPACTOS DE LA GESTIÓN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29" r="5826"/>
          <a:stretch/>
        </p:blipFill>
        <p:spPr bwMode="auto">
          <a:xfrm>
            <a:off x="6048770" y="699947"/>
            <a:ext cx="2661859" cy="159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25" b="7027"/>
          <a:stretch/>
        </p:blipFill>
        <p:spPr bwMode="auto">
          <a:xfrm>
            <a:off x="687989" y="699947"/>
            <a:ext cx="5362533" cy="32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41" r="1747"/>
          <a:stretch/>
        </p:blipFill>
        <p:spPr bwMode="auto">
          <a:xfrm>
            <a:off x="6048770" y="2294034"/>
            <a:ext cx="2661859" cy="164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687988" y="3663308"/>
            <a:ext cx="5362533" cy="276999"/>
          </a:xfrm>
          <a:prstGeom prst="rect">
            <a:avLst/>
          </a:prstGeom>
          <a:solidFill>
            <a:srgbClr val="404040">
              <a:alpha val="60000"/>
            </a:srgbClr>
          </a:solidFill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s-CO" sz="1200" dirty="0"/>
              <a:t>Restauración ecológica del área incendiada en los cerros de Bogotá 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6048770" y="1906180"/>
            <a:ext cx="2654931" cy="384721"/>
          </a:xfrm>
          <a:prstGeom prst="rect">
            <a:avLst/>
          </a:prstGeom>
          <a:solidFill>
            <a:srgbClr val="404040">
              <a:alpha val="60000"/>
            </a:srgbClr>
          </a:solidFill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s-CO" sz="1000" dirty="0"/>
              <a:t>Socialización de la información relativa a la </a:t>
            </a:r>
            <a:r>
              <a:rPr lang="es-CO" sz="900" dirty="0"/>
              <a:t>conservación y uso sostenible de la Biodiversidad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6337299" y="3004203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6000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6066416" y="3393718"/>
            <a:ext cx="1527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EJEMPLARES</a:t>
            </a:r>
          </a:p>
          <a:p>
            <a:pPr algn="ctr"/>
            <a:r>
              <a:rPr lang="es-CO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ALMACENADOS EN 2017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6066759" y="2755584"/>
            <a:ext cx="1570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HERBARIO</a:t>
            </a:r>
            <a:endParaRPr lang="es-C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0" name="Rectángulo 12"/>
          <p:cNvSpPr/>
          <p:nvPr/>
        </p:nvSpPr>
        <p:spPr>
          <a:xfrm>
            <a:off x="0" y="216974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1474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10"/>
          <p:cNvSpPr txBox="1"/>
          <p:nvPr/>
        </p:nvSpPr>
        <p:spPr>
          <a:xfrm>
            <a:off x="3044103" y="283950"/>
            <a:ext cx="3243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0B3251"/>
                </a:solidFill>
                <a:latin typeface="Arial Rounded MT Bold"/>
                <a:cs typeface="Arial Rounded MT Bold"/>
              </a:rPr>
              <a:t>CUMPLIMIENTO DE METAS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683568" y="983630"/>
            <a:ext cx="727072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PROYECTO DE INVERSIÓN 1119</a:t>
            </a:r>
          </a:p>
          <a:p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Planificación y gestión del paisaje en la </a:t>
            </a:r>
            <a:r>
              <a:rPr lang="es-CO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MALLA VERDE URBANA</a:t>
            </a:r>
            <a:r>
              <a:rPr lang="es-CO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para mejorar la calidad ambiental del Distrito.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5661661" y="2029039"/>
            <a:ext cx="1897379" cy="4154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21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/>
            </a:lvl2pPr>
            <a:lvl3pPr marL="1217798" defTabSz="1217798">
              <a:defRPr sz="2400"/>
            </a:lvl3pPr>
            <a:lvl4pPr marL="1826697" defTabSz="1217798">
              <a:defRPr sz="2400"/>
            </a:lvl4pPr>
            <a:lvl5pPr marL="2435596" defTabSz="1217798">
              <a:defRPr sz="2400"/>
            </a:lvl5pPr>
            <a:lvl6pPr marL="3044495" defTabSz="1217798">
              <a:defRPr sz="2400"/>
            </a:lvl6pPr>
            <a:lvl7pPr marL="3653394" defTabSz="1217798">
              <a:defRPr sz="2400"/>
            </a:lvl7pPr>
            <a:lvl8pPr marL="4262293" defTabSz="1217798">
              <a:defRPr sz="2400"/>
            </a:lvl8pPr>
            <a:lvl9pPr marL="4871192" defTabSz="1217798">
              <a:defRPr sz="2400"/>
            </a:lvl9pPr>
          </a:lstStyle>
          <a:p>
            <a:r>
              <a:rPr lang="es-CO" dirty="0">
                <a:solidFill>
                  <a:srgbClr val="0B3251"/>
                </a:solidFill>
              </a:rPr>
              <a:t>$ 11.915.296.830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378990" y="3156348"/>
            <a:ext cx="1897379" cy="4154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21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/>
            </a:lvl2pPr>
            <a:lvl3pPr marL="1217798" defTabSz="1217798">
              <a:defRPr sz="2400"/>
            </a:lvl3pPr>
            <a:lvl4pPr marL="1826697" defTabSz="1217798">
              <a:defRPr sz="2400"/>
            </a:lvl4pPr>
            <a:lvl5pPr marL="2435596" defTabSz="1217798">
              <a:defRPr sz="2400"/>
            </a:lvl5pPr>
            <a:lvl6pPr marL="3044495" defTabSz="1217798">
              <a:defRPr sz="2400"/>
            </a:lvl6pPr>
            <a:lvl7pPr marL="3653394" defTabSz="1217798">
              <a:defRPr sz="2400"/>
            </a:lvl7pPr>
            <a:lvl8pPr marL="4262293" defTabSz="1217798">
              <a:defRPr sz="2400"/>
            </a:lvl8pPr>
            <a:lvl9pPr marL="4871192" defTabSz="1217798">
              <a:defRPr sz="2400"/>
            </a:lvl9pPr>
          </a:lstStyle>
          <a:p>
            <a:r>
              <a:rPr lang="es-CO" dirty="0"/>
              <a:t>$ 11.451.869.605</a:t>
            </a:r>
          </a:p>
        </p:txBody>
      </p:sp>
      <p:sp>
        <p:nvSpPr>
          <p:cNvPr id="12" name="Rectángulo 12"/>
          <p:cNvSpPr/>
          <p:nvPr/>
        </p:nvSpPr>
        <p:spPr>
          <a:xfrm>
            <a:off x="0" y="232214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8181" y="2080261"/>
            <a:ext cx="3713480" cy="31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4797286" y="2029039"/>
            <a:ext cx="922753" cy="4154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21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/>
            </a:lvl2pPr>
            <a:lvl3pPr marL="1217798" defTabSz="1217798">
              <a:defRPr sz="2400"/>
            </a:lvl3pPr>
            <a:lvl4pPr marL="1826697" defTabSz="1217798">
              <a:defRPr sz="2400"/>
            </a:lvl4pPr>
            <a:lvl5pPr marL="2435596" defTabSz="1217798">
              <a:defRPr sz="2400"/>
            </a:lvl5pPr>
            <a:lvl6pPr marL="3044495" defTabSz="1217798">
              <a:defRPr sz="2400"/>
            </a:lvl6pPr>
            <a:lvl7pPr marL="3653394" defTabSz="1217798">
              <a:defRPr sz="2400"/>
            </a:lvl7pPr>
            <a:lvl8pPr marL="4262293" defTabSz="1217798">
              <a:defRPr sz="2400"/>
            </a:lvl8pPr>
            <a:lvl9pPr marL="4871192" defTabSz="1217798">
              <a:defRPr sz="2400"/>
            </a:lvl9pPr>
          </a:lstStyle>
          <a:p>
            <a:r>
              <a:rPr lang="es-CO" dirty="0">
                <a:solidFill>
                  <a:schemeClr val="bg1"/>
                </a:solidFill>
              </a:rPr>
              <a:t>100%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84"/>
          <a:stretch/>
        </p:blipFill>
        <p:spPr bwMode="auto">
          <a:xfrm flipH="1">
            <a:off x="1720978" y="2080261"/>
            <a:ext cx="1705948" cy="31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4910374" y="3585152"/>
            <a:ext cx="922753" cy="415498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21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/>
            </a:lvl2pPr>
            <a:lvl3pPr marL="1217798" defTabSz="1217798">
              <a:defRPr sz="2400"/>
            </a:lvl3pPr>
            <a:lvl4pPr marL="1826697" defTabSz="1217798">
              <a:defRPr sz="2400"/>
            </a:lvl4pPr>
            <a:lvl5pPr marL="2435596" defTabSz="1217798">
              <a:defRPr sz="2400"/>
            </a:lvl5pPr>
            <a:lvl6pPr marL="3044495" defTabSz="1217798">
              <a:defRPr sz="2400"/>
            </a:lvl6pPr>
            <a:lvl7pPr marL="3653394" defTabSz="1217798">
              <a:defRPr sz="2400"/>
            </a:lvl7pPr>
            <a:lvl8pPr marL="4262293" defTabSz="1217798">
              <a:defRPr sz="2400"/>
            </a:lvl8pPr>
            <a:lvl9pPr marL="4871192" defTabSz="1217798">
              <a:defRPr sz="2400"/>
            </a:lvl9pPr>
          </a:lstStyle>
          <a:p>
            <a:r>
              <a:rPr lang="es-CO" dirty="0">
                <a:solidFill>
                  <a:schemeClr val="bg1"/>
                </a:solidFill>
              </a:rPr>
              <a:t>96,11%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5391646" y="2756634"/>
            <a:ext cx="935098" cy="27699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21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/>
            </a:lvl2pPr>
            <a:lvl3pPr marL="1217798" defTabSz="1217798">
              <a:defRPr sz="2400"/>
            </a:lvl3pPr>
            <a:lvl4pPr marL="1826697" defTabSz="1217798">
              <a:defRPr sz="2400"/>
            </a:lvl4pPr>
            <a:lvl5pPr marL="2435596" defTabSz="1217798">
              <a:defRPr sz="2400"/>
            </a:lvl5pPr>
            <a:lvl6pPr marL="3044495" defTabSz="1217798">
              <a:defRPr sz="2400"/>
            </a:lvl6pPr>
            <a:lvl7pPr marL="3653394" defTabSz="1217798">
              <a:defRPr sz="2400"/>
            </a:lvl7pPr>
            <a:lvl8pPr marL="4262293" defTabSz="1217798">
              <a:defRPr sz="2400"/>
            </a:lvl8pPr>
            <a:lvl9pPr marL="4871192" defTabSz="1217798">
              <a:defRPr sz="2400"/>
            </a:lvl9pPr>
          </a:lstStyle>
          <a:p>
            <a:r>
              <a:rPr lang="es-CO" sz="1200" dirty="0"/>
              <a:t>EJECUCIÓN</a:t>
            </a:r>
            <a:endParaRPr lang="es-CO" dirty="0"/>
          </a:p>
        </p:txBody>
      </p:sp>
      <p:grpSp>
        <p:nvGrpSpPr>
          <p:cNvPr id="6" name="5 Grupo"/>
          <p:cNvGrpSpPr/>
          <p:nvPr/>
        </p:nvGrpSpPr>
        <p:grpSpPr>
          <a:xfrm>
            <a:off x="5155922" y="2332850"/>
            <a:ext cx="235724" cy="769770"/>
            <a:chOff x="4736822" y="2332850"/>
            <a:chExt cx="235724" cy="769770"/>
          </a:xfrm>
        </p:grpSpPr>
        <p:cxnSp>
          <p:nvCxnSpPr>
            <p:cNvPr id="4" name="3 Conector angular"/>
            <p:cNvCxnSpPr/>
            <p:nvPr/>
          </p:nvCxnSpPr>
          <p:spPr>
            <a:xfrm rot="16200000" flipH="1">
              <a:off x="4533330" y="2660585"/>
              <a:ext cx="648841" cy="114300"/>
            </a:xfrm>
            <a:prstGeom prst="bentConnector3">
              <a:avLst/>
            </a:prstGeom>
            <a:ln>
              <a:solidFill>
                <a:srgbClr val="0B325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" name="4 Elipse"/>
            <p:cNvSpPr/>
            <p:nvPr/>
          </p:nvSpPr>
          <p:spPr>
            <a:xfrm>
              <a:off x="4736822" y="2332850"/>
              <a:ext cx="120928" cy="12092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B325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7" name="16 Elipse"/>
            <p:cNvSpPr/>
            <p:nvPr/>
          </p:nvSpPr>
          <p:spPr>
            <a:xfrm>
              <a:off x="4851618" y="2981692"/>
              <a:ext cx="120928" cy="12092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B325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8" name="17 CuadroTexto"/>
          <p:cNvSpPr txBox="1"/>
          <p:nvPr/>
        </p:nvSpPr>
        <p:spPr>
          <a:xfrm>
            <a:off x="1568578" y="2023040"/>
            <a:ext cx="2506980" cy="4154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21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/>
            </a:lvl2pPr>
            <a:lvl3pPr marL="1217798" defTabSz="1217798">
              <a:defRPr sz="2400"/>
            </a:lvl3pPr>
            <a:lvl4pPr marL="1826697" defTabSz="1217798">
              <a:defRPr sz="2400"/>
            </a:lvl4pPr>
            <a:lvl5pPr marL="2435596" defTabSz="1217798">
              <a:defRPr sz="2400"/>
            </a:lvl5pPr>
            <a:lvl6pPr marL="3044495" defTabSz="1217798">
              <a:defRPr sz="2400"/>
            </a:lvl6pPr>
            <a:lvl7pPr marL="3653394" defTabSz="1217798">
              <a:defRPr sz="2400"/>
            </a:lvl7pPr>
            <a:lvl8pPr marL="4262293" defTabSz="1217798">
              <a:defRPr sz="2400"/>
            </a:lvl8pPr>
            <a:lvl9pPr marL="4871192" defTabSz="1217798">
              <a:defRPr sz="2400"/>
            </a:lvl9pPr>
          </a:lstStyle>
          <a:p>
            <a:r>
              <a:rPr lang="es-CO" b="0" dirty="0">
                <a:solidFill>
                  <a:schemeClr val="bg1"/>
                </a:solidFill>
                <a:latin typeface="Arial" panose="020B0604020202020204" pitchFamily="34" charset="0"/>
              </a:rPr>
              <a:t>Presupuesto Total</a:t>
            </a:r>
          </a:p>
        </p:txBody>
      </p:sp>
    </p:spTree>
    <p:extLst>
      <p:ext uri="{BB962C8B-B14F-4D97-AF65-F5344CB8AC3E}">
        <p14:creationId xmlns:p14="http://schemas.microsoft.com/office/powerpoint/2010/main" val="1816681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 redondeado"/>
          <p:cNvSpPr/>
          <p:nvPr/>
        </p:nvSpPr>
        <p:spPr>
          <a:xfrm>
            <a:off x="7573821" y="1327132"/>
            <a:ext cx="1440000" cy="3384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$50.780.000 (100%)</a:t>
            </a:r>
          </a:p>
        </p:txBody>
      </p:sp>
      <p:sp>
        <p:nvSpPr>
          <p:cNvPr id="20" name="19 Rectángulo redondeado"/>
          <p:cNvSpPr/>
          <p:nvPr/>
        </p:nvSpPr>
        <p:spPr>
          <a:xfrm>
            <a:off x="7622310" y="1905624"/>
            <a:ext cx="1440000" cy="3384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$1.056.398.223 (100%)</a:t>
            </a:r>
          </a:p>
        </p:txBody>
      </p:sp>
      <p:sp>
        <p:nvSpPr>
          <p:cNvPr id="22" name="21 Rectángulo redondeado"/>
          <p:cNvSpPr/>
          <p:nvPr/>
        </p:nvSpPr>
        <p:spPr>
          <a:xfrm>
            <a:off x="7538183" y="3085907"/>
            <a:ext cx="1440000" cy="3384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$36.800.000 (100%)</a:t>
            </a:r>
          </a:p>
        </p:txBody>
      </p:sp>
      <p:sp>
        <p:nvSpPr>
          <p:cNvPr id="44" name="43 Rectángulo redondeado"/>
          <p:cNvSpPr/>
          <p:nvPr/>
        </p:nvSpPr>
        <p:spPr>
          <a:xfrm>
            <a:off x="7546109" y="3651878"/>
            <a:ext cx="1521691" cy="339897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$2.829.805.168 (100%)</a:t>
            </a:r>
          </a:p>
        </p:txBody>
      </p:sp>
      <p:sp>
        <p:nvSpPr>
          <p:cNvPr id="48" name="47 Rectángulo redondeado"/>
          <p:cNvSpPr/>
          <p:nvPr/>
        </p:nvSpPr>
        <p:spPr>
          <a:xfrm>
            <a:off x="7565889" y="2467813"/>
            <a:ext cx="1440000" cy="3384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$402.132.705 (100%)</a:t>
            </a:r>
          </a:p>
        </p:txBody>
      </p:sp>
      <p:grpSp>
        <p:nvGrpSpPr>
          <p:cNvPr id="40" name="39 Grupo"/>
          <p:cNvGrpSpPr/>
          <p:nvPr/>
        </p:nvGrpSpPr>
        <p:grpSpPr>
          <a:xfrm>
            <a:off x="1298201" y="1256673"/>
            <a:ext cx="6263407" cy="534124"/>
            <a:chOff x="1137711" y="1132291"/>
            <a:chExt cx="6263407" cy="534124"/>
          </a:xfrm>
        </p:grpSpPr>
        <p:sp>
          <p:nvSpPr>
            <p:cNvPr id="49" name="48 Rectángulo"/>
            <p:cNvSpPr/>
            <p:nvPr/>
          </p:nvSpPr>
          <p:spPr>
            <a:xfrm>
              <a:off x="1149147" y="1132291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4" name="53 Rectángulo"/>
            <p:cNvSpPr/>
            <p:nvPr/>
          </p:nvSpPr>
          <p:spPr>
            <a:xfrm>
              <a:off x="1137711" y="1132291"/>
              <a:ext cx="6048000" cy="36000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1149147" y="119712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0B32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56" name="55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57" name="56 Grupo"/>
          <p:cNvGrpSpPr/>
          <p:nvPr/>
        </p:nvGrpSpPr>
        <p:grpSpPr>
          <a:xfrm>
            <a:off x="1309409" y="1836367"/>
            <a:ext cx="6263407" cy="534124"/>
            <a:chOff x="1137711" y="1132291"/>
            <a:chExt cx="6263407" cy="534124"/>
          </a:xfrm>
        </p:grpSpPr>
        <p:sp>
          <p:nvSpPr>
            <p:cNvPr id="59" name="58 Rectángulo"/>
            <p:cNvSpPr/>
            <p:nvPr/>
          </p:nvSpPr>
          <p:spPr>
            <a:xfrm>
              <a:off x="1149147" y="1132291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0" name="59 Rectángulo"/>
            <p:cNvSpPr/>
            <p:nvPr/>
          </p:nvSpPr>
          <p:spPr>
            <a:xfrm>
              <a:off x="1137711" y="1132291"/>
              <a:ext cx="6048000" cy="36000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1" name="60 CuadroTexto"/>
            <p:cNvSpPr txBox="1"/>
            <p:nvPr/>
          </p:nvSpPr>
          <p:spPr>
            <a:xfrm>
              <a:off x="1149147" y="119712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0B32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62" name="61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63" name="62 Grupo"/>
          <p:cNvGrpSpPr/>
          <p:nvPr/>
        </p:nvGrpSpPr>
        <p:grpSpPr>
          <a:xfrm>
            <a:off x="1321627" y="2400611"/>
            <a:ext cx="6263407" cy="534124"/>
            <a:chOff x="1137711" y="1132291"/>
            <a:chExt cx="6263407" cy="534124"/>
          </a:xfrm>
        </p:grpSpPr>
        <p:sp>
          <p:nvSpPr>
            <p:cNvPr id="64" name="63 Rectángulo"/>
            <p:cNvSpPr/>
            <p:nvPr/>
          </p:nvSpPr>
          <p:spPr>
            <a:xfrm>
              <a:off x="1149147" y="1132291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5" name="64 Rectángulo"/>
            <p:cNvSpPr/>
            <p:nvPr/>
          </p:nvSpPr>
          <p:spPr>
            <a:xfrm>
              <a:off x="1137711" y="1132291"/>
              <a:ext cx="6048000" cy="36000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6" name="65 CuadroTexto"/>
            <p:cNvSpPr txBox="1"/>
            <p:nvPr/>
          </p:nvSpPr>
          <p:spPr>
            <a:xfrm>
              <a:off x="1149147" y="119712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0B32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67" name="66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68" name="67 Grupo"/>
          <p:cNvGrpSpPr/>
          <p:nvPr/>
        </p:nvGrpSpPr>
        <p:grpSpPr>
          <a:xfrm>
            <a:off x="1286212" y="2987092"/>
            <a:ext cx="6263407" cy="534124"/>
            <a:chOff x="1137711" y="1132291"/>
            <a:chExt cx="6263407" cy="534124"/>
          </a:xfrm>
        </p:grpSpPr>
        <p:sp>
          <p:nvSpPr>
            <p:cNvPr id="69" name="68 Rectángulo"/>
            <p:cNvSpPr/>
            <p:nvPr/>
          </p:nvSpPr>
          <p:spPr>
            <a:xfrm>
              <a:off x="1149147" y="1132291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0" name="69 Rectángulo"/>
            <p:cNvSpPr/>
            <p:nvPr/>
          </p:nvSpPr>
          <p:spPr>
            <a:xfrm>
              <a:off x="1137711" y="1132291"/>
              <a:ext cx="6048000" cy="36000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1" name="70 CuadroTexto"/>
            <p:cNvSpPr txBox="1"/>
            <p:nvPr/>
          </p:nvSpPr>
          <p:spPr>
            <a:xfrm>
              <a:off x="1149147" y="119712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0B32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72" name="71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73" name="72 Grupo"/>
          <p:cNvGrpSpPr/>
          <p:nvPr/>
        </p:nvGrpSpPr>
        <p:grpSpPr>
          <a:xfrm>
            <a:off x="1320845" y="3577406"/>
            <a:ext cx="6263407" cy="534124"/>
            <a:chOff x="1137711" y="1132291"/>
            <a:chExt cx="6263407" cy="534124"/>
          </a:xfrm>
        </p:grpSpPr>
        <p:sp>
          <p:nvSpPr>
            <p:cNvPr id="74" name="73 Rectángulo"/>
            <p:cNvSpPr/>
            <p:nvPr/>
          </p:nvSpPr>
          <p:spPr>
            <a:xfrm>
              <a:off x="1149147" y="1132291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5" name="74 Rectángulo"/>
            <p:cNvSpPr/>
            <p:nvPr/>
          </p:nvSpPr>
          <p:spPr>
            <a:xfrm>
              <a:off x="1137711" y="1132291"/>
              <a:ext cx="6048000" cy="36000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6" name="75 CuadroTexto"/>
            <p:cNvSpPr txBox="1"/>
            <p:nvPr/>
          </p:nvSpPr>
          <p:spPr>
            <a:xfrm>
              <a:off x="1149147" y="119712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0B32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77" name="76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0" name="4 Subtítulo"/>
          <p:cNvSpPr txBox="1">
            <a:spLocks/>
          </p:cNvSpPr>
          <p:nvPr/>
        </p:nvSpPr>
        <p:spPr>
          <a:xfrm>
            <a:off x="2055056" y="1404931"/>
            <a:ext cx="5256000" cy="36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buNone/>
            </a:pPr>
            <a:r>
              <a:rPr lang="es-CO" sz="1200" dirty="0">
                <a:latin typeface="Arial Narrow" panose="020B0606020202030204" pitchFamily="34" charset="0"/>
                <a:cs typeface="Arial" panose="020B0604020202020204" pitchFamily="34" charset="0"/>
              </a:rPr>
              <a:t>Realizar la reposición de 2.512 árboles en espacio público</a:t>
            </a:r>
          </a:p>
        </p:txBody>
      </p:sp>
      <p:sp>
        <p:nvSpPr>
          <p:cNvPr id="33" name="4 Subtítulo"/>
          <p:cNvSpPr txBox="1">
            <a:spLocks/>
          </p:cNvSpPr>
          <p:nvPr/>
        </p:nvSpPr>
        <p:spPr>
          <a:xfrm>
            <a:off x="2055056" y="1909737"/>
            <a:ext cx="5256000" cy="4167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buNone/>
            </a:pPr>
            <a:r>
              <a:rPr lang="es-CO" sz="1200" dirty="0">
                <a:latin typeface="Arial Narrow" panose="020B0606020202030204" pitchFamily="34" charset="0"/>
                <a:cs typeface="Arial" panose="020B0604020202020204" pitchFamily="34" charset="0"/>
              </a:rPr>
              <a:t>Plantar 10.111 árboles en el espacio público, con el fin de mejorar la oferta ambiental y paisajística de la ciudad.</a:t>
            </a:r>
          </a:p>
        </p:txBody>
      </p:sp>
      <p:sp>
        <p:nvSpPr>
          <p:cNvPr id="34" name="4 Subtítulo"/>
          <p:cNvSpPr txBox="1">
            <a:spLocks/>
          </p:cNvSpPr>
          <p:nvPr/>
        </p:nvSpPr>
        <p:spPr>
          <a:xfrm>
            <a:off x="2055056" y="2539714"/>
            <a:ext cx="5256000" cy="36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buNone/>
            </a:pPr>
            <a:r>
              <a:rPr lang="es-CO" sz="1200" dirty="0">
                <a:latin typeface="Arial Narrow" panose="020B0606020202030204" pitchFamily="34" charset="0"/>
                <a:cs typeface="Arial" panose="020B0604020202020204" pitchFamily="34" charset="0"/>
              </a:rPr>
              <a:t>Realizar el manejo integral de 1.054 árboles adultos.</a:t>
            </a:r>
          </a:p>
        </p:txBody>
      </p:sp>
      <p:sp>
        <p:nvSpPr>
          <p:cNvPr id="35" name="4 Subtítulo"/>
          <p:cNvSpPr txBox="1">
            <a:spLocks/>
          </p:cNvSpPr>
          <p:nvPr/>
        </p:nvSpPr>
        <p:spPr>
          <a:xfrm>
            <a:off x="2055056" y="3129570"/>
            <a:ext cx="5256000" cy="36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buNone/>
            </a:pPr>
            <a:r>
              <a:rPr lang="es-CO" sz="1200" dirty="0">
                <a:latin typeface="Arial Narrow" panose="020B0606020202030204" pitchFamily="34" charset="0"/>
                <a:cs typeface="Arial" panose="020B0604020202020204" pitchFamily="34" charset="0"/>
              </a:rPr>
              <a:t>Realizar la plantación de 2.424 árboles en espacio privado.</a:t>
            </a:r>
          </a:p>
        </p:txBody>
      </p:sp>
      <p:sp>
        <p:nvSpPr>
          <p:cNvPr id="41" name="40 Rectángulo"/>
          <p:cNvSpPr/>
          <p:nvPr/>
        </p:nvSpPr>
        <p:spPr>
          <a:xfrm>
            <a:off x="1212572" y="741012"/>
            <a:ext cx="321981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MALLA VERDE URBANA </a:t>
            </a:r>
          </a:p>
          <a:p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Espacio público de uso público</a:t>
            </a:r>
          </a:p>
        </p:txBody>
      </p:sp>
      <p:sp>
        <p:nvSpPr>
          <p:cNvPr id="42" name="41 Rectángulo"/>
          <p:cNvSpPr/>
          <p:nvPr/>
        </p:nvSpPr>
        <p:spPr>
          <a:xfrm rot="16200000">
            <a:off x="-227233" y="2313143"/>
            <a:ext cx="2696434" cy="32316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es-CO" sz="1500" b="1" dirty="0">
                <a:latin typeface="Arial Narrow" panose="020B0606020202030204" pitchFamily="34" charset="0"/>
              </a:rPr>
              <a:t>PROYECTO DE INVERSIÓN 1119. </a:t>
            </a:r>
            <a:endParaRPr lang="es-CO" sz="1500" dirty="0">
              <a:latin typeface="Arial Narrow" panose="020B0606020202030204" pitchFamily="34" charset="0"/>
            </a:endParaRPr>
          </a:p>
        </p:txBody>
      </p:sp>
      <p:sp>
        <p:nvSpPr>
          <p:cNvPr id="38" name="CuadroTexto 10"/>
          <p:cNvSpPr txBox="1"/>
          <p:nvPr/>
        </p:nvSpPr>
        <p:spPr>
          <a:xfrm>
            <a:off x="3044103" y="284534"/>
            <a:ext cx="3243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0B3251"/>
                </a:solidFill>
                <a:latin typeface="Arial Rounded MT Bold"/>
                <a:cs typeface="Arial Rounded MT Bold"/>
              </a:rPr>
              <a:t>CUMPLIMIENTO DE METAS</a:t>
            </a:r>
          </a:p>
        </p:txBody>
      </p:sp>
      <p:sp>
        <p:nvSpPr>
          <p:cNvPr id="45" name="4 Subtítulo"/>
          <p:cNvSpPr txBox="1">
            <a:spLocks/>
          </p:cNvSpPr>
          <p:nvPr/>
        </p:nvSpPr>
        <p:spPr>
          <a:xfrm>
            <a:off x="2055056" y="3671428"/>
            <a:ext cx="5256000" cy="467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buNone/>
            </a:pPr>
            <a:r>
              <a:rPr lang="es-CO" sz="1200" dirty="0">
                <a:latin typeface="Arial Narrow" panose="020B0606020202030204" pitchFamily="34" charset="0"/>
                <a:cs typeface="Arial" panose="020B0604020202020204" pitchFamily="34" charset="0"/>
              </a:rPr>
              <a:t>Realizar el manejo silvicultural de 4.686 árboles adultos que generan riesgo en el espacio público.</a:t>
            </a:r>
          </a:p>
        </p:txBody>
      </p:sp>
      <p:sp>
        <p:nvSpPr>
          <p:cNvPr id="43" name="Rectángulo 12"/>
          <p:cNvSpPr/>
          <p:nvPr/>
        </p:nvSpPr>
        <p:spPr>
          <a:xfrm>
            <a:off x="0" y="232214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9999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 redondeado"/>
          <p:cNvSpPr/>
          <p:nvPr/>
        </p:nvSpPr>
        <p:spPr>
          <a:xfrm>
            <a:off x="7485109" y="1879078"/>
            <a:ext cx="1561907" cy="3384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$2.761.782.326 (98,31%)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7464329" y="3084683"/>
            <a:ext cx="1440000" cy="3384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$215.661.255 (99,99%)</a:t>
            </a:r>
          </a:p>
        </p:txBody>
      </p:sp>
      <p:sp>
        <p:nvSpPr>
          <p:cNvPr id="18" name="17 Rectángulo redondeado"/>
          <p:cNvSpPr/>
          <p:nvPr/>
        </p:nvSpPr>
        <p:spPr>
          <a:xfrm>
            <a:off x="7432895" y="2482300"/>
            <a:ext cx="1440000" cy="3384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$288.467.866 (100%)</a:t>
            </a:r>
          </a:p>
        </p:txBody>
      </p:sp>
      <p:sp>
        <p:nvSpPr>
          <p:cNvPr id="37" name="36 Rectángulo redondeado"/>
          <p:cNvSpPr/>
          <p:nvPr/>
        </p:nvSpPr>
        <p:spPr>
          <a:xfrm>
            <a:off x="7450475" y="3715117"/>
            <a:ext cx="1631182" cy="3384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$1.281.638.928 (76,12%)</a:t>
            </a:r>
          </a:p>
        </p:txBody>
      </p:sp>
      <p:sp>
        <p:nvSpPr>
          <p:cNvPr id="45" name="44 Rectángulo redondeado"/>
          <p:cNvSpPr/>
          <p:nvPr/>
        </p:nvSpPr>
        <p:spPr>
          <a:xfrm>
            <a:off x="7464329" y="1330410"/>
            <a:ext cx="1440000" cy="3384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$539.923.533 (100%)</a:t>
            </a:r>
          </a:p>
        </p:txBody>
      </p:sp>
      <p:sp>
        <p:nvSpPr>
          <p:cNvPr id="62" name="61 Rectángulo"/>
          <p:cNvSpPr/>
          <p:nvPr/>
        </p:nvSpPr>
        <p:spPr>
          <a:xfrm>
            <a:off x="1257750" y="2406339"/>
            <a:ext cx="6048672" cy="534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3" name="62 Rectángulo"/>
          <p:cNvSpPr/>
          <p:nvPr/>
        </p:nvSpPr>
        <p:spPr>
          <a:xfrm>
            <a:off x="1246314" y="2406338"/>
            <a:ext cx="5600800" cy="36000"/>
          </a:xfrm>
          <a:prstGeom prst="rect">
            <a:avLst/>
          </a:prstGeom>
          <a:solidFill>
            <a:srgbClr val="0B325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4" name="63 CuadroTexto"/>
          <p:cNvSpPr txBox="1"/>
          <p:nvPr/>
        </p:nvSpPr>
        <p:spPr>
          <a:xfrm>
            <a:off x="1257750" y="247117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0B32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94,4%</a:t>
            </a:r>
          </a:p>
        </p:txBody>
      </p:sp>
      <p:sp>
        <p:nvSpPr>
          <p:cNvPr id="65" name="64 Forma en L"/>
          <p:cNvSpPr/>
          <p:nvPr/>
        </p:nvSpPr>
        <p:spPr>
          <a:xfrm rot="13500000">
            <a:off x="7329721" y="2583401"/>
            <a:ext cx="180000" cy="180000"/>
          </a:xfrm>
          <a:prstGeom prst="corner">
            <a:avLst>
              <a:gd name="adj1" fmla="val 20325"/>
              <a:gd name="adj2" fmla="val 18763"/>
            </a:avLst>
          </a:prstGeom>
          <a:solidFill>
            <a:srgbClr val="0B325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38" name="37 Grupo"/>
          <p:cNvGrpSpPr/>
          <p:nvPr/>
        </p:nvGrpSpPr>
        <p:grpSpPr>
          <a:xfrm>
            <a:off x="1237751" y="1214037"/>
            <a:ext cx="6263407" cy="534124"/>
            <a:chOff x="1137711" y="1111510"/>
            <a:chExt cx="6263407" cy="534124"/>
          </a:xfrm>
        </p:grpSpPr>
        <p:sp>
          <p:nvSpPr>
            <p:cNvPr id="40" name="39 Rectángulo"/>
            <p:cNvSpPr/>
            <p:nvPr/>
          </p:nvSpPr>
          <p:spPr>
            <a:xfrm>
              <a:off x="1149147" y="1111510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1" name="40 Rectángulo"/>
            <p:cNvSpPr/>
            <p:nvPr/>
          </p:nvSpPr>
          <p:spPr>
            <a:xfrm>
              <a:off x="1137711" y="1132291"/>
              <a:ext cx="6048000" cy="36000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1149147" y="119712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0B32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43" name="42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47" name="46 Rectángulo"/>
          <p:cNvSpPr/>
          <p:nvPr/>
        </p:nvSpPr>
        <p:spPr>
          <a:xfrm>
            <a:off x="1249187" y="1803118"/>
            <a:ext cx="6048672" cy="534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8" name="47 Rectángulo"/>
          <p:cNvSpPr/>
          <p:nvPr/>
        </p:nvSpPr>
        <p:spPr>
          <a:xfrm>
            <a:off x="1237751" y="1803118"/>
            <a:ext cx="6048000" cy="36000"/>
          </a:xfrm>
          <a:prstGeom prst="rect">
            <a:avLst/>
          </a:prstGeom>
          <a:solidFill>
            <a:srgbClr val="0B325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9" name="48 CuadroTexto"/>
          <p:cNvSpPr txBox="1"/>
          <p:nvPr/>
        </p:nvSpPr>
        <p:spPr>
          <a:xfrm>
            <a:off x="1249187" y="186795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0B32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50" name="49 Forma en L"/>
          <p:cNvSpPr/>
          <p:nvPr/>
        </p:nvSpPr>
        <p:spPr>
          <a:xfrm rot="13500000">
            <a:off x="7321158" y="1980180"/>
            <a:ext cx="180000" cy="180000"/>
          </a:xfrm>
          <a:prstGeom prst="corner">
            <a:avLst>
              <a:gd name="adj1" fmla="val 20325"/>
              <a:gd name="adj2" fmla="val 18763"/>
            </a:avLst>
          </a:prstGeom>
          <a:solidFill>
            <a:srgbClr val="0B325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51" name="50 Grupo"/>
          <p:cNvGrpSpPr/>
          <p:nvPr/>
        </p:nvGrpSpPr>
        <p:grpSpPr>
          <a:xfrm>
            <a:off x="1244678" y="3021854"/>
            <a:ext cx="6263407" cy="534124"/>
            <a:chOff x="1137711" y="1132291"/>
            <a:chExt cx="6263407" cy="534124"/>
          </a:xfrm>
        </p:grpSpPr>
        <p:sp>
          <p:nvSpPr>
            <p:cNvPr id="52" name="51 Rectángulo"/>
            <p:cNvSpPr/>
            <p:nvPr/>
          </p:nvSpPr>
          <p:spPr>
            <a:xfrm>
              <a:off x="1149147" y="1132291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3" name="52 Rectángulo"/>
            <p:cNvSpPr/>
            <p:nvPr/>
          </p:nvSpPr>
          <p:spPr>
            <a:xfrm>
              <a:off x="1137711" y="1132291"/>
              <a:ext cx="6048000" cy="36000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1149147" y="119712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0B32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55" name="54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56" name="55 Grupo"/>
          <p:cNvGrpSpPr/>
          <p:nvPr/>
        </p:nvGrpSpPr>
        <p:grpSpPr>
          <a:xfrm>
            <a:off x="1274024" y="3647383"/>
            <a:ext cx="6263407" cy="534124"/>
            <a:chOff x="1137711" y="1132291"/>
            <a:chExt cx="6263407" cy="534124"/>
          </a:xfrm>
        </p:grpSpPr>
        <p:sp>
          <p:nvSpPr>
            <p:cNvPr id="57" name="56 Rectángulo"/>
            <p:cNvSpPr/>
            <p:nvPr/>
          </p:nvSpPr>
          <p:spPr>
            <a:xfrm>
              <a:off x="1149147" y="1132291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8" name="57 Rectángulo"/>
            <p:cNvSpPr/>
            <p:nvPr/>
          </p:nvSpPr>
          <p:spPr>
            <a:xfrm>
              <a:off x="1137711" y="1132291"/>
              <a:ext cx="6048000" cy="36000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1149147" y="119712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0B32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60" name="59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2" name="4 Subtítulo"/>
          <p:cNvSpPr txBox="1">
            <a:spLocks/>
          </p:cNvSpPr>
          <p:nvPr/>
        </p:nvSpPr>
        <p:spPr>
          <a:xfrm>
            <a:off x="1998869" y="1397377"/>
            <a:ext cx="5256000" cy="36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buNone/>
            </a:pPr>
            <a:r>
              <a:rPr lang="es-CO" sz="1200" dirty="0">
                <a:latin typeface="Arial Narrow" panose="020B0606020202030204" pitchFamily="34" charset="0"/>
                <a:cs typeface="Arial" panose="020B0604020202020204" pitchFamily="34" charset="0"/>
              </a:rPr>
              <a:t>Realizar manejo fitosanitario a 21.480 árboles adultos.</a:t>
            </a:r>
          </a:p>
        </p:txBody>
      </p:sp>
      <p:sp>
        <p:nvSpPr>
          <p:cNvPr id="16" name="4 Subtítulo"/>
          <p:cNvSpPr txBox="1">
            <a:spLocks/>
          </p:cNvSpPr>
          <p:nvPr/>
        </p:nvSpPr>
        <p:spPr>
          <a:xfrm>
            <a:off x="1998869" y="1931003"/>
            <a:ext cx="5256000" cy="36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buNone/>
            </a:pPr>
            <a:r>
              <a:rPr lang="es-CO" sz="1200" dirty="0">
                <a:latin typeface="Arial Narrow" panose="020B0606020202030204" pitchFamily="34" charset="0"/>
                <a:cs typeface="Arial" panose="020B0604020202020204" pitchFamily="34" charset="0"/>
              </a:rPr>
              <a:t>Garantizar la sostenibilidad de 313.984 árboles jóvenes</a:t>
            </a:r>
            <a:r>
              <a:rPr lang="es-CO" sz="1200" dirty="0">
                <a:solidFill>
                  <a:srgbClr val="0033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4 Subtítulo"/>
          <p:cNvSpPr txBox="1">
            <a:spLocks/>
          </p:cNvSpPr>
          <p:nvPr/>
        </p:nvSpPr>
        <p:spPr>
          <a:xfrm>
            <a:off x="1957307" y="2460504"/>
            <a:ext cx="5256000" cy="46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buNone/>
            </a:pPr>
            <a:r>
              <a:rPr lang="es-CO" sz="1200" dirty="0">
                <a:latin typeface="Arial Narrow" panose="020B0606020202030204" pitchFamily="34" charset="0"/>
                <a:cs typeface="Arial" panose="020B0604020202020204" pitchFamily="34" charset="0"/>
              </a:rPr>
              <a:t>Actualizar en un 100% lo ejecutado por el Jardín Botánico en el Sistema de Información para la Gestión del Arbolado Urbano de Bogotá-SIGAU.</a:t>
            </a:r>
          </a:p>
        </p:txBody>
      </p:sp>
      <p:sp>
        <p:nvSpPr>
          <p:cNvPr id="32" name="4 Subtítulo"/>
          <p:cNvSpPr txBox="1">
            <a:spLocks/>
          </p:cNvSpPr>
          <p:nvPr/>
        </p:nvSpPr>
        <p:spPr>
          <a:xfrm>
            <a:off x="1954488" y="3190422"/>
            <a:ext cx="5256000" cy="36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buNone/>
            </a:pPr>
            <a:r>
              <a:rPr lang="es-CO" sz="1200" dirty="0">
                <a:latin typeface="Arial Narrow" panose="020B0606020202030204" pitchFamily="34" charset="0"/>
                <a:cs typeface="Arial" panose="020B0604020202020204" pitchFamily="34" charset="0"/>
              </a:rPr>
              <a:t>Producir 27.310 individuos vegetales.</a:t>
            </a:r>
          </a:p>
        </p:txBody>
      </p:sp>
      <p:sp>
        <p:nvSpPr>
          <p:cNvPr id="36" name="4 Subtítulo"/>
          <p:cNvSpPr txBox="1">
            <a:spLocks/>
          </p:cNvSpPr>
          <p:nvPr/>
        </p:nvSpPr>
        <p:spPr>
          <a:xfrm>
            <a:off x="1950382" y="3694879"/>
            <a:ext cx="5256000" cy="490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buNone/>
            </a:pPr>
            <a:r>
              <a:rPr lang="es-CO" sz="1200" dirty="0">
                <a:latin typeface="Arial Narrow" panose="020B0606020202030204" pitchFamily="34" charset="0"/>
                <a:cs typeface="Arial" panose="020B0604020202020204" pitchFamily="34" charset="0"/>
              </a:rPr>
              <a:t>Plantar y/o recuperar 11.541 m² de jardines urbanos en zonas estratégicas que tengan impacto visual, paisajístico y que brinden mayores servicios ecosistémicos.</a:t>
            </a:r>
          </a:p>
        </p:txBody>
      </p:sp>
      <p:sp>
        <p:nvSpPr>
          <p:cNvPr id="46" name="45 Rectángulo"/>
          <p:cNvSpPr/>
          <p:nvPr/>
        </p:nvSpPr>
        <p:spPr>
          <a:xfrm rot="16200000">
            <a:off x="-272049" y="2340851"/>
            <a:ext cx="2696434" cy="32316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es-CO" sz="1500" b="1" dirty="0">
                <a:latin typeface="Arial Narrow" panose="020B0606020202030204" pitchFamily="34" charset="0"/>
              </a:rPr>
              <a:t>PROYECTO DE INVERSIÓN 1119. </a:t>
            </a:r>
            <a:endParaRPr lang="es-CO" sz="1500" dirty="0">
              <a:latin typeface="Arial Narrow" panose="020B0606020202030204" pitchFamily="34" charset="0"/>
            </a:endParaRPr>
          </a:p>
        </p:txBody>
      </p:sp>
      <p:sp>
        <p:nvSpPr>
          <p:cNvPr id="39" name="CuadroTexto 10"/>
          <p:cNvSpPr txBox="1"/>
          <p:nvPr/>
        </p:nvSpPr>
        <p:spPr>
          <a:xfrm>
            <a:off x="3044103" y="283950"/>
            <a:ext cx="3243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0B3251"/>
                </a:solidFill>
                <a:latin typeface="Arial Rounded MT Bold"/>
                <a:cs typeface="Arial Rounded MT Bold"/>
              </a:rPr>
              <a:t>CUMPLIMIENTO DE METAS</a:t>
            </a:r>
          </a:p>
        </p:txBody>
      </p:sp>
      <p:sp>
        <p:nvSpPr>
          <p:cNvPr id="44" name="Rectángulo 12"/>
          <p:cNvSpPr/>
          <p:nvPr/>
        </p:nvSpPr>
        <p:spPr>
          <a:xfrm>
            <a:off x="0" y="232214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" name="60 Rectángulo"/>
          <p:cNvSpPr/>
          <p:nvPr/>
        </p:nvSpPr>
        <p:spPr>
          <a:xfrm>
            <a:off x="1212572" y="741012"/>
            <a:ext cx="321981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MALLA VERDE URBANA </a:t>
            </a:r>
          </a:p>
          <a:p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Espacio público de uso público</a:t>
            </a:r>
          </a:p>
        </p:txBody>
      </p:sp>
    </p:spTree>
    <p:extLst>
      <p:ext uri="{BB962C8B-B14F-4D97-AF65-F5344CB8AC3E}">
        <p14:creationId xmlns:p14="http://schemas.microsoft.com/office/powerpoint/2010/main" val="3634990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57 Grupo"/>
          <p:cNvGrpSpPr/>
          <p:nvPr/>
        </p:nvGrpSpPr>
        <p:grpSpPr>
          <a:xfrm>
            <a:off x="1272869" y="3595519"/>
            <a:ext cx="6263407" cy="534125"/>
            <a:chOff x="1137711" y="1132290"/>
            <a:chExt cx="6263407" cy="534125"/>
          </a:xfrm>
        </p:grpSpPr>
        <p:sp>
          <p:nvSpPr>
            <p:cNvPr id="59" name="58 Rectángulo"/>
            <p:cNvSpPr/>
            <p:nvPr/>
          </p:nvSpPr>
          <p:spPr>
            <a:xfrm>
              <a:off x="1149147" y="1132291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0" name="59 Rectángulo"/>
            <p:cNvSpPr/>
            <p:nvPr/>
          </p:nvSpPr>
          <p:spPr>
            <a:xfrm>
              <a:off x="1137711" y="1132290"/>
              <a:ext cx="1844404" cy="45719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2" name="61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37" name="36 Grupo"/>
          <p:cNvGrpSpPr/>
          <p:nvPr/>
        </p:nvGrpSpPr>
        <p:grpSpPr>
          <a:xfrm>
            <a:off x="1219090" y="1285295"/>
            <a:ext cx="6263407" cy="534124"/>
            <a:chOff x="1137711" y="1132291"/>
            <a:chExt cx="6263407" cy="534124"/>
          </a:xfrm>
        </p:grpSpPr>
        <p:sp>
          <p:nvSpPr>
            <p:cNvPr id="38" name="37 Rectángulo"/>
            <p:cNvSpPr/>
            <p:nvPr/>
          </p:nvSpPr>
          <p:spPr>
            <a:xfrm>
              <a:off x="1149147" y="1132291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0" name="39 Rectángulo"/>
            <p:cNvSpPr/>
            <p:nvPr/>
          </p:nvSpPr>
          <p:spPr>
            <a:xfrm>
              <a:off x="1137711" y="1132291"/>
              <a:ext cx="6048000" cy="36000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1149147" y="119712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0B32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42" name="41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43" name="42 Grupo"/>
          <p:cNvGrpSpPr/>
          <p:nvPr/>
        </p:nvGrpSpPr>
        <p:grpSpPr>
          <a:xfrm>
            <a:off x="1230526" y="1868994"/>
            <a:ext cx="6263407" cy="534124"/>
            <a:chOff x="1137711" y="1132291"/>
            <a:chExt cx="6263407" cy="534124"/>
          </a:xfrm>
        </p:grpSpPr>
        <p:sp>
          <p:nvSpPr>
            <p:cNvPr id="44" name="43 Rectángulo"/>
            <p:cNvSpPr/>
            <p:nvPr/>
          </p:nvSpPr>
          <p:spPr>
            <a:xfrm>
              <a:off x="1149147" y="1132291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1137711" y="1132291"/>
              <a:ext cx="6048000" cy="36000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6" name="45 CuadroTexto"/>
            <p:cNvSpPr txBox="1"/>
            <p:nvPr/>
          </p:nvSpPr>
          <p:spPr>
            <a:xfrm>
              <a:off x="1149147" y="119712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0B32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47" name="46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48" name="47 Grupo"/>
          <p:cNvGrpSpPr/>
          <p:nvPr/>
        </p:nvGrpSpPr>
        <p:grpSpPr>
          <a:xfrm>
            <a:off x="1256370" y="2442878"/>
            <a:ext cx="6263407" cy="534124"/>
            <a:chOff x="1137711" y="1132291"/>
            <a:chExt cx="6263407" cy="534124"/>
          </a:xfrm>
        </p:grpSpPr>
        <p:sp>
          <p:nvSpPr>
            <p:cNvPr id="49" name="48 Rectángulo"/>
            <p:cNvSpPr/>
            <p:nvPr/>
          </p:nvSpPr>
          <p:spPr>
            <a:xfrm>
              <a:off x="1149147" y="1132291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0" name="49 Rectángulo"/>
            <p:cNvSpPr/>
            <p:nvPr/>
          </p:nvSpPr>
          <p:spPr>
            <a:xfrm>
              <a:off x="1137711" y="1132291"/>
              <a:ext cx="6048000" cy="36000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1149147" y="119712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0B32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52" name="51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53" name="52 Grupo"/>
          <p:cNvGrpSpPr/>
          <p:nvPr/>
        </p:nvGrpSpPr>
        <p:grpSpPr>
          <a:xfrm>
            <a:off x="1267806" y="3006747"/>
            <a:ext cx="6263407" cy="534124"/>
            <a:chOff x="1137711" y="1132291"/>
            <a:chExt cx="6263407" cy="534124"/>
          </a:xfrm>
        </p:grpSpPr>
        <p:sp>
          <p:nvSpPr>
            <p:cNvPr id="54" name="53 Rectángulo"/>
            <p:cNvSpPr/>
            <p:nvPr/>
          </p:nvSpPr>
          <p:spPr>
            <a:xfrm>
              <a:off x="1149147" y="1132291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5" name="54 Rectángulo"/>
            <p:cNvSpPr/>
            <p:nvPr/>
          </p:nvSpPr>
          <p:spPr>
            <a:xfrm>
              <a:off x="1137711" y="1132291"/>
              <a:ext cx="6048000" cy="36000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1149147" y="119712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0B32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57" name="56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5" name="4 Subtítulo"/>
          <p:cNvSpPr txBox="1">
            <a:spLocks/>
          </p:cNvSpPr>
          <p:nvPr/>
        </p:nvSpPr>
        <p:spPr>
          <a:xfrm>
            <a:off x="1964234" y="1476262"/>
            <a:ext cx="5256000" cy="36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buNone/>
            </a:pPr>
            <a:r>
              <a:rPr lang="es-CO" sz="1200" dirty="0">
                <a:latin typeface="Arial Narrow" panose="020B0606020202030204" pitchFamily="34" charset="0"/>
                <a:cs typeface="Arial" panose="020B0604020202020204" pitchFamily="34" charset="0"/>
              </a:rPr>
              <a:t>Mantener 103.042 m² de jardines.</a:t>
            </a:r>
          </a:p>
        </p:txBody>
      </p:sp>
      <p:sp>
        <p:nvSpPr>
          <p:cNvPr id="8" name="4 Subtítulo"/>
          <p:cNvSpPr txBox="1">
            <a:spLocks/>
          </p:cNvSpPr>
          <p:nvPr/>
        </p:nvSpPr>
        <p:spPr>
          <a:xfrm>
            <a:off x="1943453" y="2016887"/>
            <a:ext cx="5256000" cy="3532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buNone/>
            </a:pPr>
            <a:r>
              <a:rPr lang="es-CO" sz="1200" dirty="0">
                <a:latin typeface="Arial Narrow" panose="020B0606020202030204" pitchFamily="34" charset="0"/>
                <a:cs typeface="Arial" panose="020B0604020202020204" pitchFamily="34" charset="0"/>
              </a:rPr>
              <a:t>Mantener el 100% de las  Colecciones vivas del Jardín Botánico de Bogotá.</a:t>
            </a:r>
          </a:p>
        </p:txBody>
      </p:sp>
      <p:sp>
        <p:nvSpPr>
          <p:cNvPr id="15" name="4 Subtítulo"/>
          <p:cNvSpPr txBox="1">
            <a:spLocks/>
          </p:cNvSpPr>
          <p:nvPr/>
        </p:nvSpPr>
        <p:spPr>
          <a:xfrm>
            <a:off x="1952302" y="2494225"/>
            <a:ext cx="5256000" cy="545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buNone/>
            </a:pPr>
            <a:r>
              <a:rPr lang="es-CO" sz="1200" dirty="0">
                <a:latin typeface="Arial Narrow" panose="020B0606020202030204" pitchFamily="34" charset="0"/>
                <a:cs typeface="Arial" panose="020B0604020202020204" pitchFamily="34" charset="0"/>
              </a:rPr>
              <a:t>Programar e implementar el 100% del plan de aprovechamiento de residuos vegetales generados en las actividades desarrolladas por el Jardín Botánico.</a:t>
            </a:r>
          </a:p>
        </p:txBody>
      </p:sp>
      <p:sp>
        <p:nvSpPr>
          <p:cNvPr id="20" name="4 Subtítulo"/>
          <p:cNvSpPr txBox="1">
            <a:spLocks/>
          </p:cNvSpPr>
          <p:nvPr/>
        </p:nvSpPr>
        <p:spPr>
          <a:xfrm>
            <a:off x="1951088" y="3028464"/>
            <a:ext cx="5256000" cy="46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buNone/>
            </a:pPr>
            <a:r>
              <a:rPr lang="es-CO" sz="1200" dirty="0">
                <a:latin typeface="Arial Narrow" panose="020B0606020202030204" pitchFamily="34" charset="0"/>
                <a:cs typeface="Arial" panose="020B0604020202020204" pitchFamily="34" charset="0"/>
              </a:rPr>
              <a:t>Orientar técnicamente y/o capacitar a 3.077 personas en técnicas de siembra y manejo de agricultura integral.</a:t>
            </a:r>
          </a:p>
        </p:txBody>
      </p:sp>
      <p:sp>
        <p:nvSpPr>
          <p:cNvPr id="29" name="4 Subtítulo"/>
          <p:cNvSpPr txBox="1">
            <a:spLocks/>
          </p:cNvSpPr>
          <p:nvPr/>
        </p:nvSpPr>
        <p:spPr>
          <a:xfrm>
            <a:off x="1933010" y="3621730"/>
            <a:ext cx="5256000" cy="46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buNone/>
            </a:pPr>
            <a:r>
              <a:rPr lang="es-CO" sz="1200" dirty="0">
                <a:latin typeface="Arial Narrow" panose="020B0606020202030204" pitchFamily="34" charset="0"/>
                <a:cs typeface="Arial" panose="020B0604020202020204" pitchFamily="34" charset="0"/>
              </a:rPr>
              <a:t>Realiza la siembra de 5.000 plantas arbustivas o enredaderas en el marco de la estrategia. Bogotá Florece en Casa.</a:t>
            </a:r>
          </a:p>
        </p:txBody>
      </p:sp>
      <p:sp>
        <p:nvSpPr>
          <p:cNvPr id="33" name="32 CuadroTexto"/>
          <p:cNvSpPr txBox="1"/>
          <p:nvPr/>
        </p:nvSpPr>
        <p:spPr>
          <a:xfrm>
            <a:off x="1256885" y="367487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0B32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33,9%</a:t>
            </a:r>
          </a:p>
        </p:txBody>
      </p:sp>
      <p:sp>
        <p:nvSpPr>
          <p:cNvPr id="39" name="38 Rectángulo"/>
          <p:cNvSpPr/>
          <p:nvPr/>
        </p:nvSpPr>
        <p:spPr>
          <a:xfrm rot="16200000">
            <a:off x="-290710" y="2424671"/>
            <a:ext cx="2696434" cy="32316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es-CO" sz="1500" b="1" dirty="0">
                <a:latin typeface="Arial Narrow" panose="020B0606020202030204" pitchFamily="34" charset="0"/>
              </a:rPr>
              <a:t>PROYECTO DE INVERSIÓN 1119. </a:t>
            </a:r>
            <a:endParaRPr lang="es-CO" sz="1500" dirty="0">
              <a:latin typeface="Arial Narrow" panose="020B0606020202030204" pitchFamily="34" charset="0"/>
            </a:endParaRPr>
          </a:p>
        </p:txBody>
      </p:sp>
      <p:sp>
        <p:nvSpPr>
          <p:cNvPr id="35" name="34 Rectángulo redondeado"/>
          <p:cNvSpPr/>
          <p:nvPr/>
        </p:nvSpPr>
        <p:spPr>
          <a:xfrm>
            <a:off x="7580154" y="1361743"/>
            <a:ext cx="1440000" cy="3384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$838.743.476 (97,42%)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7609941" y="1950527"/>
            <a:ext cx="1440000" cy="3384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$429.376.300 (95,79%)</a:t>
            </a:r>
          </a:p>
        </p:txBody>
      </p:sp>
      <p:sp>
        <p:nvSpPr>
          <p:cNvPr id="16" name="15 Rectángulo redondeado"/>
          <p:cNvSpPr/>
          <p:nvPr/>
        </p:nvSpPr>
        <p:spPr>
          <a:xfrm>
            <a:off x="7602324" y="2492941"/>
            <a:ext cx="1440000" cy="3384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$71.533.000 (100%)</a:t>
            </a:r>
          </a:p>
        </p:txBody>
      </p:sp>
      <p:sp>
        <p:nvSpPr>
          <p:cNvPr id="21" name="20 Rectángulo redondeado"/>
          <p:cNvSpPr/>
          <p:nvPr/>
        </p:nvSpPr>
        <p:spPr>
          <a:xfrm>
            <a:off x="7612308" y="3071492"/>
            <a:ext cx="1531692" cy="3384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$357.371.000  (99.91%)</a:t>
            </a:r>
          </a:p>
        </p:txBody>
      </p:sp>
      <p:sp>
        <p:nvSpPr>
          <p:cNvPr id="30" name="29 Rectángulo redondeado"/>
          <p:cNvSpPr/>
          <p:nvPr/>
        </p:nvSpPr>
        <p:spPr>
          <a:xfrm>
            <a:off x="7633494" y="3663799"/>
            <a:ext cx="1440000" cy="3384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$754.883.050 (90,64%)</a:t>
            </a:r>
          </a:p>
        </p:txBody>
      </p:sp>
      <p:sp>
        <p:nvSpPr>
          <p:cNvPr id="61" name="CuadroTexto 10"/>
          <p:cNvSpPr txBox="1"/>
          <p:nvPr/>
        </p:nvSpPr>
        <p:spPr>
          <a:xfrm>
            <a:off x="3044103" y="283950"/>
            <a:ext cx="3243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0B3251"/>
                </a:solidFill>
                <a:latin typeface="Arial Rounded MT Bold"/>
                <a:cs typeface="Arial Rounded MT Bold"/>
              </a:rPr>
              <a:t>CUMPLIMIENTO DE METAS</a:t>
            </a:r>
          </a:p>
        </p:txBody>
      </p:sp>
      <p:sp>
        <p:nvSpPr>
          <p:cNvPr id="63" name="Rectángulo 12"/>
          <p:cNvSpPr/>
          <p:nvPr/>
        </p:nvSpPr>
        <p:spPr>
          <a:xfrm>
            <a:off x="0" y="232214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4" name="63 Rectángulo"/>
          <p:cNvSpPr/>
          <p:nvPr/>
        </p:nvSpPr>
        <p:spPr>
          <a:xfrm>
            <a:off x="1212572" y="741012"/>
            <a:ext cx="321981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MALLA VERDE URBANA </a:t>
            </a:r>
          </a:p>
          <a:p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Espacio público de uso público</a:t>
            </a:r>
          </a:p>
        </p:txBody>
      </p:sp>
    </p:spTree>
    <p:extLst>
      <p:ext uri="{BB962C8B-B14F-4D97-AF65-F5344CB8AC3E}">
        <p14:creationId xmlns:p14="http://schemas.microsoft.com/office/powerpoint/2010/main" val="2208816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2"/>
          <p:cNvSpPr/>
          <p:nvPr/>
        </p:nvSpPr>
        <p:spPr>
          <a:xfrm>
            <a:off x="0" y="232214"/>
            <a:ext cx="9144000" cy="472811"/>
          </a:xfrm>
          <a:prstGeom prst="rect">
            <a:avLst/>
          </a:prstGeom>
          <a:solidFill>
            <a:schemeClr val="bg1">
              <a:alpha val="3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4632960" y="2479376"/>
            <a:ext cx="33377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ÚNICO HERBARIO CON ÉNFASIS EN FLORA </a:t>
            </a:r>
          </a:p>
          <a:p>
            <a:pPr algn="ctr"/>
            <a:r>
              <a:rPr lang="es-CO" sz="1400" dirty="0">
                <a:solidFill>
                  <a:schemeClr val="bg1"/>
                </a:solidFill>
                <a:latin typeface="Arial Narrow" panose="020B0606020202030204" pitchFamily="34" charset="0"/>
              </a:rPr>
              <a:t>ALTOANDINA Y DE PÁRAMO EN COLOMBIA</a:t>
            </a:r>
          </a:p>
          <a:p>
            <a:r>
              <a:rPr lang="es-CO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endParaRPr lang="es-CO" sz="105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CuadroTexto 10"/>
          <p:cNvSpPr txBox="1"/>
          <p:nvPr/>
        </p:nvSpPr>
        <p:spPr>
          <a:xfrm>
            <a:off x="2853243" y="226988"/>
            <a:ext cx="3259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0B3251"/>
                </a:solidFill>
                <a:latin typeface="Arial Rounded MT Bold"/>
                <a:cs typeface="Arial Rounded MT Bold"/>
              </a:rPr>
              <a:t>IMPACTOS DE LA GESTIÓN</a:t>
            </a:r>
          </a:p>
        </p:txBody>
      </p:sp>
      <p:pic>
        <p:nvPicPr>
          <p:cNvPr id="19" name="18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429" y="2802955"/>
            <a:ext cx="3051314" cy="1908000"/>
          </a:xfrm>
          <a:prstGeom prst="rect">
            <a:avLst/>
          </a:prstGeom>
        </p:spPr>
      </p:pic>
      <p:pic>
        <p:nvPicPr>
          <p:cNvPr id="20" name="19 Imagen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1" r="20000"/>
          <a:stretch/>
        </p:blipFill>
        <p:spPr>
          <a:xfrm>
            <a:off x="1385429" y="642362"/>
            <a:ext cx="3051218" cy="2160000"/>
          </a:xfrm>
          <a:prstGeom prst="rect">
            <a:avLst/>
          </a:prstGeom>
        </p:spPr>
      </p:pic>
      <p:pic>
        <p:nvPicPr>
          <p:cNvPr id="21" name="20 Imagen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0" b="4798"/>
          <a:stretch/>
        </p:blipFill>
        <p:spPr>
          <a:xfrm>
            <a:off x="4432065" y="642362"/>
            <a:ext cx="2876207" cy="4059855"/>
          </a:xfrm>
          <a:prstGeom prst="rect">
            <a:avLst/>
          </a:prstGeom>
        </p:spPr>
      </p:pic>
      <p:sp>
        <p:nvSpPr>
          <p:cNvPr id="22" name="21 CuadroTexto"/>
          <p:cNvSpPr txBox="1"/>
          <p:nvPr/>
        </p:nvSpPr>
        <p:spPr>
          <a:xfrm>
            <a:off x="4432064" y="4394440"/>
            <a:ext cx="2876207" cy="307777"/>
          </a:xfrm>
          <a:prstGeom prst="rect">
            <a:avLst/>
          </a:prstGeom>
          <a:solidFill>
            <a:srgbClr val="404040">
              <a:alpha val="60000"/>
            </a:srgbClr>
          </a:solidFill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s-CO" dirty="0"/>
              <a:t>(Foto: Av. 19 entre Calle 100 y 167)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1454706" y="4394440"/>
            <a:ext cx="2859603" cy="307777"/>
          </a:xfrm>
          <a:prstGeom prst="rect">
            <a:avLst/>
          </a:prstGeom>
          <a:solidFill>
            <a:srgbClr val="404040">
              <a:alpha val="60000"/>
            </a:srgbClr>
          </a:solidFill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s-CO" dirty="0"/>
              <a:t>(Foto:  El Paraíso - Ciudad Bolívar)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1385429" y="2489870"/>
            <a:ext cx="3051314" cy="307777"/>
          </a:xfrm>
          <a:prstGeom prst="rect">
            <a:avLst/>
          </a:prstGeom>
          <a:solidFill>
            <a:srgbClr val="404040">
              <a:alpha val="60000"/>
            </a:srgbClr>
          </a:solidFill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s-CO" i="1" dirty="0"/>
              <a:t>(Foto: Parque de los Periodistas)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4540233" y="3358797"/>
            <a:ext cx="1246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10.111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4591637" y="3766381"/>
            <a:ext cx="1143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ÁRBOLES </a:t>
            </a:r>
            <a:endParaRPr lang="es-C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r>
              <a:rPr lang="es-C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PLANTADOS</a:t>
            </a:r>
            <a:endParaRPr lang="es-CO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1367512" y="1797537"/>
            <a:ext cx="1804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11.540 m²</a:t>
            </a:r>
          </a:p>
        </p:txBody>
      </p:sp>
      <p:sp>
        <p:nvSpPr>
          <p:cNvPr id="28" name="27 CuadroTexto"/>
          <p:cNvSpPr txBox="1"/>
          <p:nvPr/>
        </p:nvSpPr>
        <p:spPr>
          <a:xfrm>
            <a:off x="1403912" y="2217722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DE JARDINERÍA</a:t>
            </a:r>
            <a:endParaRPr lang="es-CO" sz="11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1403912" y="3815117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1.694</a:t>
            </a:r>
          </a:p>
        </p:txBody>
      </p:sp>
      <p:sp>
        <p:nvSpPr>
          <p:cNvPr id="30" name="29 CuadroTexto"/>
          <p:cNvSpPr txBox="1"/>
          <p:nvPr/>
        </p:nvSpPr>
        <p:spPr>
          <a:xfrm>
            <a:off x="2306189" y="3766381"/>
            <a:ext cx="139291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FAMILIAS</a:t>
            </a:r>
            <a:r>
              <a:rPr lang="es-CO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</a:p>
          <a:p>
            <a:r>
              <a:rPr lang="es-CO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BENEFICIADAS</a:t>
            </a:r>
            <a:endParaRPr lang="es-CO" sz="1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3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757655" y="983630"/>
            <a:ext cx="70732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PROYECTO DE INVERSIÓN 1124</a:t>
            </a:r>
          </a:p>
          <a:p>
            <a:r>
              <a:rPr lang="es-CO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 Y PARTICIPACIÓN</a:t>
            </a:r>
            <a:r>
              <a:rPr lang="es-CO" sz="1400" b="1" dirty="0">
                <a:solidFill>
                  <a:srgbClr val="80C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en una Bogotá para todos.</a:t>
            </a:r>
          </a:p>
        </p:txBody>
      </p:sp>
      <p:sp>
        <p:nvSpPr>
          <p:cNvPr id="9" name="CuadroTexto 10"/>
          <p:cNvSpPr txBox="1"/>
          <p:nvPr/>
        </p:nvSpPr>
        <p:spPr>
          <a:xfrm>
            <a:off x="3044103" y="283950"/>
            <a:ext cx="3243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0B3251"/>
                </a:solidFill>
                <a:latin typeface="Arial Rounded MT Bold"/>
                <a:cs typeface="Arial Rounded MT Bold"/>
              </a:rPr>
              <a:t>CUMPLIMIENTO DE METAS</a:t>
            </a:r>
          </a:p>
        </p:txBody>
      </p:sp>
      <p:sp>
        <p:nvSpPr>
          <p:cNvPr id="10" name="Rectángulo 12"/>
          <p:cNvSpPr/>
          <p:nvPr/>
        </p:nvSpPr>
        <p:spPr>
          <a:xfrm>
            <a:off x="0" y="232214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5661661" y="2029039"/>
            <a:ext cx="1897379" cy="4154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21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/>
            </a:lvl2pPr>
            <a:lvl3pPr marL="1217798" defTabSz="1217798">
              <a:defRPr sz="2400"/>
            </a:lvl3pPr>
            <a:lvl4pPr marL="1826697" defTabSz="1217798">
              <a:defRPr sz="2400"/>
            </a:lvl4pPr>
            <a:lvl5pPr marL="2435596" defTabSz="1217798">
              <a:defRPr sz="2400"/>
            </a:lvl5pPr>
            <a:lvl6pPr marL="3044495" defTabSz="1217798">
              <a:defRPr sz="2400"/>
            </a:lvl6pPr>
            <a:lvl7pPr marL="3653394" defTabSz="1217798">
              <a:defRPr sz="2400"/>
            </a:lvl7pPr>
            <a:lvl8pPr marL="4262293" defTabSz="1217798">
              <a:defRPr sz="2400"/>
            </a:lvl8pPr>
            <a:lvl9pPr marL="4871192" defTabSz="1217798">
              <a:defRPr sz="2400"/>
            </a:lvl9pPr>
          </a:lstStyle>
          <a:p>
            <a:r>
              <a:rPr lang="es-CO" dirty="0">
                <a:solidFill>
                  <a:srgbClr val="0B3251"/>
                </a:solidFill>
              </a:rPr>
              <a:t>$ 2.720.085.846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4569490" y="3156348"/>
            <a:ext cx="1897379" cy="4154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21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/>
            </a:lvl2pPr>
            <a:lvl3pPr marL="1217798" defTabSz="1217798">
              <a:defRPr sz="2400"/>
            </a:lvl3pPr>
            <a:lvl4pPr marL="1826697" defTabSz="1217798">
              <a:defRPr sz="2400"/>
            </a:lvl4pPr>
            <a:lvl5pPr marL="2435596" defTabSz="1217798">
              <a:defRPr sz="2400"/>
            </a:lvl5pPr>
            <a:lvl6pPr marL="3044495" defTabSz="1217798">
              <a:defRPr sz="2400"/>
            </a:lvl6pPr>
            <a:lvl7pPr marL="3653394" defTabSz="1217798">
              <a:defRPr sz="2400"/>
            </a:lvl7pPr>
            <a:lvl8pPr marL="4262293" defTabSz="1217798">
              <a:defRPr sz="2400"/>
            </a:lvl8pPr>
            <a:lvl9pPr marL="4871192" defTabSz="1217798">
              <a:defRPr sz="2400"/>
            </a:lvl9pPr>
          </a:lstStyle>
          <a:p>
            <a:r>
              <a:rPr lang="es-CO" dirty="0"/>
              <a:t>$ 2.612.580.306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8181" y="2080261"/>
            <a:ext cx="3713480" cy="31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4797286" y="2029039"/>
            <a:ext cx="922753" cy="4154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21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/>
            </a:lvl2pPr>
            <a:lvl3pPr marL="1217798" defTabSz="1217798">
              <a:defRPr sz="2400"/>
            </a:lvl3pPr>
            <a:lvl4pPr marL="1826697" defTabSz="1217798">
              <a:defRPr sz="2400"/>
            </a:lvl4pPr>
            <a:lvl5pPr marL="2435596" defTabSz="1217798">
              <a:defRPr sz="2400"/>
            </a:lvl5pPr>
            <a:lvl6pPr marL="3044495" defTabSz="1217798">
              <a:defRPr sz="2400"/>
            </a:lvl6pPr>
            <a:lvl7pPr marL="3653394" defTabSz="1217798">
              <a:defRPr sz="2400"/>
            </a:lvl7pPr>
            <a:lvl8pPr marL="4262293" defTabSz="1217798">
              <a:defRPr sz="2400"/>
            </a:lvl8pPr>
            <a:lvl9pPr marL="4871192" defTabSz="1217798">
              <a:defRPr sz="2400"/>
            </a:lvl9pPr>
          </a:lstStyle>
          <a:p>
            <a:r>
              <a:rPr lang="es-CO" dirty="0">
                <a:solidFill>
                  <a:schemeClr val="bg1"/>
                </a:solidFill>
              </a:rPr>
              <a:t>100%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84"/>
          <a:stretch/>
        </p:blipFill>
        <p:spPr bwMode="auto">
          <a:xfrm flipH="1">
            <a:off x="1720978" y="2080261"/>
            <a:ext cx="1705948" cy="31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4912701" y="3588904"/>
            <a:ext cx="1210956" cy="415498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21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/>
            </a:lvl2pPr>
            <a:lvl3pPr marL="1217798" defTabSz="1217798">
              <a:defRPr sz="2400"/>
            </a:lvl3pPr>
            <a:lvl4pPr marL="1826697" defTabSz="1217798">
              <a:defRPr sz="2400"/>
            </a:lvl4pPr>
            <a:lvl5pPr marL="2435596" defTabSz="1217798">
              <a:defRPr sz="2400"/>
            </a:lvl5pPr>
            <a:lvl6pPr marL="3044495" defTabSz="1217798">
              <a:defRPr sz="2400"/>
            </a:lvl6pPr>
            <a:lvl7pPr marL="3653394" defTabSz="1217798">
              <a:defRPr sz="2400"/>
            </a:lvl7pPr>
            <a:lvl8pPr marL="4262293" defTabSz="1217798">
              <a:defRPr sz="2400"/>
            </a:lvl8pPr>
            <a:lvl9pPr marL="4871192" defTabSz="1217798">
              <a:defRPr sz="2400"/>
            </a:lvl9pPr>
          </a:lstStyle>
          <a:p>
            <a:r>
              <a:rPr lang="es-CO" dirty="0">
                <a:solidFill>
                  <a:schemeClr val="bg1"/>
                </a:solidFill>
              </a:rPr>
              <a:t>96,05%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5483086" y="2756634"/>
            <a:ext cx="935098" cy="27699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21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/>
            </a:lvl2pPr>
            <a:lvl3pPr marL="1217798" defTabSz="1217798">
              <a:defRPr sz="2400"/>
            </a:lvl3pPr>
            <a:lvl4pPr marL="1826697" defTabSz="1217798">
              <a:defRPr sz="2400"/>
            </a:lvl4pPr>
            <a:lvl5pPr marL="2435596" defTabSz="1217798">
              <a:defRPr sz="2400"/>
            </a:lvl5pPr>
            <a:lvl6pPr marL="3044495" defTabSz="1217798">
              <a:defRPr sz="2400"/>
            </a:lvl6pPr>
            <a:lvl7pPr marL="3653394" defTabSz="1217798">
              <a:defRPr sz="2400"/>
            </a:lvl7pPr>
            <a:lvl8pPr marL="4262293" defTabSz="1217798">
              <a:defRPr sz="2400"/>
            </a:lvl8pPr>
            <a:lvl9pPr marL="4871192" defTabSz="1217798">
              <a:defRPr sz="2400"/>
            </a:lvl9pPr>
          </a:lstStyle>
          <a:p>
            <a:r>
              <a:rPr lang="es-CO" sz="1200" dirty="0"/>
              <a:t>EJECUCIÓN</a:t>
            </a:r>
            <a:endParaRPr lang="es-CO" dirty="0"/>
          </a:p>
        </p:txBody>
      </p:sp>
      <p:cxnSp>
        <p:nvCxnSpPr>
          <p:cNvPr id="22" name="21 Conector angular"/>
          <p:cNvCxnSpPr/>
          <p:nvPr/>
        </p:nvCxnSpPr>
        <p:spPr>
          <a:xfrm rot="16200000" flipH="1">
            <a:off x="5043870" y="2660585"/>
            <a:ext cx="648841" cy="114300"/>
          </a:xfrm>
          <a:prstGeom prst="bentConnector3">
            <a:avLst/>
          </a:prstGeom>
          <a:ln>
            <a:solidFill>
              <a:srgbClr val="0B325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22 Elipse"/>
          <p:cNvSpPr/>
          <p:nvPr/>
        </p:nvSpPr>
        <p:spPr>
          <a:xfrm>
            <a:off x="5247362" y="2332850"/>
            <a:ext cx="120928" cy="120928"/>
          </a:xfrm>
          <a:prstGeom prst="ellipse">
            <a:avLst/>
          </a:prstGeom>
          <a:solidFill>
            <a:schemeClr val="bg1"/>
          </a:solidFill>
          <a:ln w="12700">
            <a:solidFill>
              <a:srgbClr val="0B32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23 Elipse"/>
          <p:cNvSpPr/>
          <p:nvPr/>
        </p:nvSpPr>
        <p:spPr>
          <a:xfrm>
            <a:off x="5362158" y="2981692"/>
            <a:ext cx="120928" cy="120928"/>
          </a:xfrm>
          <a:prstGeom prst="ellipse">
            <a:avLst/>
          </a:prstGeom>
          <a:solidFill>
            <a:schemeClr val="bg1"/>
          </a:solidFill>
          <a:ln w="12700">
            <a:solidFill>
              <a:srgbClr val="0B32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24 CuadroTexto"/>
          <p:cNvSpPr txBox="1"/>
          <p:nvPr/>
        </p:nvSpPr>
        <p:spPr>
          <a:xfrm>
            <a:off x="1576198" y="2023040"/>
            <a:ext cx="2506980" cy="4154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21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/>
            </a:lvl2pPr>
            <a:lvl3pPr marL="1217798" defTabSz="1217798">
              <a:defRPr sz="2400"/>
            </a:lvl3pPr>
            <a:lvl4pPr marL="1826697" defTabSz="1217798">
              <a:defRPr sz="2400"/>
            </a:lvl4pPr>
            <a:lvl5pPr marL="2435596" defTabSz="1217798">
              <a:defRPr sz="2400"/>
            </a:lvl5pPr>
            <a:lvl6pPr marL="3044495" defTabSz="1217798">
              <a:defRPr sz="2400"/>
            </a:lvl6pPr>
            <a:lvl7pPr marL="3653394" defTabSz="1217798">
              <a:defRPr sz="2400"/>
            </a:lvl7pPr>
            <a:lvl8pPr marL="4262293" defTabSz="1217798">
              <a:defRPr sz="2400"/>
            </a:lvl8pPr>
            <a:lvl9pPr marL="4871192" defTabSz="1217798">
              <a:defRPr sz="2400"/>
            </a:lvl9pPr>
          </a:lstStyle>
          <a:p>
            <a:r>
              <a:rPr lang="es-CO" b="0" dirty="0">
                <a:solidFill>
                  <a:schemeClr val="bg1"/>
                </a:solidFill>
                <a:latin typeface="Arial" panose="020B0604020202020204" pitchFamily="34" charset="0"/>
              </a:rPr>
              <a:t>Presupuesto Total</a:t>
            </a:r>
          </a:p>
        </p:txBody>
      </p:sp>
    </p:spTree>
    <p:extLst>
      <p:ext uri="{BB962C8B-B14F-4D97-AF65-F5344CB8AC3E}">
        <p14:creationId xmlns:p14="http://schemas.microsoft.com/office/powerpoint/2010/main" val="3771868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56 Grupo"/>
          <p:cNvGrpSpPr/>
          <p:nvPr/>
        </p:nvGrpSpPr>
        <p:grpSpPr>
          <a:xfrm>
            <a:off x="1219090" y="1007394"/>
            <a:ext cx="6263407" cy="534124"/>
            <a:chOff x="1137711" y="1132291"/>
            <a:chExt cx="6263407" cy="534124"/>
          </a:xfrm>
        </p:grpSpPr>
        <p:sp>
          <p:nvSpPr>
            <p:cNvPr id="58" name="57 Rectángulo"/>
            <p:cNvSpPr/>
            <p:nvPr/>
          </p:nvSpPr>
          <p:spPr>
            <a:xfrm>
              <a:off x="1149147" y="1132291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9" name="58 Rectángulo"/>
            <p:cNvSpPr/>
            <p:nvPr/>
          </p:nvSpPr>
          <p:spPr>
            <a:xfrm>
              <a:off x="1137711" y="1132291"/>
              <a:ext cx="6048000" cy="36000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1149147" y="119712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0B32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61" name="60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62" name="61 Grupo"/>
          <p:cNvGrpSpPr/>
          <p:nvPr/>
        </p:nvGrpSpPr>
        <p:grpSpPr>
          <a:xfrm>
            <a:off x="1219090" y="1562118"/>
            <a:ext cx="6263407" cy="534124"/>
            <a:chOff x="1137711" y="1132291"/>
            <a:chExt cx="6263407" cy="534124"/>
          </a:xfrm>
        </p:grpSpPr>
        <p:sp>
          <p:nvSpPr>
            <p:cNvPr id="63" name="62 Rectángulo"/>
            <p:cNvSpPr/>
            <p:nvPr/>
          </p:nvSpPr>
          <p:spPr>
            <a:xfrm>
              <a:off x="1149147" y="1132291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4" name="63 Rectángulo"/>
            <p:cNvSpPr/>
            <p:nvPr/>
          </p:nvSpPr>
          <p:spPr>
            <a:xfrm>
              <a:off x="1137711" y="1132291"/>
              <a:ext cx="6048000" cy="36000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5" name="64 CuadroTexto"/>
            <p:cNvSpPr txBox="1"/>
            <p:nvPr/>
          </p:nvSpPr>
          <p:spPr>
            <a:xfrm>
              <a:off x="1149147" y="119712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0B32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66" name="65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67" name="66 Grupo"/>
          <p:cNvGrpSpPr/>
          <p:nvPr/>
        </p:nvGrpSpPr>
        <p:grpSpPr>
          <a:xfrm>
            <a:off x="1230526" y="2119746"/>
            <a:ext cx="6263407" cy="534124"/>
            <a:chOff x="1137711" y="1132291"/>
            <a:chExt cx="6263407" cy="534124"/>
          </a:xfrm>
        </p:grpSpPr>
        <p:sp>
          <p:nvSpPr>
            <p:cNvPr id="68" name="67 Rectángulo"/>
            <p:cNvSpPr/>
            <p:nvPr/>
          </p:nvSpPr>
          <p:spPr>
            <a:xfrm>
              <a:off x="1149147" y="1132291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9" name="68 Rectángulo"/>
            <p:cNvSpPr/>
            <p:nvPr/>
          </p:nvSpPr>
          <p:spPr>
            <a:xfrm>
              <a:off x="1137711" y="1132291"/>
              <a:ext cx="6048000" cy="36000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0" name="69 CuadroTexto"/>
            <p:cNvSpPr txBox="1"/>
            <p:nvPr/>
          </p:nvSpPr>
          <p:spPr>
            <a:xfrm>
              <a:off x="1149147" y="119712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0B32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71" name="70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72" name="71 Grupo"/>
          <p:cNvGrpSpPr/>
          <p:nvPr/>
        </p:nvGrpSpPr>
        <p:grpSpPr>
          <a:xfrm>
            <a:off x="1241962" y="2676254"/>
            <a:ext cx="6263407" cy="534124"/>
            <a:chOff x="1137711" y="1132291"/>
            <a:chExt cx="6263407" cy="534124"/>
          </a:xfrm>
        </p:grpSpPr>
        <p:sp>
          <p:nvSpPr>
            <p:cNvPr id="73" name="72 Rectángulo"/>
            <p:cNvSpPr/>
            <p:nvPr/>
          </p:nvSpPr>
          <p:spPr>
            <a:xfrm>
              <a:off x="1149147" y="1132291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4" name="73 Rectángulo"/>
            <p:cNvSpPr/>
            <p:nvPr/>
          </p:nvSpPr>
          <p:spPr>
            <a:xfrm>
              <a:off x="1137711" y="1132291"/>
              <a:ext cx="6048000" cy="36000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5" name="74 CuadroTexto"/>
            <p:cNvSpPr txBox="1"/>
            <p:nvPr/>
          </p:nvSpPr>
          <p:spPr>
            <a:xfrm>
              <a:off x="1149147" y="119712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0B32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76" name="75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77" name="76 Grupo"/>
          <p:cNvGrpSpPr/>
          <p:nvPr/>
        </p:nvGrpSpPr>
        <p:grpSpPr>
          <a:xfrm>
            <a:off x="1250888" y="3222996"/>
            <a:ext cx="6263407" cy="534124"/>
            <a:chOff x="1137711" y="1132291"/>
            <a:chExt cx="6263407" cy="534124"/>
          </a:xfrm>
        </p:grpSpPr>
        <p:sp>
          <p:nvSpPr>
            <p:cNvPr id="78" name="77 Rectángulo"/>
            <p:cNvSpPr/>
            <p:nvPr/>
          </p:nvSpPr>
          <p:spPr>
            <a:xfrm>
              <a:off x="1149147" y="1132291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9" name="78 Rectángulo"/>
            <p:cNvSpPr/>
            <p:nvPr/>
          </p:nvSpPr>
          <p:spPr>
            <a:xfrm>
              <a:off x="1137711" y="1132291"/>
              <a:ext cx="6048000" cy="36000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0" name="79 CuadroTexto"/>
            <p:cNvSpPr txBox="1"/>
            <p:nvPr/>
          </p:nvSpPr>
          <p:spPr>
            <a:xfrm>
              <a:off x="1149147" y="119712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0B32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81" name="80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82" name="81 Grupo"/>
          <p:cNvGrpSpPr/>
          <p:nvPr/>
        </p:nvGrpSpPr>
        <p:grpSpPr>
          <a:xfrm>
            <a:off x="1241962" y="3793120"/>
            <a:ext cx="6263407" cy="534124"/>
            <a:chOff x="1137711" y="1132291"/>
            <a:chExt cx="6263407" cy="534124"/>
          </a:xfrm>
        </p:grpSpPr>
        <p:sp>
          <p:nvSpPr>
            <p:cNvPr id="83" name="82 Rectángulo"/>
            <p:cNvSpPr/>
            <p:nvPr/>
          </p:nvSpPr>
          <p:spPr>
            <a:xfrm>
              <a:off x="1149147" y="1132291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4" name="83 Rectángulo"/>
            <p:cNvSpPr/>
            <p:nvPr/>
          </p:nvSpPr>
          <p:spPr>
            <a:xfrm>
              <a:off x="1137711" y="1132291"/>
              <a:ext cx="6048000" cy="36000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5" name="84 CuadroTexto"/>
            <p:cNvSpPr txBox="1"/>
            <p:nvPr/>
          </p:nvSpPr>
          <p:spPr>
            <a:xfrm>
              <a:off x="1149147" y="119712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0B32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86" name="85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4" name="13 Rectángulo redondeado"/>
          <p:cNvSpPr/>
          <p:nvPr/>
        </p:nvSpPr>
        <p:spPr>
          <a:xfrm>
            <a:off x="7560318" y="1103989"/>
            <a:ext cx="1385940" cy="339897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$881.833.435 (100%)</a:t>
            </a:r>
          </a:p>
        </p:txBody>
      </p:sp>
      <p:sp>
        <p:nvSpPr>
          <p:cNvPr id="16" name="15 Rectángulo redondeado"/>
          <p:cNvSpPr/>
          <p:nvPr/>
        </p:nvSpPr>
        <p:spPr>
          <a:xfrm>
            <a:off x="7560318" y="1625474"/>
            <a:ext cx="1385940" cy="339897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$114.325.334 (100%)</a:t>
            </a:r>
          </a:p>
        </p:txBody>
      </p:sp>
      <p:sp>
        <p:nvSpPr>
          <p:cNvPr id="18" name="17 Rectángulo redondeado"/>
          <p:cNvSpPr/>
          <p:nvPr/>
        </p:nvSpPr>
        <p:spPr>
          <a:xfrm>
            <a:off x="7560318" y="2196605"/>
            <a:ext cx="1385940" cy="339897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$607.337.801 (100%)</a:t>
            </a:r>
          </a:p>
        </p:txBody>
      </p:sp>
      <p:sp>
        <p:nvSpPr>
          <p:cNvPr id="20" name="19 Rectángulo redondeado"/>
          <p:cNvSpPr/>
          <p:nvPr/>
        </p:nvSpPr>
        <p:spPr>
          <a:xfrm>
            <a:off x="7560318" y="2759075"/>
            <a:ext cx="1385940" cy="339897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$278.453.335 (100%)</a:t>
            </a:r>
          </a:p>
        </p:txBody>
      </p:sp>
      <p:sp>
        <p:nvSpPr>
          <p:cNvPr id="22" name="21 Rectángulo redondeado"/>
          <p:cNvSpPr/>
          <p:nvPr/>
        </p:nvSpPr>
        <p:spPr>
          <a:xfrm>
            <a:off x="7522218" y="3310915"/>
            <a:ext cx="1558282" cy="339897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$530.564.974 (79,74%)</a:t>
            </a:r>
          </a:p>
        </p:txBody>
      </p:sp>
      <p:sp>
        <p:nvSpPr>
          <p:cNvPr id="28" name="4 Subtítulo"/>
          <p:cNvSpPr txBox="1">
            <a:spLocks/>
          </p:cNvSpPr>
          <p:nvPr/>
        </p:nvSpPr>
        <p:spPr>
          <a:xfrm>
            <a:off x="2039138" y="1133143"/>
            <a:ext cx="5256000" cy="467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buNone/>
            </a:pPr>
            <a:r>
              <a:rPr lang="es-CO" sz="1200" dirty="0">
                <a:latin typeface="Arial Narrow" panose="020B0606020202030204" pitchFamily="34" charset="0"/>
                <a:cs typeface="Arial" panose="020B0604020202020204" pitchFamily="34" charset="0"/>
              </a:rPr>
              <a:t>Involucrar 17.698 personas en los procesos de educación ambiental y participación ciudadana </a:t>
            </a:r>
          </a:p>
        </p:txBody>
      </p:sp>
      <p:sp>
        <p:nvSpPr>
          <p:cNvPr id="32" name="4 Subtítulo"/>
          <p:cNvSpPr txBox="1">
            <a:spLocks/>
          </p:cNvSpPr>
          <p:nvPr/>
        </p:nvSpPr>
        <p:spPr>
          <a:xfrm>
            <a:off x="2039138" y="1672600"/>
            <a:ext cx="5180812" cy="367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buNone/>
            </a:pPr>
            <a:r>
              <a:rPr lang="es-CO" sz="1200" dirty="0">
                <a:latin typeface="Arial Narrow" panose="020B0606020202030204" pitchFamily="34" charset="0"/>
                <a:cs typeface="Arial" panose="020B0604020202020204" pitchFamily="34" charset="0"/>
              </a:rPr>
              <a:t>Vincular  1.049 estudiantes a los programas de servicios social ambiental y prácticas universitarias del JBB</a:t>
            </a:r>
          </a:p>
        </p:txBody>
      </p:sp>
      <p:sp>
        <p:nvSpPr>
          <p:cNvPr id="33" name="4 Subtítulo"/>
          <p:cNvSpPr txBox="1">
            <a:spLocks/>
          </p:cNvSpPr>
          <p:nvPr/>
        </p:nvSpPr>
        <p:spPr>
          <a:xfrm>
            <a:off x="2039138" y="2267692"/>
            <a:ext cx="5256000" cy="267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buNone/>
            </a:pPr>
            <a:r>
              <a:rPr lang="es-CO" sz="1200" dirty="0">
                <a:latin typeface="Arial Narrow" panose="020B0606020202030204" pitchFamily="34" charset="0"/>
                <a:cs typeface="Arial" panose="020B0604020202020204" pitchFamily="34" charset="0"/>
              </a:rPr>
              <a:t>Atender 123.500 personas en los procesos de interpretación ambiental</a:t>
            </a:r>
          </a:p>
          <a:p>
            <a:pPr marL="0" indent="0" algn="just" fontAlgn="ctr">
              <a:buNone/>
            </a:pPr>
            <a:endParaRPr lang="es-CO" sz="115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4 Subtítulo"/>
          <p:cNvSpPr txBox="1">
            <a:spLocks/>
          </p:cNvSpPr>
          <p:nvPr/>
        </p:nvSpPr>
        <p:spPr>
          <a:xfrm>
            <a:off x="2039138" y="2736100"/>
            <a:ext cx="5256000" cy="496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buNone/>
            </a:pPr>
            <a:r>
              <a:rPr lang="es-CO" sz="1200" dirty="0">
                <a:latin typeface="Arial Narrow" panose="020B0606020202030204" pitchFamily="34" charset="0"/>
                <a:cs typeface="Arial" panose="020B0604020202020204" pitchFamily="34" charset="0"/>
              </a:rPr>
              <a:t>Promover la participación de 1.009 Niños, niñas y adolescentes en procesos de educación ambiental  a través de la implementación del centro de interés</a:t>
            </a:r>
          </a:p>
        </p:txBody>
      </p:sp>
      <p:sp>
        <p:nvSpPr>
          <p:cNvPr id="35" name="4 Subtítulo"/>
          <p:cNvSpPr txBox="1">
            <a:spLocks/>
          </p:cNvSpPr>
          <p:nvPr/>
        </p:nvSpPr>
        <p:spPr>
          <a:xfrm>
            <a:off x="2051838" y="3395913"/>
            <a:ext cx="5256000" cy="33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buNone/>
            </a:pPr>
            <a:r>
              <a:rPr lang="es-CO" sz="1200" dirty="0">
                <a:latin typeface="Arial Narrow" panose="020B0606020202030204" pitchFamily="34" charset="0"/>
                <a:cs typeface="Arial" panose="020B0604020202020204" pitchFamily="34" charset="0"/>
              </a:rPr>
              <a:t>Incluir 25.423 personas en una estrategia de gestión social articulada</a:t>
            </a:r>
          </a:p>
        </p:txBody>
      </p:sp>
      <p:sp>
        <p:nvSpPr>
          <p:cNvPr id="42" name="41 Rectángulo"/>
          <p:cNvSpPr/>
          <p:nvPr/>
        </p:nvSpPr>
        <p:spPr>
          <a:xfrm rot="16200000">
            <a:off x="-399318" y="2064823"/>
            <a:ext cx="2850151" cy="32316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s-CO" sz="1500" b="1" dirty="0">
                <a:latin typeface="Arial Narrow" panose="020B0606020202030204" pitchFamily="34" charset="0"/>
              </a:rPr>
              <a:t>PROYECTO DE INVERSIÓN 1124. </a:t>
            </a:r>
            <a:endParaRPr lang="es-CO" sz="1500" dirty="0">
              <a:latin typeface="Arial Narrow" panose="020B0606020202030204" pitchFamily="34" charset="0"/>
            </a:endParaRPr>
          </a:p>
        </p:txBody>
      </p:sp>
      <p:sp>
        <p:nvSpPr>
          <p:cNvPr id="38" name="37 Rectángulo"/>
          <p:cNvSpPr/>
          <p:nvPr/>
        </p:nvSpPr>
        <p:spPr>
          <a:xfrm>
            <a:off x="1111868" y="710079"/>
            <a:ext cx="36188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 Y PARTICIPACIÓN</a:t>
            </a:r>
          </a:p>
        </p:txBody>
      </p:sp>
      <p:sp>
        <p:nvSpPr>
          <p:cNvPr id="40" name="39 Rectángulo redondeado"/>
          <p:cNvSpPr/>
          <p:nvPr/>
        </p:nvSpPr>
        <p:spPr>
          <a:xfrm>
            <a:off x="7548768" y="3887240"/>
            <a:ext cx="1385940" cy="339897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$307.570.967 (100%)</a:t>
            </a:r>
          </a:p>
        </p:txBody>
      </p:sp>
      <p:sp>
        <p:nvSpPr>
          <p:cNvPr id="41" name="4 Subtítulo"/>
          <p:cNvSpPr txBox="1">
            <a:spLocks/>
          </p:cNvSpPr>
          <p:nvPr/>
        </p:nvSpPr>
        <p:spPr>
          <a:xfrm>
            <a:off x="2052988" y="3854727"/>
            <a:ext cx="5256000" cy="496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buNone/>
            </a:pPr>
            <a:r>
              <a:rPr lang="es-CO" sz="1200" dirty="0">
                <a:latin typeface="Arial Narrow" panose="020B0606020202030204" pitchFamily="34" charset="0"/>
                <a:cs typeface="Arial" panose="020B0604020202020204" pitchFamily="34" charset="0"/>
              </a:rPr>
              <a:t>Orientar 321.664 personas sobre el uso del conocimiento de la estructura ecológica principal</a:t>
            </a:r>
          </a:p>
        </p:txBody>
      </p:sp>
      <p:sp>
        <p:nvSpPr>
          <p:cNvPr id="48" name="CuadroTexto 10"/>
          <p:cNvSpPr txBox="1"/>
          <p:nvPr/>
        </p:nvSpPr>
        <p:spPr>
          <a:xfrm>
            <a:off x="3044103" y="283950"/>
            <a:ext cx="3243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0B3251"/>
                </a:solidFill>
                <a:latin typeface="Arial Rounded MT Bold"/>
                <a:cs typeface="Arial Rounded MT Bold"/>
              </a:rPr>
              <a:t>CUMPLIMIENTO DE METAS</a:t>
            </a:r>
          </a:p>
        </p:txBody>
      </p:sp>
      <p:sp>
        <p:nvSpPr>
          <p:cNvPr id="49" name="Rectángulo 12"/>
          <p:cNvSpPr/>
          <p:nvPr/>
        </p:nvSpPr>
        <p:spPr>
          <a:xfrm>
            <a:off x="0" y="232214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0422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0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0" y="232214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2" name="Picture 7" descr="D:\jardín\2017\Octubre\Genera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9595" y="1099824"/>
            <a:ext cx="320284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595" y="2912177"/>
            <a:ext cx="3202848" cy="1801601"/>
          </a:xfrm>
          <a:prstGeom prst="rect">
            <a:avLst/>
          </a:prstGeom>
        </p:spPr>
      </p:pic>
      <p:sp>
        <p:nvSpPr>
          <p:cNvPr id="10" name="CuadroTexto 10"/>
          <p:cNvSpPr txBox="1"/>
          <p:nvPr/>
        </p:nvSpPr>
        <p:spPr>
          <a:xfrm>
            <a:off x="3036123" y="283301"/>
            <a:ext cx="3259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0B3251"/>
                </a:solidFill>
                <a:latin typeface="Arial Rounded MT Bold"/>
                <a:cs typeface="Arial Rounded MT Bold"/>
              </a:rPr>
              <a:t>IMPACTOS DE LA GESTIÓN</a:t>
            </a:r>
          </a:p>
        </p:txBody>
      </p:sp>
      <p:sp>
        <p:nvSpPr>
          <p:cNvPr id="40" name="39 CuadroTexto"/>
          <p:cNvSpPr txBox="1"/>
          <p:nvPr/>
        </p:nvSpPr>
        <p:spPr>
          <a:xfrm>
            <a:off x="347241" y="4367510"/>
            <a:ext cx="3135099" cy="553998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defTabSz="1217798">
              <a:defRPr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>
                <a:solidFill>
                  <a:schemeClr val="tx1"/>
                </a:solidFill>
              </a:defRPr>
            </a:lvl2pPr>
            <a:lvl3pPr marL="1217798" defTabSz="1217798">
              <a:defRPr sz="2400">
                <a:solidFill>
                  <a:schemeClr val="tx1"/>
                </a:solidFill>
              </a:defRPr>
            </a:lvl3pPr>
            <a:lvl4pPr marL="1826697" defTabSz="1217798">
              <a:defRPr sz="2400">
                <a:solidFill>
                  <a:schemeClr val="tx1"/>
                </a:solidFill>
              </a:defRPr>
            </a:lvl4pPr>
            <a:lvl5pPr marL="2435596" defTabSz="1217798">
              <a:defRPr sz="2400">
                <a:solidFill>
                  <a:schemeClr val="tx1"/>
                </a:solidFill>
              </a:defRPr>
            </a:lvl5pPr>
            <a:lvl6pPr marL="3044495" defTabSz="1217798">
              <a:defRPr sz="2400">
                <a:solidFill>
                  <a:schemeClr val="tx1"/>
                </a:solidFill>
              </a:defRPr>
            </a:lvl6pPr>
            <a:lvl7pPr marL="3653394" defTabSz="1217798">
              <a:defRPr sz="2400">
                <a:solidFill>
                  <a:schemeClr val="tx1"/>
                </a:solidFill>
              </a:defRPr>
            </a:lvl7pPr>
            <a:lvl8pPr marL="4262293" defTabSz="1217798">
              <a:defRPr sz="2400">
                <a:solidFill>
                  <a:schemeClr val="tx1"/>
                </a:solidFill>
              </a:defRPr>
            </a:lvl8pPr>
            <a:lvl9pPr marL="4871192" defTabSz="1217798">
              <a:defRPr sz="2400">
                <a:solidFill>
                  <a:schemeClr val="tx1"/>
                </a:solidFill>
              </a:defRPr>
            </a:lvl9pPr>
          </a:lstStyle>
          <a:p>
            <a:r>
              <a:rPr lang="es-CO" dirty="0"/>
              <a:t>1.049 </a:t>
            </a:r>
            <a:r>
              <a:rPr lang="es-CO" sz="1000" dirty="0"/>
              <a:t>ESTUDIANTES  VINCULADOS EN PROGRAMAS DE SERVICIO SOCIAL Y PRACTICAS UNIVERSITARIAS.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36"/>
          <a:stretch/>
        </p:blipFill>
        <p:spPr>
          <a:xfrm>
            <a:off x="4526226" y="1104207"/>
            <a:ext cx="3141891" cy="1800351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66" b="12791"/>
          <a:stretch/>
        </p:blipFill>
        <p:spPr>
          <a:xfrm>
            <a:off x="4533845" y="2912177"/>
            <a:ext cx="3134271" cy="1809221"/>
          </a:xfrm>
          <a:prstGeom prst="rect">
            <a:avLst/>
          </a:prstGeom>
        </p:spPr>
      </p:pic>
      <p:sp>
        <p:nvSpPr>
          <p:cNvPr id="17" name="16 CuadroTexto"/>
          <p:cNvSpPr txBox="1"/>
          <p:nvPr/>
        </p:nvSpPr>
        <p:spPr>
          <a:xfrm>
            <a:off x="6295350" y="876062"/>
            <a:ext cx="2505534" cy="55399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defTabSz="1217798">
              <a:defRPr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>
                <a:solidFill>
                  <a:schemeClr val="tx1"/>
                </a:solidFill>
              </a:defRPr>
            </a:lvl2pPr>
            <a:lvl3pPr marL="1217798" defTabSz="1217798">
              <a:defRPr sz="2400">
                <a:solidFill>
                  <a:schemeClr val="tx1"/>
                </a:solidFill>
              </a:defRPr>
            </a:lvl3pPr>
            <a:lvl4pPr marL="1826697" defTabSz="1217798">
              <a:defRPr sz="2400">
                <a:solidFill>
                  <a:schemeClr val="tx1"/>
                </a:solidFill>
              </a:defRPr>
            </a:lvl4pPr>
            <a:lvl5pPr marL="2435596" defTabSz="1217798">
              <a:defRPr sz="2400">
                <a:solidFill>
                  <a:schemeClr val="tx1"/>
                </a:solidFill>
              </a:defRPr>
            </a:lvl5pPr>
            <a:lvl6pPr marL="3044495" defTabSz="1217798">
              <a:defRPr sz="2400">
                <a:solidFill>
                  <a:schemeClr val="tx1"/>
                </a:solidFill>
              </a:defRPr>
            </a:lvl6pPr>
            <a:lvl7pPr marL="3653394" defTabSz="1217798">
              <a:defRPr sz="2400">
                <a:solidFill>
                  <a:schemeClr val="tx1"/>
                </a:solidFill>
              </a:defRPr>
            </a:lvl7pPr>
            <a:lvl8pPr marL="4262293" defTabSz="1217798">
              <a:defRPr sz="2400">
                <a:solidFill>
                  <a:schemeClr val="tx1"/>
                </a:solidFill>
              </a:defRPr>
            </a:lvl8pPr>
            <a:lvl9pPr marL="4871192" defTabSz="1217798">
              <a:defRPr sz="2400">
                <a:solidFill>
                  <a:schemeClr val="tx1"/>
                </a:solidFill>
              </a:defRPr>
            </a:lvl9pPr>
          </a:lstStyle>
          <a:p>
            <a:r>
              <a:rPr lang="es-CO" dirty="0"/>
              <a:t>25423 </a:t>
            </a:r>
            <a:r>
              <a:rPr lang="es-CO" sz="1000" dirty="0"/>
              <a:t>PERSONAS INCLUIDAS EN LA ESTRATEGIA DE GESTIÓN SOCIAL.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6215307" y="4459639"/>
            <a:ext cx="2585577" cy="553998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defTabSz="1217798">
              <a:defRPr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>
                <a:solidFill>
                  <a:schemeClr val="tx1"/>
                </a:solidFill>
              </a:defRPr>
            </a:lvl2pPr>
            <a:lvl3pPr marL="1217798" defTabSz="1217798">
              <a:defRPr sz="2400">
                <a:solidFill>
                  <a:schemeClr val="tx1"/>
                </a:solidFill>
              </a:defRPr>
            </a:lvl3pPr>
            <a:lvl4pPr marL="1826697" defTabSz="1217798">
              <a:defRPr sz="2400">
                <a:solidFill>
                  <a:schemeClr val="tx1"/>
                </a:solidFill>
              </a:defRPr>
            </a:lvl4pPr>
            <a:lvl5pPr marL="2435596" defTabSz="1217798">
              <a:defRPr sz="2400">
                <a:solidFill>
                  <a:schemeClr val="tx1"/>
                </a:solidFill>
              </a:defRPr>
            </a:lvl5pPr>
            <a:lvl6pPr marL="3044495" defTabSz="1217798">
              <a:defRPr sz="2400">
                <a:solidFill>
                  <a:schemeClr val="tx1"/>
                </a:solidFill>
              </a:defRPr>
            </a:lvl6pPr>
            <a:lvl7pPr marL="3653394" defTabSz="1217798">
              <a:defRPr sz="2400">
                <a:solidFill>
                  <a:schemeClr val="tx1"/>
                </a:solidFill>
              </a:defRPr>
            </a:lvl7pPr>
            <a:lvl8pPr marL="4262293" defTabSz="1217798">
              <a:defRPr sz="2400">
                <a:solidFill>
                  <a:schemeClr val="tx1"/>
                </a:solidFill>
              </a:defRPr>
            </a:lvl8pPr>
            <a:lvl9pPr marL="4871192" defTabSz="1217798">
              <a:defRPr sz="2400">
                <a:solidFill>
                  <a:schemeClr val="tx1"/>
                </a:solidFill>
              </a:defRPr>
            </a:lvl9pPr>
          </a:lstStyle>
          <a:p>
            <a:r>
              <a:rPr lang="es-CO" dirty="0"/>
              <a:t>123.500 </a:t>
            </a:r>
            <a:r>
              <a:rPr lang="es-CO" sz="1000" dirty="0"/>
              <a:t>PERSONAS ATENDIDAS </a:t>
            </a:r>
          </a:p>
          <a:p>
            <a:r>
              <a:rPr lang="es-CO" sz="1000" dirty="0"/>
              <a:t>PROCESOS DE INTERPRETACIÓN AMBIENTAL.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347241" y="876062"/>
            <a:ext cx="3135099" cy="55399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>
                <a:solidFill>
                  <a:schemeClr val="tx1"/>
                </a:solidFill>
              </a:defRPr>
            </a:lvl2pPr>
            <a:lvl3pPr marL="1217798" defTabSz="1217798">
              <a:defRPr sz="2400">
                <a:solidFill>
                  <a:schemeClr val="tx1"/>
                </a:solidFill>
              </a:defRPr>
            </a:lvl3pPr>
            <a:lvl4pPr marL="1826697" defTabSz="1217798">
              <a:defRPr sz="2400">
                <a:solidFill>
                  <a:schemeClr val="tx1"/>
                </a:solidFill>
              </a:defRPr>
            </a:lvl4pPr>
            <a:lvl5pPr marL="2435596" defTabSz="1217798">
              <a:defRPr sz="2400">
                <a:solidFill>
                  <a:schemeClr val="tx1"/>
                </a:solidFill>
              </a:defRPr>
            </a:lvl5pPr>
            <a:lvl6pPr marL="3044495" defTabSz="1217798">
              <a:defRPr sz="2400">
                <a:solidFill>
                  <a:schemeClr val="tx1"/>
                </a:solidFill>
              </a:defRPr>
            </a:lvl6pPr>
            <a:lvl7pPr marL="3653394" defTabSz="1217798">
              <a:defRPr sz="2400">
                <a:solidFill>
                  <a:schemeClr val="tx1"/>
                </a:solidFill>
              </a:defRPr>
            </a:lvl7pPr>
            <a:lvl8pPr marL="4262293" defTabSz="1217798">
              <a:defRPr sz="2400">
                <a:solidFill>
                  <a:schemeClr val="tx1"/>
                </a:solidFill>
              </a:defRPr>
            </a:lvl8pPr>
            <a:lvl9pPr marL="4871192" defTabSz="1217798">
              <a:defRPr sz="2400">
                <a:solidFill>
                  <a:schemeClr val="tx1"/>
                </a:solidFill>
              </a:defRPr>
            </a:lvl9pPr>
          </a:lstStyle>
          <a:p>
            <a:pPr algn="l"/>
            <a:r>
              <a:rPr lang="es-CO" dirty="0"/>
              <a:t>17.698 </a:t>
            </a:r>
            <a:r>
              <a:rPr lang="es-CO" sz="1000" dirty="0"/>
              <a:t>PERSONAS EN PROCESOS DE EDUCACIÓN AMBIENTAL Y PARTICIPACIÓN CIUDADANA.</a:t>
            </a:r>
          </a:p>
        </p:txBody>
      </p:sp>
    </p:spTree>
    <p:extLst>
      <p:ext uri="{BB962C8B-B14F-4D97-AF65-F5344CB8AC3E}">
        <p14:creationId xmlns:p14="http://schemas.microsoft.com/office/powerpoint/2010/main" val="2933274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757655" y="908720"/>
            <a:ext cx="647864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dirty="0">
                <a:latin typeface="Arial" panose="020B0604020202020204" pitchFamily="34" charset="0"/>
                <a:cs typeface="Arial" panose="020B0604020202020204" pitchFamily="34" charset="0"/>
              </a:rPr>
              <a:t>PROYECTO DE INVERSIÓN 1139</a:t>
            </a:r>
          </a:p>
          <a:p>
            <a:r>
              <a:rPr lang="es-CO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COMUNICACIÓN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 para promover la cultura ambiental desde el Jardín Botánico.</a:t>
            </a:r>
          </a:p>
        </p:txBody>
      </p:sp>
      <p:sp>
        <p:nvSpPr>
          <p:cNvPr id="13" name="CuadroTexto 10"/>
          <p:cNvSpPr txBox="1"/>
          <p:nvPr/>
        </p:nvSpPr>
        <p:spPr>
          <a:xfrm>
            <a:off x="3044103" y="283950"/>
            <a:ext cx="3243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0B3251"/>
                </a:solidFill>
                <a:latin typeface="Arial Rounded MT Bold"/>
                <a:cs typeface="Arial Rounded MT Bold"/>
              </a:rPr>
              <a:t>CUMPLIMIENTO DE METAS</a:t>
            </a:r>
          </a:p>
        </p:txBody>
      </p:sp>
      <p:sp>
        <p:nvSpPr>
          <p:cNvPr id="14" name="Rectángulo 12"/>
          <p:cNvSpPr/>
          <p:nvPr/>
        </p:nvSpPr>
        <p:spPr>
          <a:xfrm>
            <a:off x="0" y="232214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CuadroTexto"/>
          <p:cNvSpPr txBox="1"/>
          <p:nvPr/>
        </p:nvSpPr>
        <p:spPr>
          <a:xfrm>
            <a:off x="5661661" y="2029039"/>
            <a:ext cx="1897379" cy="4154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21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/>
            </a:lvl2pPr>
            <a:lvl3pPr marL="1217798" defTabSz="1217798">
              <a:defRPr sz="2400"/>
            </a:lvl3pPr>
            <a:lvl4pPr marL="1826697" defTabSz="1217798">
              <a:defRPr sz="2400"/>
            </a:lvl4pPr>
            <a:lvl5pPr marL="2435596" defTabSz="1217798">
              <a:defRPr sz="2400"/>
            </a:lvl5pPr>
            <a:lvl6pPr marL="3044495" defTabSz="1217798">
              <a:defRPr sz="2400"/>
            </a:lvl6pPr>
            <a:lvl7pPr marL="3653394" defTabSz="1217798">
              <a:defRPr sz="2400"/>
            </a:lvl7pPr>
            <a:lvl8pPr marL="4262293" defTabSz="1217798">
              <a:defRPr sz="2400"/>
            </a:lvl8pPr>
            <a:lvl9pPr marL="4871192" defTabSz="1217798">
              <a:defRPr sz="2400"/>
            </a:lvl9pPr>
          </a:lstStyle>
          <a:p>
            <a:r>
              <a:rPr lang="es-CO" dirty="0">
                <a:solidFill>
                  <a:srgbClr val="0B3251"/>
                </a:solidFill>
              </a:rPr>
              <a:t>$ 1.025.031.104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4607590" y="3156348"/>
            <a:ext cx="1897379" cy="4154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21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/>
            </a:lvl2pPr>
            <a:lvl3pPr marL="1217798" defTabSz="1217798">
              <a:defRPr sz="2400"/>
            </a:lvl3pPr>
            <a:lvl4pPr marL="1826697" defTabSz="1217798">
              <a:defRPr sz="2400"/>
            </a:lvl4pPr>
            <a:lvl5pPr marL="2435596" defTabSz="1217798">
              <a:defRPr sz="2400"/>
            </a:lvl5pPr>
            <a:lvl6pPr marL="3044495" defTabSz="1217798">
              <a:defRPr sz="2400"/>
            </a:lvl6pPr>
            <a:lvl7pPr marL="3653394" defTabSz="1217798">
              <a:defRPr sz="2400"/>
            </a:lvl7pPr>
            <a:lvl8pPr marL="4262293" defTabSz="1217798">
              <a:defRPr sz="2400"/>
            </a:lvl8pPr>
            <a:lvl9pPr marL="4871192" defTabSz="1217798">
              <a:defRPr sz="2400"/>
            </a:lvl9pPr>
          </a:lstStyle>
          <a:p>
            <a:r>
              <a:rPr lang="es-CO" dirty="0"/>
              <a:t>$ 983.968.786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8181" y="2080261"/>
            <a:ext cx="3713480" cy="31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4797286" y="2029039"/>
            <a:ext cx="922753" cy="4154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21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/>
            </a:lvl2pPr>
            <a:lvl3pPr marL="1217798" defTabSz="1217798">
              <a:defRPr sz="2400"/>
            </a:lvl3pPr>
            <a:lvl4pPr marL="1826697" defTabSz="1217798">
              <a:defRPr sz="2400"/>
            </a:lvl4pPr>
            <a:lvl5pPr marL="2435596" defTabSz="1217798">
              <a:defRPr sz="2400"/>
            </a:lvl5pPr>
            <a:lvl6pPr marL="3044495" defTabSz="1217798">
              <a:defRPr sz="2400"/>
            </a:lvl6pPr>
            <a:lvl7pPr marL="3653394" defTabSz="1217798">
              <a:defRPr sz="2400"/>
            </a:lvl7pPr>
            <a:lvl8pPr marL="4262293" defTabSz="1217798">
              <a:defRPr sz="2400"/>
            </a:lvl8pPr>
            <a:lvl9pPr marL="4871192" defTabSz="1217798">
              <a:defRPr sz="2400"/>
            </a:lvl9pPr>
          </a:lstStyle>
          <a:p>
            <a:r>
              <a:rPr lang="es-CO" dirty="0">
                <a:solidFill>
                  <a:schemeClr val="bg1"/>
                </a:solidFill>
              </a:rPr>
              <a:t>100%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84"/>
          <a:stretch/>
        </p:blipFill>
        <p:spPr bwMode="auto">
          <a:xfrm flipH="1">
            <a:off x="1720978" y="2080261"/>
            <a:ext cx="1705948" cy="31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4950801" y="3588904"/>
            <a:ext cx="1210956" cy="415498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21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/>
            </a:lvl2pPr>
            <a:lvl3pPr marL="1217798" defTabSz="1217798">
              <a:defRPr sz="2400"/>
            </a:lvl3pPr>
            <a:lvl4pPr marL="1826697" defTabSz="1217798">
              <a:defRPr sz="2400"/>
            </a:lvl4pPr>
            <a:lvl5pPr marL="2435596" defTabSz="1217798">
              <a:defRPr sz="2400"/>
            </a:lvl5pPr>
            <a:lvl6pPr marL="3044495" defTabSz="1217798">
              <a:defRPr sz="2400"/>
            </a:lvl6pPr>
            <a:lvl7pPr marL="3653394" defTabSz="1217798">
              <a:defRPr sz="2400"/>
            </a:lvl7pPr>
            <a:lvl8pPr marL="4262293" defTabSz="1217798">
              <a:defRPr sz="2400"/>
            </a:lvl8pPr>
            <a:lvl9pPr marL="4871192" defTabSz="1217798">
              <a:defRPr sz="2400"/>
            </a:lvl9pPr>
          </a:lstStyle>
          <a:p>
            <a:r>
              <a:rPr lang="es-CO" dirty="0">
                <a:solidFill>
                  <a:schemeClr val="bg1"/>
                </a:solidFill>
              </a:rPr>
              <a:t>96%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5521186" y="2756634"/>
            <a:ext cx="935098" cy="27699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21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/>
            </a:lvl2pPr>
            <a:lvl3pPr marL="1217798" defTabSz="1217798">
              <a:defRPr sz="2400"/>
            </a:lvl3pPr>
            <a:lvl4pPr marL="1826697" defTabSz="1217798">
              <a:defRPr sz="2400"/>
            </a:lvl4pPr>
            <a:lvl5pPr marL="2435596" defTabSz="1217798">
              <a:defRPr sz="2400"/>
            </a:lvl5pPr>
            <a:lvl6pPr marL="3044495" defTabSz="1217798">
              <a:defRPr sz="2400"/>
            </a:lvl6pPr>
            <a:lvl7pPr marL="3653394" defTabSz="1217798">
              <a:defRPr sz="2400"/>
            </a:lvl7pPr>
            <a:lvl8pPr marL="4262293" defTabSz="1217798">
              <a:defRPr sz="2400"/>
            </a:lvl8pPr>
            <a:lvl9pPr marL="4871192" defTabSz="1217798">
              <a:defRPr sz="2400"/>
            </a:lvl9pPr>
          </a:lstStyle>
          <a:p>
            <a:r>
              <a:rPr lang="es-CO" sz="1200" dirty="0"/>
              <a:t>EJECUCIÓN</a:t>
            </a:r>
            <a:endParaRPr lang="es-CO" dirty="0"/>
          </a:p>
        </p:txBody>
      </p:sp>
      <p:cxnSp>
        <p:nvCxnSpPr>
          <p:cNvPr id="22" name="21 Conector angular"/>
          <p:cNvCxnSpPr/>
          <p:nvPr/>
        </p:nvCxnSpPr>
        <p:spPr>
          <a:xfrm rot="16200000" flipH="1">
            <a:off x="5081970" y="2660585"/>
            <a:ext cx="648841" cy="114300"/>
          </a:xfrm>
          <a:prstGeom prst="bentConnector3">
            <a:avLst/>
          </a:prstGeom>
          <a:ln>
            <a:solidFill>
              <a:srgbClr val="0B325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22 Elipse"/>
          <p:cNvSpPr/>
          <p:nvPr/>
        </p:nvSpPr>
        <p:spPr>
          <a:xfrm>
            <a:off x="5285462" y="2332850"/>
            <a:ext cx="120928" cy="120928"/>
          </a:xfrm>
          <a:prstGeom prst="ellipse">
            <a:avLst/>
          </a:prstGeom>
          <a:solidFill>
            <a:schemeClr val="bg1"/>
          </a:solidFill>
          <a:ln w="12700">
            <a:solidFill>
              <a:srgbClr val="0B32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23 Elipse"/>
          <p:cNvSpPr/>
          <p:nvPr/>
        </p:nvSpPr>
        <p:spPr>
          <a:xfrm>
            <a:off x="5400258" y="2981692"/>
            <a:ext cx="120928" cy="120928"/>
          </a:xfrm>
          <a:prstGeom prst="ellipse">
            <a:avLst/>
          </a:prstGeom>
          <a:solidFill>
            <a:schemeClr val="bg1"/>
          </a:solidFill>
          <a:ln w="12700">
            <a:solidFill>
              <a:srgbClr val="0B32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24 CuadroTexto"/>
          <p:cNvSpPr txBox="1"/>
          <p:nvPr/>
        </p:nvSpPr>
        <p:spPr>
          <a:xfrm>
            <a:off x="1583818" y="2023040"/>
            <a:ext cx="2506980" cy="4154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21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/>
            </a:lvl2pPr>
            <a:lvl3pPr marL="1217798" defTabSz="1217798">
              <a:defRPr sz="2400"/>
            </a:lvl3pPr>
            <a:lvl4pPr marL="1826697" defTabSz="1217798">
              <a:defRPr sz="2400"/>
            </a:lvl4pPr>
            <a:lvl5pPr marL="2435596" defTabSz="1217798">
              <a:defRPr sz="2400"/>
            </a:lvl5pPr>
            <a:lvl6pPr marL="3044495" defTabSz="1217798">
              <a:defRPr sz="2400"/>
            </a:lvl6pPr>
            <a:lvl7pPr marL="3653394" defTabSz="1217798">
              <a:defRPr sz="2400"/>
            </a:lvl7pPr>
            <a:lvl8pPr marL="4262293" defTabSz="1217798">
              <a:defRPr sz="2400"/>
            </a:lvl8pPr>
            <a:lvl9pPr marL="4871192" defTabSz="1217798">
              <a:defRPr sz="2400"/>
            </a:lvl9pPr>
          </a:lstStyle>
          <a:p>
            <a:r>
              <a:rPr lang="es-CO" b="0" dirty="0">
                <a:solidFill>
                  <a:schemeClr val="bg1"/>
                </a:solidFill>
                <a:latin typeface="Arial" panose="020B0604020202020204" pitchFamily="34" charset="0"/>
              </a:rPr>
              <a:t>Presupuesto Total</a:t>
            </a:r>
          </a:p>
        </p:txBody>
      </p:sp>
    </p:spTree>
    <p:extLst>
      <p:ext uri="{BB962C8B-B14F-4D97-AF65-F5344CB8AC3E}">
        <p14:creationId xmlns:p14="http://schemas.microsoft.com/office/powerpoint/2010/main" val="2985860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2"/>
          <p:cNvSpPr/>
          <p:nvPr/>
        </p:nvSpPr>
        <p:spPr>
          <a:xfrm>
            <a:off x="0" y="232214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redondeado 1"/>
          <p:cNvSpPr/>
          <p:nvPr/>
        </p:nvSpPr>
        <p:spPr>
          <a:xfrm>
            <a:off x="5555350" y="1039734"/>
            <a:ext cx="1725612" cy="2120900"/>
          </a:xfrm>
          <a:prstGeom prst="roundRect">
            <a:avLst>
              <a:gd name="adj" fmla="val 0"/>
            </a:avLst>
          </a:prstGeom>
          <a:solidFill>
            <a:srgbClr val="80CE02"/>
          </a:solidFill>
          <a:ln/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3" name="Rectángulo redondeado 1"/>
          <p:cNvSpPr/>
          <p:nvPr/>
        </p:nvSpPr>
        <p:spPr>
          <a:xfrm>
            <a:off x="3694205" y="1039734"/>
            <a:ext cx="1725612" cy="2120900"/>
          </a:xfrm>
          <a:prstGeom prst="roundRect">
            <a:avLst>
              <a:gd name="adj" fmla="val 0"/>
            </a:avLst>
          </a:prstGeom>
          <a:solidFill>
            <a:srgbClr val="80CE02"/>
          </a:solidFill>
          <a:ln/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5" name="Rectángulo redondeado 1"/>
          <p:cNvSpPr/>
          <p:nvPr/>
        </p:nvSpPr>
        <p:spPr>
          <a:xfrm>
            <a:off x="1830008" y="1039734"/>
            <a:ext cx="1725612" cy="2120900"/>
          </a:xfrm>
          <a:prstGeom prst="roundRect">
            <a:avLst>
              <a:gd name="adj" fmla="val 0"/>
            </a:avLst>
          </a:prstGeom>
          <a:solidFill>
            <a:srgbClr val="80CE02"/>
          </a:solidFill>
          <a:ln/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1819417" y="2490210"/>
            <a:ext cx="18262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1800" b="1" dirty="0">
                <a:solidFill>
                  <a:schemeClr val="bg1"/>
                </a:solidFill>
              </a:rPr>
              <a:t>INVESTIGACIÓN</a:t>
            </a:r>
            <a:endParaRPr lang="es-CO" altLang="es-CO" sz="2000" b="1" dirty="0">
              <a:solidFill>
                <a:schemeClr val="bg1"/>
              </a:solidFill>
            </a:endParaRPr>
          </a:p>
        </p:txBody>
      </p:sp>
      <p:sp>
        <p:nvSpPr>
          <p:cNvPr id="7" name="12 CuadroTexto"/>
          <p:cNvSpPr txBox="1">
            <a:spLocks noChangeArrowheads="1"/>
          </p:cNvSpPr>
          <p:nvPr/>
        </p:nvSpPr>
        <p:spPr bwMode="auto">
          <a:xfrm>
            <a:off x="3619617" y="2520483"/>
            <a:ext cx="18621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es-CO" sz="1600" b="1" dirty="0">
                <a:solidFill>
                  <a:schemeClr val="bg1"/>
                </a:solidFill>
              </a:rPr>
              <a:t>INFRAESTRUCTURA</a:t>
            </a:r>
            <a:r>
              <a:rPr lang="es-CO" altLang="es-CO" sz="1400" b="1" dirty="0">
                <a:solidFill>
                  <a:schemeClr val="bg1"/>
                </a:solidFill>
              </a:rPr>
              <a:t> </a:t>
            </a:r>
            <a:r>
              <a:rPr lang="es-CO" altLang="es-CO" sz="1600" b="1" dirty="0">
                <a:solidFill>
                  <a:schemeClr val="bg1"/>
                </a:solidFill>
              </a:rPr>
              <a:t>Verde</a:t>
            </a:r>
            <a:endParaRPr lang="es-CO" altLang="es-CO" sz="1400" b="1" dirty="0">
              <a:solidFill>
                <a:schemeClr val="bg1"/>
              </a:solidFill>
            </a:endParaRPr>
          </a:p>
        </p:txBody>
      </p:sp>
      <p:sp>
        <p:nvSpPr>
          <p:cNvPr id="8" name="12 CuadroTexto"/>
          <p:cNvSpPr txBox="1">
            <a:spLocks noChangeArrowheads="1"/>
          </p:cNvSpPr>
          <p:nvPr/>
        </p:nvSpPr>
        <p:spPr bwMode="auto">
          <a:xfrm>
            <a:off x="5702988" y="2531223"/>
            <a:ext cx="143033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es-CO" sz="1800" b="1" dirty="0">
                <a:solidFill>
                  <a:schemeClr val="bg1"/>
                </a:solidFill>
              </a:rPr>
              <a:t>EDUCACIÓN </a:t>
            </a:r>
            <a:r>
              <a:rPr lang="es-CO" altLang="es-CO" sz="1600" b="1" dirty="0">
                <a:solidFill>
                  <a:schemeClr val="bg1"/>
                </a:solidFill>
              </a:rPr>
              <a:t>Ambiental</a:t>
            </a:r>
          </a:p>
        </p:txBody>
      </p:sp>
      <p:pic>
        <p:nvPicPr>
          <p:cNvPr id="9" name="72 Imagen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5783" y="1560045"/>
            <a:ext cx="722312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73 Imagen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5880" y="1526708"/>
            <a:ext cx="82708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74 Imagen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1600" y="1515595"/>
            <a:ext cx="773113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uadroTexto 10"/>
          <p:cNvSpPr txBox="1"/>
          <p:nvPr/>
        </p:nvSpPr>
        <p:spPr>
          <a:xfrm>
            <a:off x="2659158" y="283950"/>
            <a:ext cx="4013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0B3251"/>
                </a:solidFill>
                <a:latin typeface="Arial Rounded MT Bold"/>
                <a:cs typeface="Arial Rounded MT Bold"/>
              </a:rPr>
              <a:t>QUÉ HACE EL JARDÍN BOTÁNICO</a:t>
            </a:r>
          </a:p>
        </p:txBody>
      </p:sp>
      <p:pic>
        <p:nvPicPr>
          <p:cNvPr id="14" name="Imagen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24" r="8417" b="37985"/>
          <a:stretch/>
        </p:blipFill>
        <p:spPr bwMode="auto">
          <a:xfrm>
            <a:off x="6948263" y="3452796"/>
            <a:ext cx="2205389" cy="169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3 Imagen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68" r="3043" b="2"/>
          <a:stretch>
            <a:fillRect/>
          </a:stretch>
        </p:blipFill>
        <p:spPr bwMode="auto">
          <a:xfrm>
            <a:off x="4499992" y="3403592"/>
            <a:ext cx="2460803" cy="174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14 Imagen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94" r="3439"/>
          <a:stretch/>
        </p:blipFill>
        <p:spPr bwMode="auto">
          <a:xfrm>
            <a:off x="2267744" y="3446604"/>
            <a:ext cx="2261394" cy="1738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20 Imagen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37" t="12280" r="3076" b="2419"/>
          <a:stretch>
            <a:fillRect/>
          </a:stretch>
        </p:blipFill>
        <p:spPr bwMode="auto">
          <a:xfrm>
            <a:off x="0" y="3446604"/>
            <a:ext cx="2293938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709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52 Grupo"/>
          <p:cNvGrpSpPr/>
          <p:nvPr/>
        </p:nvGrpSpPr>
        <p:grpSpPr>
          <a:xfrm>
            <a:off x="1219090" y="1309425"/>
            <a:ext cx="6263407" cy="534124"/>
            <a:chOff x="1137711" y="1132291"/>
            <a:chExt cx="6263407" cy="534124"/>
          </a:xfrm>
        </p:grpSpPr>
        <p:sp>
          <p:nvSpPr>
            <p:cNvPr id="54" name="53 Rectángulo"/>
            <p:cNvSpPr/>
            <p:nvPr/>
          </p:nvSpPr>
          <p:spPr>
            <a:xfrm>
              <a:off x="1149147" y="1132291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5" name="54 Rectángulo"/>
            <p:cNvSpPr/>
            <p:nvPr/>
          </p:nvSpPr>
          <p:spPr>
            <a:xfrm>
              <a:off x="1137711" y="1132291"/>
              <a:ext cx="6048000" cy="36000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1149147" y="119712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0B32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57" name="56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58" name="57 Grupo"/>
          <p:cNvGrpSpPr/>
          <p:nvPr/>
        </p:nvGrpSpPr>
        <p:grpSpPr>
          <a:xfrm>
            <a:off x="1216913" y="1866774"/>
            <a:ext cx="6263407" cy="534124"/>
            <a:chOff x="1137711" y="1132291"/>
            <a:chExt cx="6263407" cy="534124"/>
          </a:xfrm>
        </p:grpSpPr>
        <p:sp>
          <p:nvSpPr>
            <p:cNvPr id="59" name="58 Rectángulo"/>
            <p:cNvSpPr/>
            <p:nvPr/>
          </p:nvSpPr>
          <p:spPr>
            <a:xfrm>
              <a:off x="1149147" y="1132291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0" name="59 Rectángulo"/>
            <p:cNvSpPr/>
            <p:nvPr/>
          </p:nvSpPr>
          <p:spPr>
            <a:xfrm>
              <a:off x="1137711" y="1132291"/>
              <a:ext cx="6048000" cy="36000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1" name="60 CuadroTexto"/>
            <p:cNvSpPr txBox="1"/>
            <p:nvPr/>
          </p:nvSpPr>
          <p:spPr>
            <a:xfrm>
              <a:off x="1149147" y="119712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0B32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62" name="61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63" name="62 Grupo"/>
          <p:cNvGrpSpPr/>
          <p:nvPr/>
        </p:nvGrpSpPr>
        <p:grpSpPr>
          <a:xfrm>
            <a:off x="1226147" y="2420476"/>
            <a:ext cx="6263407" cy="534124"/>
            <a:chOff x="1137711" y="1132291"/>
            <a:chExt cx="6263407" cy="534124"/>
          </a:xfrm>
        </p:grpSpPr>
        <p:sp>
          <p:nvSpPr>
            <p:cNvPr id="64" name="63 Rectángulo"/>
            <p:cNvSpPr/>
            <p:nvPr/>
          </p:nvSpPr>
          <p:spPr>
            <a:xfrm>
              <a:off x="1149147" y="1132291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5" name="64 Rectángulo"/>
            <p:cNvSpPr/>
            <p:nvPr/>
          </p:nvSpPr>
          <p:spPr>
            <a:xfrm>
              <a:off x="1137711" y="1132291"/>
              <a:ext cx="6048000" cy="36000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6" name="65 CuadroTexto"/>
            <p:cNvSpPr txBox="1"/>
            <p:nvPr/>
          </p:nvSpPr>
          <p:spPr>
            <a:xfrm>
              <a:off x="1149147" y="119712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0B32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67" name="66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68" name="67 Grupo"/>
          <p:cNvGrpSpPr/>
          <p:nvPr/>
        </p:nvGrpSpPr>
        <p:grpSpPr>
          <a:xfrm>
            <a:off x="1237583" y="2995870"/>
            <a:ext cx="6263407" cy="534124"/>
            <a:chOff x="1137711" y="1132291"/>
            <a:chExt cx="6263407" cy="534124"/>
          </a:xfrm>
        </p:grpSpPr>
        <p:sp>
          <p:nvSpPr>
            <p:cNvPr id="69" name="68 Rectángulo"/>
            <p:cNvSpPr/>
            <p:nvPr/>
          </p:nvSpPr>
          <p:spPr>
            <a:xfrm>
              <a:off x="1149147" y="1132291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0" name="69 Rectángulo"/>
            <p:cNvSpPr/>
            <p:nvPr/>
          </p:nvSpPr>
          <p:spPr>
            <a:xfrm>
              <a:off x="1137711" y="1132291"/>
              <a:ext cx="6048000" cy="36000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1" name="70 CuadroTexto"/>
            <p:cNvSpPr txBox="1"/>
            <p:nvPr/>
          </p:nvSpPr>
          <p:spPr>
            <a:xfrm>
              <a:off x="1149147" y="119712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0B32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72" name="71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73" name="72 Grupo"/>
          <p:cNvGrpSpPr/>
          <p:nvPr/>
        </p:nvGrpSpPr>
        <p:grpSpPr>
          <a:xfrm>
            <a:off x="1237864" y="3515770"/>
            <a:ext cx="6263407" cy="534124"/>
            <a:chOff x="1137711" y="1132291"/>
            <a:chExt cx="6263407" cy="534124"/>
          </a:xfrm>
        </p:grpSpPr>
        <p:sp>
          <p:nvSpPr>
            <p:cNvPr id="74" name="73 Rectángulo"/>
            <p:cNvSpPr/>
            <p:nvPr/>
          </p:nvSpPr>
          <p:spPr>
            <a:xfrm>
              <a:off x="1149147" y="1132291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5" name="74 Rectángulo"/>
            <p:cNvSpPr/>
            <p:nvPr/>
          </p:nvSpPr>
          <p:spPr>
            <a:xfrm>
              <a:off x="1137711" y="1132291"/>
              <a:ext cx="6048000" cy="36000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6" name="75 CuadroTexto"/>
            <p:cNvSpPr txBox="1"/>
            <p:nvPr/>
          </p:nvSpPr>
          <p:spPr>
            <a:xfrm>
              <a:off x="1149147" y="119712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0B32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77" name="76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4" name="13 Rectángulo redondeado"/>
          <p:cNvSpPr/>
          <p:nvPr/>
        </p:nvSpPr>
        <p:spPr>
          <a:xfrm>
            <a:off x="7560318" y="1386400"/>
            <a:ext cx="1501132" cy="339897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$746.220.267 (99,21%)</a:t>
            </a:r>
          </a:p>
        </p:txBody>
      </p:sp>
      <p:sp>
        <p:nvSpPr>
          <p:cNvPr id="16" name="15 Rectángulo redondeado"/>
          <p:cNvSpPr/>
          <p:nvPr/>
        </p:nvSpPr>
        <p:spPr>
          <a:xfrm>
            <a:off x="7560318" y="1939635"/>
            <a:ext cx="1385940" cy="339897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$255.039.905 (100%)</a:t>
            </a:r>
          </a:p>
        </p:txBody>
      </p:sp>
      <p:sp>
        <p:nvSpPr>
          <p:cNvPr id="18" name="17 Rectángulo redondeado"/>
          <p:cNvSpPr/>
          <p:nvPr/>
        </p:nvSpPr>
        <p:spPr>
          <a:xfrm>
            <a:off x="7560318" y="2491716"/>
            <a:ext cx="1385940" cy="339897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$86.770.318 (52,68%)</a:t>
            </a:r>
          </a:p>
        </p:txBody>
      </p:sp>
      <p:sp>
        <p:nvSpPr>
          <p:cNvPr id="20" name="19 Rectángulo redondeado"/>
          <p:cNvSpPr/>
          <p:nvPr/>
        </p:nvSpPr>
        <p:spPr>
          <a:xfrm>
            <a:off x="7560318" y="3073236"/>
            <a:ext cx="1385940" cy="339897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$103.825.455 (100%)</a:t>
            </a:r>
          </a:p>
        </p:txBody>
      </p:sp>
      <p:sp>
        <p:nvSpPr>
          <p:cNvPr id="22" name="21 Rectángulo redondeado"/>
          <p:cNvSpPr/>
          <p:nvPr/>
        </p:nvSpPr>
        <p:spPr>
          <a:xfrm>
            <a:off x="7560318" y="3599916"/>
            <a:ext cx="1385940" cy="339897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$330.836.892 (100%)</a:t>
            </a:r>
          </a:p>
        </p:txBody>
      </p:sp>
      <p:sp>
        <p:nvSpPr>
          <p:cNvPr id="28" name="4 Subtítulo"/>
          <p:cNvSpPr txBox="1">
            <a:spLocks/>
          </p:cNvSpPr>
          <p:nvPr/>
        </p:nvSpPr>
        <p:spPr>
          <a:xfrm>
            <a:off x="2039138" y="1370199"/>
            <a:ext cx="5256000" cy="467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ES"/>
            </a:defPPr>
            <a:lvl1pPr indent="0" algn="just" defTabSz="914400" fontAlgn="ctr">
              <a:spcBef>
                <a:spcPct val="20000"/>
              </a:spcBef>
              <a:buFont typeface="Arial" panose="020B0604020202020204" pitchFamily="34" charset="0"/>
              <a:buNone/>
              <a:defRPr sz="1200" b="1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defTabSz="91440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 defTabSz="9144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 defTabSz="9144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s-CO" b="0" dirty="0"/>
              <a:t>Implementar 100% del plan de acción del Plan Anticorrupción y Atención al Ciudadano - PAAC </a:t>
            </a:r>
          </a:p>
        </p:txBody>
      </p:sp>
      <p:sp>
        <p:nvSpPr>
          <p:cNvPr id="32" name="4 Subtítulo"/>
          <p:cNvSpPr txBox="1">
            <a:spLocks/>
          </p:cNvSpPr>
          <p:nvPr/>
        </p:nvSpPr>
        <p:spPr>
          <a:xfrm>
            <a:off x="2039138" y="2016782"/>
            <a:ext cx="5256000" cy="332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ES"/>
            </a:defPPr>
            <a:lvl1pPr indent="0" algn="just" defTabSz="914400" fontAlgn="ctr">
              <a:spcBef>
                <a:spcPct val="20000"/>
              </a:spcBef>
              <a:buFont typeface="Arial" panose="020B0604020202020204" pitchFamily="34" charset="0"/>
              <a:buNone/>
              <a:defRPr sz="1200" b="1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defTabSz="91440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 defTabSz="9144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 defTabSz="9144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s-CO" b="0" dirty="0"/>
              <a:t>Producir y divulgar 796 piezas en distintos formatos y para todo tipo de público </a:t>
            </a:r>
          </a:p>
        </p:txBody>
      </p:sp>
      <p:sp>
        <p:nvSpPr>
          <p:cNvPr id="33" name="4 Subtítulo"/>
          <p:cNvSpPr txBox="1">
            <a:spLocks/>
          </p:cNvSpPr>
          <p:nvPr/>
        </p:nvSpPr>
        <p:spPr>
          <a:xfrm>
            <a:off x="2039138" y="2575503"/>
            <a:ext cx="5256000" cy="267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ES"/>
            </a:defPPr>
            <a:lvl1pPr indent="0" algn="just" defTabSz="914400" fontAlgn="ctr">
              <a:spcBef>
                <a:spcPct val="20000"/>
              </a:spcBef>
              <a:buFont typeface="Arial" panose="020B0604020202020204" pitchFamily="34" charset="0"/>
              <a:buNone/>
              <a:defRPr sz="1200" b="1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defTabSz="91440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 defTabSz="9144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 defTabSz="9144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s-CO" b="0" dirty="0"/>
              <a:t>Elaborar 35 materiales pedagógicos y de apropiación de cultura ambiental</a:t>
            </a:r>
          </a:p>
        </p:txBody>
      </p:sp>
      <p:sp>
        <p:nvSpPr>
          <p:cNvPr id="34" name="4 Subtítulo"/>
          <p:cNvSpPr txBox="1">
            <a:spLocks/>
          </p:cNvSpPr>
          <p:nvPr/>
        </p:nvSpPr>
        <p:spPr>
          <a:xfrm>
            <a:off x="2039138" y="3043911"/>
            <a:ext cx="5256000" cy="496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ES"/>
            </a:defPPr>
            <a:lvl1pPr indent="0" algn="just" defTabSz="914400" fontAlgn="ctr">
              <a:spcBef>
                <a:spcPct val="20000"/>
              </a:spcBef>
              <a:buFont typeface="Arial" panose="020B0604020202020204" pitchFamily="34" charset="0"/>
              <a:buNone/>
              <a:defRPr sz="1200" b="1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defTabSz="91440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 defTabSz="9144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 defTabSz="9144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s-CO" b="0" dirty="0"/>
              <a:t>Realizar 10 eventos temáticos estratégicos de innovación y de apropiación social del conocimiento </a:t>
            </a:r>
          </a:p>
        </p:txBody>
      </p:sp>
      <p:sp>
        <p:nvSpPr>
          <p:cNvPr id="35" name="4 Subtítulo"/>
          <p:cNvSpPr txBox="1">
            <a:spLocks/>
          </p:cNvSpPr>
          <p:nvPr/>
        </p:nvSpPr>
        <p:spPr>
          <a:xfrm>
            <a:off x="2039138" y="3574082"/>
            <a:ext cx="5256000" cy="33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ES"/>
            </a:defPPr>
            <a:lvl1pPr indent="0" algn="just" defTabSz="914400" fontAlgn="ctr">
              <a:spcBef>
                <a:spcPct val="20000"/>
              </a:spcBef>
              <a:buFont typeface="Arial" panose="020B0604020202020204" pitchFamily="34" charset="0"/>
              <a:buNone/>
              <a:defRPr sz="1200" b="1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defTabSz="91440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 defTabSz="9144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 defTabSz="9144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s-CO" b="0" dirty="0"/>
              <a:t>Promover la participación de 103.615 personas en los procesos y/o agendas temáticas y culturales </a:t>
            </a:r>
          </a:p>
        </p:txBody>
      </p:sp>
      <p:sp>
        <p:nvSpPr>
          <p:cNvPr id="42" name="41 Rectángulo"/>
          <p:cNvSpPr/>
          <p:nvPr/>
        </p:nvSpPr>
        <p:spPr>
          <a:xfrm rot="16200000">
            <a:off x="-322616" y="2420260"/>
            <a:ext cx="2850151" cy="32316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s-CO" sz="1500" b="1" dirty="0">
                <a:latin typeface="Arial Narrow" panose="020B0606020202030204" pitchFamily="34" charset="0"/>
              </a:rPr>
              <a:t>PROYECTO DE INVERSIÓN 1139. </a:t>
            </a:r>
            <a:endParaRPr lang="es-CO" sz="1500" dirty="0">
              <a:latin typeface="Arial Narrow" panose="020B0606020202030204" pitchFamily="34" charset="0"/>
            </a:endParaRPr>
          </a:p>
        </p:txBody>
      </p:sp>
      <p:sp>
        <p:nvSpPr>
          <p:cNvPr id="38" name="37 Rectángulo"/>
          <p:cNvSpPr/>
          <p:nvPr/>
        </p:nvSpPr>
        <p:spPr>
          <a:xfrm>
            <a:off x="1113831" y="979028"/>
            <a:ext cx="30638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COMUNICACIONES</a:t>
            </a:r>
            <a:endParaRPr lang="es-CO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uadroTexto 10"/>
          <p:cNvSpPr txBox="1"/>
          <p:nvPr/>
        </p:nvSpPr>
        <p:spPr>
          <a:xfrm>
            <a:off x="3044103" y="283950"/>
            <a:ext cx="3243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0B3251"/>
                </a:solidFill>
                <a:latin typeface="Arial Rounded MT Bold"/>
                <a:cs typeface="Arial Rounded MT Bold"/>
              </a:rPr>
              <a:t>CUMPLIMIENTO DE METAS</a:t>
            </a:r>
          </a:p>
        </p:txBody>
      </p:sp>
      <p:sp>
        <p:nvSpPr>
          <p:cNvPr id="43" name="Rectángulo 12"/>
          <p:cNvSpPr/>
          <p:nvPr/>
        </p:nvSpPr>
        <p:spPr>
          <a:xfrm>
            <a:off x="0" y="232214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4837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0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0" y="232214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6956" y="1031514"/>
            <a:ext cx="3571066" cy="1830171"/>
          </a:xfrm>
          <a:prstGeom prst="rect">
            <a:avLst/>
          </a:prstGeom>
        </p:spPr>
      </p:pic>
      <p:sp>
        <p:nvSpPr>
          <p:cNvPr id="10" name="CuadroTexto 10"/>
          <p:cNvSpPr txBox="1"/>
          <p:nvPr/>
        </p:nvSpPr>
        <p:spPr>
          <a:xfrm>
            <a:off x="2799903" y="272150"/>
            <a:ext cx="3259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0B3251"/>
                </a:solidFill>
                <a:latin typeface="Arial Rounded MT Bold"/>
                <a:cs typeface="Arial Rounded MT Bold"/>
              </a:rPr>
              <a:t>IMPACTOS DE LA GESTIÓN</a:t>
            </a:r>
          </a:p>
        </p:txBody>
      </p:sp>
      <p:pic>
        <p:nvPicPr>
          <p:cNvPr id="19" name="18 Imagen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52" t="12483" r="7561"/>
          <a:stretch/>
        </p:blipFill>
        <p:spPr>
          <a:xfrm>
            <a:off x="4876800" y="1031513"/>
            <a:ext cx="2695399" cy="1834479"/>
          </a:xfrm>
          <a:prstGeom prst="rect">
            <a:avLst/>
          </a:prstGeom>
        </p:spPr>
      </p:pic>
      <p:pic>
        <p:nvPicPr>
          <p:cNvPr id="20" name="19 Imagen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95"/>
          <a:stretch/>
        </p:blipFill>
        <p:spPr>
          <a:xfrm>
            <a:off x="4876800" y="2865992"/>
            <a:ext cx="2700000" cy="1744293"/>
          </a:xfrm>
          <a:prstGeom prst="rect">
            <a:avLst/>
          </a:prstGeom>
        </p:spPr>
      </p:pic>
      <p:pic>
        <p:nvPicPr>
          <p:cNvPr id="21" name="Picture 5" descr="D:\jardín\2017\Octubre\Carnivoras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530"/>
          <a:stretch/>
        </p:blipFill>
        <p:spPr bwMode="auto">
          <a:xfrm>
            <a:off x="1756956" y="2861685"/>
            <a:ext cx="3120675" cy="174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25 Imagen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536" y="2960207"/>
            <a:ext cx="1109102" cy="506561"/>
          </a:xfrm>
          <a:prstGeom prst="rect">
            <a:avLst/>
          </a:prstGeom>
        </p:spPr>
      </p:pic>
      <p:pic>
        <p:nvPicPr>
          <p:cNvPr id="25" name="24 Imagen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34" t="19269" r="11735" b="20731"/>
          <a:stretch/>
        </p:blipFill>
        <p:spPr>
          <a:xfrm>
            <a:off x="4993471" y="2107528"/>
            <a:ext cx="669102" cy="619693"/>
          </a:xfrm>
          <a:prstGeom prst="rect">
            <a:avLst/>
          </a:prstGeom>
        </p:spPr>
      </p:pic>
      <p:pic>
        <p:nvPicPr>
          <p:cNvPr id="27" name="26 Imagen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982" y="4259154"/>
            <a:ext cx="1553671" cy="351130"/>
          </a:xfrm>
          <a:prstGeom prst="rect">
            <a:avLst/>
          </a:prstGeom>
        </p:spPr>
      </p:pic>
      <p:sp>
        <p:nvSpPr>
          <p:cNvPr id="30" name="29 CuadroTexto"/>
          <p:cNvSpPr txBox="1"/>
          <p:nvPr/>
        </p:nvSpPr>
        <p:spPr>
          <a:xfrm>
            <a:off x="0" y="1031513"/>
            <a:ext cx="1756956" cy="15388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>
                <a:solidFill>
                  <a:schemeClr val="tx1"/>
                </a:solidFill>
              </a:defRPr>
            </a:lvl2pPr>
            <a:lvl3pPr marL="1217798" defTabSz="1217798">
              <a:defRPr sz="2400">
                <a:solidFill>
                  <a:schemeClr val="tx1"/>
                </a:solidFill>
              </a:defRPr>
            </a:lvl3pPr>
            <a:lvl4pPr marL="1826697" defTabSz="1217798">
              <a:defRPr sz="2400">
                <a:solidFill>
                  <a:schemeClr val="tx1"/>
                </a:solidFill>
              </a:defRPr>
            </a:lvl4pPr>
            <a:lvl5pPr marL="2435596" defTabSz="1217798">
              <a:defRPr sz="2400">
                <a:solidFill>
                  <a:schemeClr val="tx1"/>
                </a:solidFill>
              </a:defRPr>
            </a:lvl5pPr>
            <a:lvl6pPr marL="3044495" defTabSz="1217798">
              <a:defRPr sz="2400">
                <a:solidFill>
                  <a:schemeClr val="tx1"/>
                </a:solidFill>
              </a:defRPr>
            </a:lvl6pPr>
            <a:lvl7pPr marL="3653394" defTabSz="1217798">
              <a:defRPr sz="2400">
                <a:solidFill>
                  <a:schemeClr val="tx1"/>
                </a:solidFill>
              </a:defRPr>
            </a:lvl7pPr>
            <a:lvl8pPr marL="4262293" defTabSz="1217798">
              <a:defRPr sz="2400">
                <a:solidFill>
                  <a:schemeClr val="tx1"/>
                </a:solidFill>
              </a:defRPr>
            </a:lvl8pPr>
            <a:lvl9pPr marL="4871192" defTabSz="1217798">
              <a:defRPr sz="2400">
                <a:solidFill>
                  <a:schemeClr val="tx1"/>
                </a:solidFill>
              </a:defRPr>
            </a:lvl9pPr>
          </a:lstStyle>
          <a:p>
            <a:r>
              <a:rPr lang="es-CO" sz="2400" dirty="0">
                <a:solidFill>
                  <a:srgbClr val="0B3251"/>
                </a:solidFill>
              </a:rPr>
              <a:t>103.615 </a:t>
            </a:r>
            <a:r>
              <a:rPr lang="es-CO" b="0" dirty="0"/>
              <a:t>PARTICIPANTES</a:t>
            </a:r>
          </a:p>
          <a:p>
            <a:r>
              <a:rPr lang="es-CO" b="0" dirty="0"/>
              <a:t>EN PROCESOS Y/O AGENDAS TEMÁTICAS Y CULTURALES</a:t>
            </a:r>
          </a:p>
        </p:txBody>
      </p:sp>
      <p:sp>
        <p:nvSpPr>
          <p:cNvPr id="31" name="30 CuadroTexto"/>
          <p:cNvSpPr txBox="1"/>
          <p:nvPr/>
        </p:nvSpPr>
        <p:spPr>
          <a:xfrm>
            <a:off x="7572199" y="1031513"/>
            <a:ext cx="1571801" cy="15388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>
                <a:solidFill>
                  <a:schemeClr val="tx1"/>
                </a:solidFill>
              </a:defRPr>
            </a:lvl2pPr>
            <a:lvl3pPr marL="1217798" defTabSz="1217798">
              <a:defRPr sz="2400">
                <a:solidFill>
                  <a:schemeClr val="tx1"/>
                </a:solidFill>
              </a:defRPr>
            </a:lvl3pPr>
            <a:lvl4pPr marL="1826697" defTabSz="1217798">
              <a:defRPr sz="2400">
                <a:solidFill>
                  <a:schemeClr val="tx1"/>
                </a:solidFill>
              </a:defRPr>
            </a:lvl4pPr>
            <a:lvl5pPr marL="2435596" defTabSz="1217798">
              <a:defRPr sz="2400">
                <a:solidFill>
                  <a:schemeClr val="tx1"/>
                </a:solidFill>
              </a:defRPr>
            </a:lvl5pPr>
            <a:lvl6pPr marL="3044495" defTabSz="1217798">
              <a:defRPr sz="2400">
                <a:solidFill>
                  <a:schemeClr val="tx1"/>
                </a:solidFill>
              </a:defRPr>
            </a:lvl6pPr>
            <a:lvl7pPr marL="3653394" defTabSz="1217798">
              <a:defRPr sz="2400">
                <a:solidFill>
                  <a:schemeClr val="tx1"/>
                </a:solidFill>
              </a:defRPr>
            </a:lvl7pPr>
            <a:lvl8pPr marL="4262293" defTabSz="1217798">
              <a:defRPr sz="2400">
                <a:solidFill>
                  <a:schemeClr val="tx1"/>
                </a:solidFill>
              </a:defRPr>
            </a:lvl8pPr>
            <a:lvl9pPr marL="4871192" defTabSz="1217798">
              <a:defRPr sz="2400">
                <a:solidFill>
                  <a:schemeClr val="tx1"/>
                </a:solidFill>
              </a:defRPr>
            </a:lvl9pPr>
          </a:lstStyle>
          <a:p>
            <a:r>
              <a:rPr lang="es-CO" sz="2400" dirty="0">
                <a:solidFill>
                  <a:srgbClr val="0B3251"/>
                </a:solidFill>
              </a:rPr>
              <a:t>86.926 </a:t>
            </a:r>
            <a:r>
              <a:rPr lang="es-CO" b="0" dirty="0"/>
              <a:t>PARTICIPANTES EN 10 EVENTOS ESTRATÉGICOS</a:t>
            </a:r>
          </a:p>
          <a:p>
            <a:endParaRPr lang="es-CO" b="0" dirty="0"/>
          </a:p>
          <a:p>
            <a:endParaRPr lang="es-CO" b="0" dirty="0"/>
          </a:p>
        </p:txBody>
      </p:sp>
    </p:spTree>
    <p:extLst>
      <p:ext uri="{BB962C8B-B14F-4D97-AF65-F5344CB8AC3E}">
        <p14:creationId xmlns:p14="http://schemas.microsoft.com/office/powerpoint/2010/main" val="2634320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757655" y="983631"/>
            <a:ext cx="75587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PROYECTO DE INVERSIÓN 315</a:t>
            </a:r>
          </a:p>
          <a:p>
            <a:r>
              <a:rPr lang="es-CO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INSTITUCIONAL </a:t>
            </a:r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por un Jardín Botánico mejor para todos.</a:t>
            </a:r>
          </a:p>
        </p:txBody>
      </p:sp>
      <p:sp>
        <p:nvSpPr>
          <p:cNvPr id="9" name="CuadroTexto 10"/>
          <p:cNvSpPr txBox="1"/>
          <p:nvPr/>
        </p:nvSpPr>
        <p:spPr>
          <a:xfrm>
            <a:off x="3044103" y="283950"/>
            <a:ext cx="3243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0B3251"/>
                </a:solidFill>
                <a:latin typeface="Arial Rounded MT Bold"/>
                <a:cs typeface="Arial Rounded MT Bold"/>
              </a:rPr>
              <a:t>CUMPLIMIENTO DE METAS</a:t>
            </a:r>
          </a:p>
        </p:txBody>
      </p:sp>
      <p:sp>
        <p:nvSpPr>
          <p:cNvPr id="10" name="Rectángulo 12"/>
          <p:cNvSpPr/>
          <p:nvPr/>
        </p:nvSpPr>
        <p:spPr>
          <a:xfrm>
            <a:off x="0" y="232214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5661661" y="2029039"/>
            <a:ext cx="1897379" cy="4154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21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/>
            </a:lvl2pPr>
            <a:lvl3pPr marL="1217798" defTabSz="1217798">
              <a:defRPr sz="2400"/>
            </a:lvl3pPr>
            <a:lvl4pPr marL="1826697" defTabSz="1217798">
              <a:defRPr sz="2400"/>
            </a:lvl4pPr>
            <a:lvl5pPr marL="2435596" defTabSz="1217798">
              <a:defRPr sz="2400"/>
            </a:lvl5pPr>
            <a:lvl6pPr marL="3044495" defTabSz="1217798">
              <a:defRPr sz="2400"/>
            </a:lvl6pPr>
            <a:lvl7pPr marL="3653394" defTabSz="1217798">
              <a:defRPr sz="2400"/>
            </a:lvl7pPr>
            <a:lvl8pPr marL="4262293" defTabSz="1217798">
              <a:defRPr sz="2400"/>
            </a:lvl8pPr>
            <a:lvl9pPr marL="4871192" defTabSz="1217798">
              <a:defRPr sz="2400"/>
            </a:lvl9pPr>
          </a:lstStyle>
          <a:p>
            <a:r>
              <a:rPr lang="es-CO" dirty="0">
                <a:solidFill>
                  <a:srgbClr val="0B3251"/>
                </a:solidFill>
              </a:rPr>
              <a:t>$ 6.987.672.000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4058950" y="3156348"/>
            <a:ext cx="1897379" cy="4154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21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/>
            </a:lvl2pPr>
            <a:lvl3pPr marL="1217798" defTabSz="1217798">
              <a:defRPr sz="2400"/>
            </a:lvl3pPr>
            <a:lvl4pPr marL="1826697" defTabSz="1217798">
              <a:defRPr sz="2400"/>
            </a:lvl4pPr>
            <a:lvl5pPr marL="2435596" defTabSz="1217798">
              <a:defRPr sz="2400"/>
            </a:lvl5pPr>
            <a:lvl6pPr marL="3044495" defTabSz="1217798">
              <a:defRPr sz="2400"/>
            </a:lvl6pPr>
            <a:lvl7pPr marL="3653394" defTabSz="1217798">
              <a:defRPr sz="2400"/>
            </a:lvl7pPr>
            <a:lvl8pPr marL="4262293" defTabSz="1217798">
              <a:defRPr sz="2400"/>
            </a:lvl8pPr>
            <a:lvl9pPr marL="4871192" defTabSz="1217798">
              <a:defRPr sz="2400"/>
            </a:lvl9pPr>
          </a:lstStyle>
          <a:p>
            <a:r>
              <a:rPr lang="es-CO" dirty="0"/>
              <a:t>$ 6.322.945.932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8181" y="2080261"/>
            <a:ext cx="3713480" cy="31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4797286" y="2029039"/>
            <a:ext cx="922753" cy="4154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21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/>
            </a:lvl2pPr>
            <a:lvl3pPr marL="1217798" defTabSz="1217798">
              <a:defRPr sz="2400"/>
            </a:lvl3pPr>
            <a:lvl4pPr marL="1826697" defTabSz="1217798">
              <a:defRPr sz="2400"/>
            </a:lvl4pPr>
            <a:lvl5pPr marL="2435596" defTabSz="1217798">
              <a:defRPr sz="2400"/>
            </a:lvl5pPr>
            <a:lvl6pPr marL="3044495" defTabSz="1217798">
              <a:defRPr sz="2400"/>
            </a:lvl6pPr>
            <a:lvl7pPr marL="3653394" defTabSz="1217798">
              <a:defRPr sz="2400"/>
            </a:lvl7pPr>
            <a:lvl8pPr marL="4262293" defTabSz="1217798">
              <a:defRPr sz="2400"/>
            </a:lvl8pPr>
            <a:lvl9pPr marL="4871192" defTabSz="1217798">
              <a:defRPr sz="2400"/>
            </a:lvl9pPr>
          </a:lstStyle>
          <a:p>
            <a:r>
              <a:rPr lang="es-CO" dirty="0">
                <a:solidFill>
                  <a:schemeClr val="bg1"/>
                </a:solidFill>
              </a:rPr>
              <a:t>100%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84"/>
          <a:stretch/>
        </p:blipFill>
        <p:spPr bwMode="auto">
          <a:xfrm flipH="1">
            <a:off x="1720978" y="2080261"/>
            <a:ext cx="1705948" cy="31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4402161" y="3588904"/>
            <a:ext cx="1210956" cy="415498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21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/>
            </a:lvl2pPr>
            <a:lvl3pPr marL="1217798" defTabSz="1217798">
              <a:defRPr sz="2400"/>
            </a:lvl3pPr>
            <a:lvl4pPr marL="1826697" defTabSz="1217798">
              <a:defRPr sz="2400"/>
            </a:lvl4pPr>
            <a:lvl5pPr marL="2435596" defTabSz="1217798">
              <a:defRPr sz="2400"/>
            </a:lvl5pPr>
            <a:lvl6pPr marL="3044495" defTabSz="1217798">
              <a:defRPr sz="2400"/>
            </a:lvl6pPr>
            <a:lvl7pPr marL="3653394" defTabSz="1217798">
              <a:defRPr sz="2400"/>
            </a:lvl7pPr>
            <a:lvl8pPr marL="4262293" defTabSz="1217798">
              <a:defRPr sz="2400"/>
            </a:lvl8pPr>
            <a:lvl9pPr marL="4871192" defTabSz="1217798">
              <a:defRPr sz="2400"/>
            </a:lvl9pPr>
          </a:lstStyle>
          <a:p>
            <a:r>
              <a:rPr lang="es-CO" dirty="0">
                <a:solidFill>
                  <a:schemeClr val="bg1"/>
                </a:solidFill>
              </a:rPr>
              <a:t>90,49%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4972546" y="2756634"/>
            <a:ext cx="935098" cy="27699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21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/>
            </a:lvl2pPr>
            <a:lvl3pPr marL="1217798" defTabSz="1217798">
              <a:defRPr sz="2400"/>
            </a:lvl3pPr>
            <a:lvl4pPr marL="1826697" defTabSz="1217798">
              <a:defRPr sz="2400"/>
            </a:lvl4pPr>
            <a:lvl5pPr marL="2435596" defTabSz="1217798">
              <a:defRPr sz="2400"/>
            </a:lvl5pPr>
            <a:lvl6pPr marL="3044495" defTabSz="1217798">
              <a:defRPr sz="2400"/>
            </a:lvl6pPr>
            <a:lvl7pPr marL="3653394" defTabSz="1217798">
              <a:defRPr sz="2400"/>
            </a:lvl7pPr>
            <a:lvl8pPr marL="4262293" defTabSz="1217798">
              <a:defRPr sz="2400"/>
            </a:lvl8pPr>
            <a:lvl9pPr marL="4871192" defTabSz="1217798">
              <a:defRPr sz="2400"/>
            </a:lvl9pPr>
          </a:lstStyle>
          <a:p>
            <a:r>
              <a:rPr lang="es-CO" sz="1200" dirty="0"/>
              <a:t>EJECUCIÓN</a:t>
            </a:r>
            <a:endParaRPr lang="es-CO" dirty="0"/>
          </a:p>
        </p:txBody>
      </p:sp>
      <p:cxnSp>
        <p:nvCxnSpPr>
          <p:cNvPr id="22" name="21 Conector angular"/>
          <p:cNvCxnSpPr/>
          <p:nvPr/>
        </p:nvCxnSpPr>
        <p:spPr>
          <a:xfrm rot="16200000" flipH="1">
            <a:off x="4533330" y="2660585"/>
            <a:ext cx="648841" cy="114300"/>
          </a:xfrm>
          <a:prstGeom prst="bentConnector3">
            <a:avLst/>
          </a:prstGeom>
          <a:ln>
            <a:solidFill>
              <a:srgbClr val="0B325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22 Elipse"/>
          <p:cNvSpPr/>
          <p:nvPr/>
        </p:nvSpPr>
        <p:spPr>
          <a:xfrm>
            <a:off x="4736822" y="2332850"/>
            <a:ext cx="120928" cy="120928"/>
          </a:xfrm>
          <a:prstGeom prst="ellipse">
            <a:avLst/>
          </a:prstGeom>
          <a:solidFill>
            <a:schemeClr val="bg1"/>
          </a:solidFill>
          <a:ln w="12700">
            <a:solidFill>
              <a:srgbClr val="0B32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23 Elipse"/>
          <p:cNvSpPr/>
          <p:nvPr/>
        </p:nvSpPr>
        <p:spPr>
          <a:xfrm>
            <a:off x="4851618" y="2981692"/>
            <a:ext cx="120928" cy="120928"/>
          </a:xfrm>
          <a:prstGeom prst="ellipse">
            <a:avLst/>
          </a:prstGeom>
          <a:solidFill>
            <a:schemeClr val="bg1"/>
          </a:solidFill>
          <a:ln w="12700">
            <a:solidFill>
              <a:srgbClr val="0B32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24 CuadroTexto"/>
          <p:cNvSpPr txBox="1"/>
          <p:nvPr/>
        </p:nvSpPr>
        <p:spPr>
          <a:xfrm>
            <a:off x="1621918" y="2023040"/>
            <a:ext cx="2506980" cy="4154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21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/>
            </a:lvl2pPr>
            <a:lvl3pPr marL="1217798" defTabSz="1217798">
              <a:defRPr sz="2400"/>
            </a:lvl3pPr>
            <a:lvl4pPr marL="1826697" defTabSz="1217798">
              <a:defRPr sz="2400"/>
            </a:lvl4pPr>
            <a:lvl5pPr marL="2435596" defTabSz="1217798">
              <a:defRPr sz="2400"/>
            </a:lvl5pPr>
            <a:lvl6pPr marL="3044495" defTabSz="1217798">
              <a:defRPr sz="2400"/>
            </a:lvl6pPr>
            <a:lvl7pPr marL="3653394" defTabSz="1217798">
              <a:defRPr sz="2400"/>
            </a:lvl7pPr>
            <a:lvl8pPr marL="4262293" defTabSz="1217798">
              <a:defRPr sz="2400"/>
            </a:lvl8pPr>
            <a:lvl9pPr marL="4871192" defTabSz="1217798">
              <a:defRPr sz="2400"/>
            </a:lvl9pPr>
          </a:lstStyle>
          <a:p>
            <a:r>
              <a:rPr lang="es-CO" b="0" dirty="0">
                <a:solidFill>
                  <a:schemeClr val="bg1"/>
                </a:solidFill>
                <a:latin typeface="Arial" panose="020B0604020202020204" pitchFamily="34" charset="0"/>
              </a:rPr>
              <a:t>Presupuesto Total</a:t>
            </a:r>
          </a:p>
        </p:txBody>
      </p:sp>
    </p:spTree>
    <p:extLst>
      <p:ext uri="{BB962C8B-B14F-4D97-AF65-F5344CB8AC3E}">
        <p14:creationId xmlns:p14="http://schemas.microsoft.com/office/powerpoint/2010/main" val="3678465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 redondeado"/>
          <p:cNvSpPr/>
          <p:nvPr/>
        </p:nvSpPr>
        <p:spPr>
          <a:xfrm>
            <a:off x="7561469" y="1616401"/>
            <a:ext cx="1472040" cy="339897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$746.220.267 (99,21%)</a:t>
            </a:r>
          </a:p>
        </p:txBody>
      </p:sp>
      <p:grpSp>
        <p:nvGrpSpPr>
          <p:cNvPr id="27" name="26 Grupo"/>
          <p:cNvGrpSpPr/>
          <p:nvPr/>
        </p:nvGrpSpPr>
        <p:grpSpPr>
          <a:xfrm>
            <a:off x="1248753" y="1526011"/>
            <a:ext cx="6263407" cy="534124"/>
            <a:chOff x="1137711" y="1132291"/>
            <a:chExt cx="6263407" cy="534124"/>
          </a:xfrm>
        </p:grpSpPr>
        <p:sp>
          <p:nvSpPr>
            <p:cNvPr id="30" name="29 Rectángulo"/>
            <p:cNvSpPr/>
            <p:nvPr/>
          </p:nvSpPr>
          <p:spPr>
            <a:xfrm>
              <a:off x="1149147" y="1132291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1137711" y="1132291"/>
              <a:ext cx="6048000" cy="36000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2" name="31 CuadroTexto"/>
            <p:cNvSpPr txBox="1"/>
            <p:nvPr/>
          </p:nvSpPr>
          <p:spPr>
            <a:xfrm>
              <a:off x="1149147" y="1197125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0B32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96,45%</a:t>
              </a:r>
            </a:p>
          </p:txBody>
        </p:sp>
        <p:sp>
          <p:nvSpPr>
            <p:cNvPr id="33" name="32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34" name="33 Grupo"/>
          <p:cNvGrpSpPr/>
          <p:nvPr/>
        </p:nvGrpSpPr>
        <p:grpSpPr>
          <a:xfrm>
            <a:off x="1260189" y="2112577"/>
            <a:ext cx="6263407" cy="534124"/>
            <a:chOff x="1137711" y="1132291"/>
            <a:chExt cx="6263407" cy="534124"/>
          </a:xfrm>
        </p:grpSpPr>
        <p:sp>
          <p:nvSpPr>
            <p:cNvPr id="35" name="34 Rectángulo"/>
            <p:cNvSpPr/>
            <p:nvPr/>
          </p:nvSpPr>
          <p:spPr>
            <a:xfrm>
              <a:off x="1149147" y="1132291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6" name="35 Rectángulo"/>
            <p:cNvSpPr/>
            <p:nvPr/>
          </p:nvSpPr>
          <p:spPr>
            <a:xfrm>
              <a:off x="1137711" y="1132291"/>
              <a:ext cx="6048000" cy="36000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7" name="36 CuadroTexto"/>
            <p:cNvSpPr txBox="1"/>
            <p:nvPr/>
          </p:nvSpPr>
          <p:spPr>
            <a:xfrm>
              <a:off x="1149147" y="1197125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0B32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90%</a:t>
              </a:r>
            </a:p>
          </p:txBody>
        </p:sp>
        <p:sp>
          <p:nvSpPr>
            <p:cNvPr id="39" name="38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40" name="39 Grupo"/>
          <p:cNvGrpSpPr/>
          <p:nvPr/>
        </p:nvGrpSpPr>
        <p:grpSpPr>
          <a:xfrm>
            <a:off x="1260782" y="2715174"/>
            <a:ext cx="6263407" cy="534124"/>
            <a:chOff x="1137711" y="1132291"/>
            <a:chExt cx="6263407" cy="534124"/>
          </a:xfrm>
        </p:grpSpPr>
        <p:sp>
          <p:nvSpPr>
            <p:cNvPr id="41" name="40 Rectángulo"/>
            <p:cNvSpPr/>
            <p:nvPr/>
          </p:nvSpPr>
          <p:spPr>
            <a:xfrm>
              <a:off x="1149147" y="1132291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1137711" y="1132291"/>
              <a:ext cx="6048000" cy="36000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1149147" y="119712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0B32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46" name="45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8" name="4 Subtítulo"/>
          <p:cNvSpPr txBox="1">
            <a:spLocks/>
          </p:cNvSpPr>
          <p:nvPr/>
        </p:nvSpPr>
        <p:spPr>
          <a:xfrm>
            <a:off x="2092390" y="1592184"/>
            <a:ext cx="5121210" cy="467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ES"/>
            </a:defPPr>
            <a:lvl1pPr indent="0" algn="just" defTabSz="914400" fontAlgn="ctr">
              <a:spcBef>
                <a:spcPct val="20000"/>
              </a:spcBef>
              <a:buFont typeface="Arial" panose="020B0604020202020204" pitchFamily="34" charset="0"/>
              <a:buNone/>
              <a:defRPr sz="1200" b="1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defTabSz="91440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 defTabSz="9144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 defTabSz="9144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s-CO" b="0" dirty="0"/>
              <a:t>Implementar 100% del plan de acción del Plan Anticorrupción y Atención al Ciudadano - PAAC</a:t>
            </a:r>
          </a:p>
        </p:txBody>
      </p:sp>
      <p:sp>
        <p:nvSpPr>
          <p:cNvPr id="42" name="41 Rectángulo"/>
          <p:cNvSpPr/>
          <p:nvPr/>
        </p:nvSpPr>
        <p:spPr>
          <a:xfrm rot="16200000">
            <a:off x="-375956" y="2237840"/>
            <a:ext cx="2850151" cy="32316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s-CO" sz="1500" b="1" dirty="0">
                <a:latin typeface="Arial Narrow" panose="020B0606020202030204" pitchFamily="34" charset="0"/>
              </a:rPr>
              <a:t>PROYECTO DE INVERSIÓN 315. </a:t>
            </a:r>
            <a:endParaRPr lang="es-CO" sz="1500" dirty="0">
              <a:latin typeface="Arial Narrow" panose="020B0606020202030204" pitchFamily="34" charset="0"/>
            </a:endParaRPr>
          </a:p>
        </p:txBody>
      </p:sp>
      <p:sp>
        <p:nvSpPr>
          <p:cNvPr id="38" name="37 Rectángulo"/>
          <p:cNvSpPr/>
          <p:nvPr/>
        </p:nvSpPr>
        <p:spPr>
          <a:xfrm>
            <a:off x="1173265" y="1131896"/>
            <a:ext cx="30638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</a:t>
            </a:r>
            <a:endParaRPr lang="es-CO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55 Rectángulo redondeado"/>
          <p:cNvSpPr/>
          <p:nvPr/>
        </p:nvSpPr>
        <p:spPr>
          <a:xfrm>
            <a:off x="7561469" y="2803744"/>
            <a:ext cx="1512679" cy="339897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$4.109.803.764 (93,92%)</a:t>
            </a:r>
          </a:p>
        </p:txBody>
      </p:sp>
      <p:sp>
        <p:nvSpPr>
          <p:cNvPr id="57" name="4 Subtítulo"/>
          <p:cNvSpPr txBox="1">
            <a:spLocks/>
          </p:cNvSpPr>
          <p:nvPr/>
        </p:nvSpPr>
        <p:spPr>
          <a:xfrm>
            <a:off x="2092390" y="2255073"/>
            <a:ext cx="5256000" cy="39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ES"/>
            </a:defPPr>
            <a:lvl1pPr indent="0" algn="just" defTabSz="914400" fontAlgn="ctr">
              <a:spcBef>
                <a:spcPct val="20000"/>
              </a:spcBef>
              <a:buFont typeface="Arial" panose="020B0604020202020204" pitchFamily="34" charset="0"/>
              <a:buNone/>
              <a:defRPr sz="1200" b="1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defTabSz="91440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 defTabSz="9144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 defTabSz="9144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s-CO" b="0" dirty="0"/>
              <a:t>Apoyo a la gestión</a:t>
            </a:r>
          </a:p>
        </p:txBody>
      </p:sp>
      <p:sp>
        <p:nvSpPr>
          <p:cNvPr id="60" name="4 Subtítulo"/>
          <p:cNvSpPr txBox="1">
            <a:spLocks/>
          </p:cNvSpPr>
          <p:nvPr/>
        </p:nvSpPr>
        <p:spPr>
          <a:xfrm>
            <a:off x="2052988" y="2787210"/>
            <a:ext cx="5256000" cy="367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ES"/>
            </a:defPPr>
            <a:lvl1pPr indent="0" algn="just" defTabSz="914400" fontAlgn="ctr">
              <a:spcBef>
                <a:spcPct val="20000"/>
              </a:spcBef>
              <a:buFont typeface="Arial" panose="020B0604020202020204" pitchFamily="34" charset="0"/>
              <a:buNone/>
              <a:defRPr sz="1200" b="1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defTabSz="91440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 defTabSz="9144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 defTabSz="9144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s-CO" b="0" dirty="0"/>
              <a:t>Desarrollar ocho (8) obras de infraestructura destinadas a fortalecer los programas, operaciones y dinámicas de la entidad.</a:t>
            </a:r>
          </a:p>
        </p:txBody>
      </p:sp>
      <p:sp>
        <p:nvSpPr>
          <p:cNvPr id="63" name="62 Rectángulo redondeado"/>
          <p:cNvSpPr/>
          <p:nvPr/>
        </p:nvSpPr>
        <p:spPr>
          <a:xfrm>
            <a:off x="7561468" y="2200271"/>
            <a:ext cx="1377727" cy="339897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$2.131.647.969 (81%)</a:t>
            </a:r>
          </a:p>
        </p:txBody>
      </p:sp>
      <p:sp>
        <p:nvSpPr>
          <p:cNvPr id="29" name="CuadroTexto 10"/>
          <p:cNvSpPr txBox="1"/>
          <p:nvPr/>
        </p:nvSpPr>
        <p:spPr>
          <a:xfrm>
            <a:off x="3044103" y="283950"/>
            <a:ext cx="3243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0B3251"/>
                </a:solidFill>
                <a:latin typeface="Arial Rounded MT Bold"/>
                <a:cs typeface="Arial Rounded MT Bold"/>
              </a:rPr>
              <a:t>CUMPLIMIENTO DE METAS</a:t>
            </a:r>
          </a:p>
        </p:txBody>
      </p:sp>
      <p:sp>
        <p:nvSpPr>
          <p:cNvPr id="43" name="Rectángulo 12"/>
          <p:cNvSpPr/>
          <p:nvPr/>
        </p:nvSpPr>
        <p:spPr>
          <a:xfrm>
            <a:off x="0" y="232214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579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304" b="1"/>
          <a:stretch/>
        </p:blipFill>
        <p:spPr>
          <a:xfrm>
            <a:off x="716577" y="829028"/>
            <a:ext cx="6582517" cy="4125979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" b="3561"/>
          <a:stretch/>
        </p:blipFill>
        <p:spPr>
          <a:xfrm>
            <a:off x="5163238" y="3014237"/>
            <a:ext cx="3325802" cy="1940771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77" t="943" r="10520" b="-1"/>
          <a:stretch/>
        </p:blipFill>
        <p:spPr>
          <a:xfrm>
            <a:off x="5163238" y="829029"/>
            <a:ext cx="3325802" cy="2185208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5188616" y="4431787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REPRESENTARÁ ECOSISTEMAS ESTRÁTEGICOS </a:t>
            </a:r>
          </a:p>
          <a:p>
            <a:r>
              <a:rPr lang="es-CO" sz="1600" dirty="0">
                <a:solidFill>
                  <a:schemeClr val="bg1"/>
                </a:solidFill>
                <a:latin typeface="Arial Narrow" panose="020B0606020202030204" pitchFamily="34" charset="0"/>
              </a:rPr>
              <a:t>DE LA BIODIVERSIDAD COLOMBIANA</a:t>
            </a:r>
            <a:endParaRPr lang="es-CO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163238" y="829029"/>
            <a:ext cx="33377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ÚNICO HERBARIO CON ÉNFASIS EN FLORA </a:t>
            </a:r>
          </a:p>
          <a:p>
            <a:pPr algn="ctr"/>
            <a:r>
              <a:rPr lang="es-CO" sz="1400" dirty="0">
                <a:solidFill>
                  <a:schemeClr val="bg1"/>
                </a:solidFill>
                <a:latin typeface="Arial Narrow" panose="020B0606020202030204" pitchFamily="34" charset="0"/>
              </a:rPr>
              <a:t>ALTOANDINA Y DE PÁRAMO EN COLOMBIA</a:t>
            </a:r>
          </a:p>
          <a:p>
            <a:pPr algn="ctr"/>
            <a:r>
              <a:rPr lang="es-CO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endParaRPr lang="es-CO" sz="105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CuadroTexto 10"/>
          <p:cNvSpPr txBox="1"/>
          <p:nvPr/>
        </p:nvSpPr>
        <p:spPr>
          <a:xfrm>
            <a:off x="3036123" y="290929"/>
            <a:ext cx="3259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0B3251"/>
                </a:solidFill>
                <a:latin typeface="Arial Rounded MT Bold"/>
                <a:cs typeface="Arial Rounded MT Bold"/>
              </a:rPr>
              <a:t>IMPACTOS DE LA GESTIÓN</a:t>
            </a:r>
          </a:p>
        </p:txBody>
      </p:sp>
      <p:sp>
        <p:nvSpPr>
          <p:cNvPr id="12" name="Rectángulo 12"/>
          <p:cNvSpPr/>
          <p:nvPr/>
        </p:nvSpPr>
        <p:spPr>
          <a:xfrm>
            <a:off x="0" y="232214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Rectángulo"/>
          <p:cNvSpPr/>
          <p:nvPr/>
        </p:nvSpPr>
        <p:spPr>
          <a:xfrm>
            <a:off x="878502" y="3721665"/>
            <a:ext cx="2337558" cy="1102933"/>
          </a:xfrm>
          <a:prstGeom prst="rect">
            <a:avLst/>
          </a:prstGeom>
          <a:solidFill>
            <a:schemeClr val="tx1">
              <a:lumMod val="75000"/>
              <a:lumOff val="25000"/>
              <a:alpha val="4902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4 CuadroTexto"/>
          <p:cNvSpPr txBox="1"/>
          <p:nvPr/>
        </p:nvSpPr>
        <p:spPr>
          <a:xfrm>
            <a:off x="974991" y="4116143"/>
            <a:ext cx="21371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solidFill>
                  <a:schemeClr val="bg1"/>
                </a:solidFill>
                <a:latin typeface="Arial Narrow" panose="020B0606020202030204" pitchFamily="34" charset="0"/>
              </a:rPr>
              <a:t>MÁS GRANDE Y MODERNO </a:t>
            </a:r>
          </a:p>
          <a:p>
            <a:pPr algn="ctr"/>
            <a:r>
              <a:rPr lang="es-CO" b="1" dirty="0">
                <a:solidFill>
                  <a:schemeClr val="bg1"/>
                </a:solidFill>
                <a:latin typeface="Arial Narrow" panose="020B0606020202030204" pitchFamily="34" charset="0"/>
              </a:rPr>
              <a:t>DE SURAMÉRICA</a:t>
            </a:r>
            <a:endParaRPr lang="es-CO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149439" y="3828111"/>
            <a:ext cx="1795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TROPICARIO</a:t>
            </a:r>
            <a:endParaRPr lang="es-C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950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827209"/>
              </p:ext>
            </p:extLst>
          </p:nvPr>
        </p:nvGraphicFramePr>
        <p:xfrm>
          <a:off x="1366025" y="1034431"/>
          <a:ext cx="6411950" cy="2550444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9823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8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1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381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S" sz="1400" b="1" u="none" strike="noStrike" dirty="0">
                          <a:ln>
                            <a:noFill/>
                          </a:ln>
                          <a:effectLst/>
                        </a:rPr>
                        <a:t>CONTRATACIÓN VIGENCIA 2017</a:t>
                      </a:r>
                      <a:endParaRPr lang="es-CO" sz="14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B32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75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ln>
                            <a:noFill/>
                          </a:ln>
                          <a:effectLst/>
                        </a:rPr>
                        <a:t>PROCESO DE CONTRATACIÓN</a:t>
                      </a:r>
                      <a:endParaRPr lang="es-CO" sz="12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u="none" strike="noStrike" dirty="0">
                          <a:ln>
                            <a:noFill/>
                          </a:ln>
                          <a:effectLst/>
                        </a:rPr>
                        <a:t>NO. DE CONTRATOS</a:t>
                      </a:r>
                      <a:endParaRPr lang="es-CO" sz="10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u="none" strike="noStrike" dirty="0">
                          <a:ln>
                            <a:noFill/>
                          </a:ln>
                          <a:effectLst/>
                        </a:rPr>
                        <a:t>VALOR INICIAL CONTRATOS</a:t>
                      </a:r>
                      <a:endParaRPr lang="es-CO" sz="10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75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ln>
                            <a:noFill/>
                          </a:ln>
                          <a:effectLst/>
                        </a:rPr>
                        <a:t> Licitación pública</a:t>
                      </a:r>
                      <a:endParaRPr lang="es-CO" sz="12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lang="es-CO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 dirty="0">
                          <a:ln>
                            <a:noFill/>
                          </a:ln>
                          <a:effectLst/>
                        </a:rPr>
                        <a:t>$ 3.453.863.596 </a:t>
                      </a:r>
                      <a:endParaRPr lang="es-CO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75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ln>
                            <a:noFill/>
                          </a:ln>
                          <a:effectLst/>
                        </a:rPr>
                        <a:t> Selección Abreviada Menor Cuantía</a:t>
                      </a:r>
                      <a:endParaRPr lang="es-CO" sz="12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lang="es-CO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 dirty="0">
                          <a:ln>
                            <a:noFill/>
                          </a:ln>
                          <a:effectLst/>
                        </a:rPr>
                        <a:t>$ 175.496.117 </a:t>
                      </a:r>
                      <a:endParaRPr lang="es-CO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75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ln>
                            <a:noFill/>
                          </a:ln>
                          <a:effectLst/>
                        </a:rPr>
                        <a:t>Selección Abreviada Subasta Inversa</a:t>
                      </a:r>
                      <a:endParaRPr lang="es-CO" sz="12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lang="es-CO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 dirty="0">
                          <a:ln>
                            <a:noFill/>
                          </a:ln>
                          <a:effectLst/>
                        </a:rPr>
                        <a:t>$ 1.382.378.142 </a:t>
                      </a:r>
                      <a:endParaRPr lang="es-CO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75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ln>
                            <a:noFill/>
                          </a:ln>
                          <a:effectLst/>
                        </a:rPr>
                        <a:t> Selección Concurso de Méritos</a:t>
                      </a:r>
                      <a:endParaRPr lang="es-CO" sz="12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lang="es-CO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 dirty="0">
                          <a:ln>
                            <a:noFill/>
                          </a:ln>
                          <a:effectLst/>
                        </a:rPr>
                        <a:t>$ 389.742.427 </a:t>
                      </a:r>
                      <a:endParaRPr lang="es-CO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75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ln>
                            <a:noFill/>
                          </a:ln>
                          <a:effectLst/>
                        </a:rPr>
                        <a:t> Mínima Cuantía</a:t>
                      </a:r>
                      <a:endParaRPr lang="es-CO" sz="12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ln>
                            <a:noFill/>
                          </a:ln>
                          <a:effectLst/>
                        </a:rPr>
                        <a:t>49</a:t>
                      </a:r>
                      <a:endParaRPr lang="es-CO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 dirty="0">
                          <a:ln>
                            <a:noFill/>
                          </a:ln>
                          <a:effectLst/>
                        </a:rPr>
                        <a:t>$ 653.374.870 </a:t>
                      </a:r>
                      <a:endParaRPr lang="es-CO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275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ln>
                            <a:noFill/>
                          </a:ln>
                          <a:effectLst/>
                        </a:rPr>
                        <a:t>Contratación Directa</a:t>
                      </a:r>
                      <a:endParaRPr lang="es-CO" sz="12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ln>
                            <a:noFill/>
                          </a:ln>
                          <a:effectLst/>
                        </a:rPr>
                        <a:t>1.078</a:t>
                      </a:r>
                      <a:endParaRPr lang="es-CO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 dirty="0">
                          <a:ln>
                            <a:noFill/>
                          </a:ln>
                          <a:effectLst/>
                        </a:rPr>
                        <a:t>$ 18.893.962.763 </a:t>
                      </a:r>
                      <a:endParaRPr lang="es-CO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275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ln>
                            <a:noFill/>
                          </a:ln>
                          <a:effectLst/>
                        </a:rPr>
                        <a:t>Convocatoria Pública</a:t>
                      </a:r>
                      <a:endParaRPr lang="es-CO" sz="12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lang="es-CO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 dirty="0">
                          <a:ln>
                            <a:noFill/>
                          </a:ln>
                          <a:effectLst/>
                        </a:rPr>
                        <a:t>$ 1.627.973.483 </a:t>
                      </a:r>
                      <a:endParaRPr lang="es-CO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275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ln>
                            <a:noFill/>
                          </a:ln>
                          <a:effectLst/>
                        </a:rPr>
                        <a:t>Acuerdo Marco de precios</a:t>
                      </a:r>
                      <a:endParaRPr lang="es-CO" sz="12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lang="es-CO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 dirty="0">
                          <a:ln>
                            <a:noFill/>
                          </a:ln>
                          <a:effectLst/>
                        </a:rPr>
                        <a:t>$ 80.007.272 </a:t>
                      </a:r>
                      <a:endParaRPr lang="es-CO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275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ln>
                            <a:noFill/>
                          </a:ln>
                          <a:effectLst/>
                        </a:rPr>
                        <a:t>TOTAL GENERAL</a:t>
                      </a:r>
                      <a:endParaRPr lang="es-CO" sz="12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ln>
                            <a:noFill/>
                          </a:ln>
                          <a:effectLst/>
                        </a:rPr>
                        <a:t>1157</a:t>
                      </a:r>
                      <a:endParaRPr lang="es-CO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 dirty="0">
                          <a:ln>
                            <a:noFill/>
                          </a:ln>
                          <a:effectLst/>
                        </a:rPr>
                        <a:t>$ 26.656.798.670 </a:t>
                      </a:r>
                      <a:endParaRPr lang="es-CO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rgbClr val="0070C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CuadroTexto 10"/>
          <p:cNvSpPr txBox="1"/>
          <p:nvPr/>
        </p:nvSpPr>
        <p:spPr>
          <a:xfrm>
            <a:off x="3634299" y="283950"/>
            <a:ext cx="2062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0B3251"/>
                </a:solidFill>
                <a:latin typeface="Arial Rounded MT Bold"/>
                <a:cs typeface="Arial Rounded MT Bold"/>
              </a:rPr>
              <a:t>CONTRATACIÓN</a:t>
            </a:r>
          </a:p>
        </p:txBody>
      </p:sp>
      <p:sp>
        <p:nvSpPr>
          <p:cNvPr id="6" name="Rectángulo 12"/>
          <p:cNvSpPr/>
          <p:nvPr/>
        </p:nvSpPr>
        <p:spPr>
          <a:xfrm>
            <a:off x="0" y="232214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3144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29 Grupo"/>
          <p:cNvGrpSpPr/>
          <p:nvPr/>
        </p:nvGrpSpPr>
        <p:grpSpPr>
          <a:xfrm>
            <a:off x="0" y="250030"/>
            <a:ext cx="7164625" cy="4697434"/>
            <a:chOff x="0" y="333450"/>
            <a:chExt cx="9551590" cy="6264696"/>
          </a:xfrm>
        </p:grpSpPr>
        <p:pic>
          <p:nvPicPr>
            <p:cNvPr id="55" name="Picture 2" descr="C:\Users\jferro\Downloads\bouganvilleas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2194" y="333450"/>
              <a:ext cx="9281808" cy="6004109"/>
            </a:xfrm>
            <a:prstGeom prst="rect">
              <a:avLst/>
            </a:prstGeom>
            <a:solidFill>
              <a:srgbClr val="FFFF00">
                <a:alpha val="29000"/>
              </a:srgbClr>
            </a:solidFill>
            <a:ln>
              <a:noFill/>
            </a:ln>
          </p:spPr>
        </p:pic>
        <p:sp>
          <p:nvSpPr>
            <p:cNvPr id="21" name="20 Forma libre"/>
            <p:cNvSpPr/>
            <p:nvPr/>
          </p:nvSpPr>
          <p:spPr>
            <a:xfrm>
              <a:off x="5013552" y="4102465"/>
              <a:ext cx="1345292" cy="1678143"/>
            </a:xfrm>
            <a:custGeom>
              <a:avLst/>
              <a:gdLst>
                <a:gd name="connsiteX0" fmla="*/ 182880 w 1515031"/>
                <a:gd name="connsiteY0" fmla="*/ 970398 h 1889878"/>
                <a:gd name="connsiteX1" fmla="*/ 238760 w 1515031"/>
                <a:gd name="connsiteY1" fmla="*/ 960238 h 1889878"/>
                <a:gd name="connsiteX2" fmla="*/ 254000 w 1515031"/>
                <a:gd name="connsiteY2" fmla="*/ 955158 h 1889878"/>
                <a:gd name="connsiteX3" fmla="*/ 304800 w 1515031"/>
                <a:gd name="connsiteY3" fmla="*/ 929758 h 1889878"/>
                <a:gd name="connsiteX4" fmla="*/ 320040 w 1515031"/>
                <a:gd name="connsiteY4" fmla="*/ 919598 h 1889878"/>
                <a:gd name="connsiteX5" fmla="*/ 335280 w 1515031"/>
                <a:gd name="connsiteY5" fmla="*/ 914518 h 1889878"/>
                <a:gd name="connsiteX6" fmla="*/ 345440 w 1515031"/>
                <a:gd name="connsiteY6" fmla="*/ 899278 h 1889878"/>
                <a:gd name="connsiteX7" fmla="*/ 350520 w 1515031"/>
                <a:gd name="connsiteY7" fmla="*/ 878958 h 1889878"/>
                <a:gd name="connsiteX8" fmla="*/ 370840 w 1515031"/>
                <a:gd name="connsiteY8" fmla="*/ 873878 h 1889878"/>
                <a:gd name="connsiteX9" fmla="*/ 386080 w 1515031"/>
                <a:gd name="connsiteY9" fmla="*/ 863718 h 1889878"/>
                <a:gd name="connsiteX10" fmla="*/ 401320 w 1515031"/>
                <a:gd name="connsiteY10" fmla="*/ 858638 h 1889878"/>
                <a:gd name="connsiteX11" fmla="*/ 421640 w 1515031"/>
                <a:gd name="connsiteY11" fmla="*/ 848478 h 1889878"/>
                <a:gd name="connsiteX12" fmla="*/ 426720 w 1515031"/>
                <a:gd name="connsiteY12" fmla="*/ 828158 h 1889878"/>
                <a:gd name="connsiteX13" fmla="*/ 447040 w 1515031"/>
                <a:gd name="connsiteY13" fmla="*/ 823078 h 1889878"/>
                <a:gd name="connsiteX14" fmla="*/ 462280 w 1515031"/>
                <a:gd name="connsiteY14" fmla="*/ 812918 h 1889878"/>
                <a:gd name="connsiteX15" fmla="*/ 477520 w 1515031"/>
                <a:gd name="connsiteY15" fmla="*/ 807838 h 1889878"/>
                <a:gd name="connsiteX16" fmla="*/ 497840 w 1515031"/>
                <a:gd name="connsiteY16" fmla="*/ 797678 h 1889878"/>
                <a:gd name="connsiteX17" fmla="*/ 528320 w 1515031"/>
                <a:gd name="connsiteY17" fmla="*/ 777358 h 1889878"/>
                <a:gd name="connsiteX18" fmla="*/ 548640 w 1515031"/>
                <a:gd name="connsiteY18" fmla="*/ 772278 h 1889878"/>
                <a:gd name="connsiteX19" fmla="*/ 553720 w 1515031"/>
                <a:gd name="connsiteY19" fmla="*/ 751958 h 1889878"/>
                <a:gd name="connsiteX20" fmla="*/ 574040 w 1515031"/>
                <a:gd name="connsiteY20" fmla="*/ 746878 h 1889878"/>
                <a:gd name="connsiteX21" fmla="*/ 629920 w 1515031"/>
                <a:gd name="connsiteY21" fmla="*/ 721478 h 1889878"/>
                <a:gd name="connsiteX22" fmla="*/ 670560 w 1515031"/>
                <a:gd name="connsiteY22" fmla="*/ 701158 h 1889878"/>
                <a:gd name="connsiteX23" fmla="*/ 690880 w 1515031"/>
                <a:gd name="connsiteY23" fmla="*/ 696078 h 1889878"/>
                <a:gd name="connsiteX24" fmla="*/ 716280 w 1515031"/>
                <a:gd name="connsiteY24" fmla="*/ 685918 h 1889878"/>
                <a:gd name="connsiteX25" fmla="*/ 746760 w 1515031"/>
                <a:gd name="connsiteY25" fmla="*/ 675758 h 1889878"/>
                <a:gd name="connsiteX26" fmla="*/ 787400 w 1515031"/>
                <a:gd name="connsiteY26" fmla="*/ 680838 h 1889878"/>
                <a:gd name="connsiteX27" fmla="*/ 797560 w 1515031"/>
                <a:gd name="connsiteY27" fmla="*/ 696078 h 1889878"/>
                <a:gd name="connsiteX28" fmla="*/ 848360 w 1515031"/>
                <a:gd name="connsiteY28" fmla="*/ 706238 h 1889878"/>
                <a:gd name="connsiteX29" fmla="*/ 863600 w 1515031"/>
                <a:gd name="connsiteY29" fmla="*/ 716398 h 1889878"/>
                <a:gd name="connsiteX30" fmla="*/ 899160 w 1515031"/>
                <a:gd name="connsiteY30" fmla="*/ 731638 h 1889878"/>
                <a:gd name="connsiteX31" fmla="*/ 904240 w 1515031"/>
                <a:gd name="connsiteY31" fmla="*/ 746878 h 1889878"/>
                <a:gd name="connsiteX32" fmla="*/ 914400 w 1515031"/>
                <a:gd name="connsiteY32" fmla="*/ 782438 h 1889878"/>
                <a:gd name="connsiteX33" fmla="*/ 929640 w 1515031"/>
                <a:gd name="connsiteY33" fmla="*/ 812918 h 1889878"/>
                <a:gd name="connsiteX34" fmla="*/ 955040 w 1515031"/>
                <a:gd name="connsiteY34" fmla="*/ 873878 h 1889878"/>
                <a:gd name="connsiteX35" fmla="*/ 990600 w 1515031"/>
                <a:gd name="connsiteY35" fmla="*/ 868798 h 1889878"/>
                <a:gd name="connsiteX36" fmla="*/ 1021080 w 1515031"/>
                <a:gd name="connsiteY36" fmla="*/ 863718 h 1889878"/>
                <a:gd name="connsiteX37" fmla="*/ 1005840 w 1515031"/>
                <a:gd name="connsiteY37" fmla="*/ 853558 h 1889878"/>
                <a:gd name="connsiteX38" fmla="*/ 980440 w 1515031"/>
                <a:gd name="connsiteY38" fmla="*/ 828158 h 1889878"/>
                <a:gd name="connsiteX39" fmla="*/ 970280 w 1515031"/>
                <a:gd name="connsiteY39" fmla="*/ 812918 h 1889878"/>
                <a:gd name="connsiteX40" fmla="*/ 990600 w 1515031"/>
                <a:gd name="connsiteY40" fmla="*/ 802758 h 1889878"/>
                <a:gd name="connsiteX41" fmla="*/ 1005840 w 1515031"/>
                <a:gd name="connsiteY41" fmla="*/ 807838 h 1889878"/>
                <a:gd name="connsiteX42" fmla="*/ 1026160 w 1515031"/>
                <a:gd name="connsiteY42" fmla="*/ 792598 h 1889878"/>
                <a:gd name="connsiteX43" fmla="*/ 1021080 w 1515031"/>
                <a:gd name="connsiteY43" fmla="*/ 777358 h 1889878"/>
                <a:gd name="connsiteX44" fmla="*/ 985520 w 1515031"/>
                <a:gd name="connsiteY44" fmla="*/ 762118 h 1889878"/>
                <a:gd name="connsiteX45" fmla="*/ 1000760 w 1515031"/>
                <a:gd name="connsiteY45" fmla="*/ 736718 h 1889878"/>
                <a:gd name="connsiteX46" fmla="*/ 1016000 w 1515031"/>
                <a:gd name="connsiteY46" fmla="*/ 772278 h 1889878"/>
                <a:gd name="connsiteX47" fmla="*/ 1066800 w 1515031"/>
                <a:gd name="connsiteY47" fmla="*/ 762118 h 1889878"/>
                <a:gd name="connsiteX48" fmla="*/ 1082040 w 1515031"/>
                <a:gd name="connsiteY48" fmla="*/ 726558 h 1889878"/>
                <a:gd name="connsiteX49" fmla="*/ 1117600 w 1515031"/>
                <a:gd name="connsiteY49" fmla="*/ 685918 h 1889878"/>
                <a:gd name="connsiteX50" fmla="*/ 1127760 w 1515031"/>
                <a:gd name="connsiteY50" fmla="*/ 670678 h 1889878"/>
                <a:gd name="connsiteX51" fmla="*/ 1193800 w 1515031"/>
                <a:gd name="connsiteY51" fmla="*/ 645278 h 1889878"/>
                <a:gd name="connsiteX52" fmla="*/ 1234440 w 1515031"/>
                <a:gd name="connsiteY52" fmla="*/ 635118 h 1889878"/>
                <a:gd name="connsiteX53" fmla="*/ 1275080 w 1515031"/>
                <a:gd name="connsiteY53" fmla="*/ 640198 h 1889878"/>
                <a:gd name="connsiteX54" fmla="*/ 1295400 w 1515031"/>
                <a:gd name="connsiteY54" fmla="*/ 609718 h 1889878"/>
                <a:gd name="connsiteX55" fmla="*/ 1310640 w 1515031"/>
                <a:gd name="connsiteY55" fmla="*/ 599558 h 1889878"/>
                <a:gd name="connsiteX56" fmla="*/ 1320800 w 1515031"/>
                <a:gd name="connsiteY56" fmla="*/ 614798 h 1889878"/>
                <a:gd name="connsiteX57" fmla="*/ 1336040 w 1515031"/>
                <a:gd name="connsiteY57" fmla="*/ 619878 h 1889878"/>
                <a:gd name="connsiteX58" fmla="*/ 1351280 w 1515031"/>
                <a:gd name="connsiteY58" fmla="*/ 630038 h 1889878"/>
                <a:gd name="connsiteX59" fmla="*/ 1376680 w 1515031"/>
                <a:gd name="connsiteY59" fmla="*/ 624958 h 1889878"/>
                <a:gd name="connsiteX60" fmla="*/ 1376680 w 1515031"/>
                <a:gd name="connsiteY60" fmla="*/ 594478 h 1889878"/>
                <a:gd name="connsiteX61" fmla="*/ 1315720 w 1515031"/>
                <a:gd name="connsiteY61" fmla="*/ 574158 h 1889878"/>
                <a:gd name="connsiteX62" fmla="*/ 1310640 w 1515031"/>
                <a:gd name="connsiteY62" fmla="*/ 523358 h 1889878"/>
                <a:gd name="connsiteX63" fmla="*/ 1330960 w 1515031"/>
                <a:gd name="connsiteY63" fmla="*/ 518278 h 1889878"/>
                <a:gd name="connsiteX64" fmla="*/ 1361440 w 1515031"/>
                <a:gd name="connsiteY64" fmla="*/ 538598 h 1889878"/>
                <a:gd name="connsiteX65" fmla="*/ 1381760 w 1515031"/>
                <a:gd name="connsiteY65" fmla="*/ 533518 h 1889878"/>
                <a:gd name="connsiteX66" fmla="*/ 1376680 w 1515031"/>
                <a:gd name="connsiteY66" fmla="*/ 518278 h 1889878"/>
                <a:gd name="connsiteX67" fmla="*/ 1366520 w 1515031"/>
                <a:gd name="connsiteY67" fmla="*/ 497958 h 1889878"/>
                <a:gd name="connsiteX68" fmla="*/ 1361440 w 1515031"/>
                <a:gd name="connsiteY68" fmla="*/ 431918 h 1889878"/>
                <a:gd name="connsiteX69" fmla="*/ 1300480 w 1515031"/>
                <a:gd name="connsiteY69" fmla="*/ 426838 h 1889878"/>
                <a:gd name="connsiteX70" fmla="*/ 1285240 w 1515031"/>
                <a:gd name="connsiteY70" fmla="*/ 416678 h 1889878"/>
                <a:gd name="connsiteX71" fmla="*/ 1270000 w 1515031"/>
                <a:gd name="connsiteY71" fmla="*/ 386198 h 1889878"/>
                <a:gd name="connsiteX72" fmla="*/ 1259840 w 1515031"/>
                <a:gd name="connsiteY72" fmla="*/ 370958 h 1889878"/>
                <a:gd name="connsiteX73" fmla="*/ 1249680 w 1515031"/>
                <a:gd name="connsiteY73" fmla="*/ 350638 h 1889878"/>
                <a:gd name="connsiteX74" fmla="*/ 1234440 w 1515031"/>
                <a:gd name="connsiteY74" fmla="*/ 345558 h 1889878"/>
                <a:gd name="connsiteX75" fmla="*/ 1224280 w 1515031"/>
                <a:gd name="connsiteY75" fmla="*/ 330318 h 1889878"/>
                <a:gd name="connsiteX76" fmla="*/ 1209040 w 1515031"/>
                <a:gd name="connsiteY76" fmla="*/ 294758 h 1889878"/>
                <a:gd name="connsiteX77" fmla="*/ 1214120 w 1515031"/>
                <a:gd name="connsiteY77" fmla="*/ 167758 h 1889878"/>
                <a:gd name="connsiteX78" fmla="*/ 1224280 w 1515031"/>
                <a:gd name="connsiteY78" fmla="*/ 152518 h 1889878"/>
                <a:gd name="connsiteX79" fmla="*/ 1229360 w 1515031"/>
                <a:gd name="connsiteY79" fmla="*/ 132198 h 1889878"/>
                <a:gd name="connsiteX80" fmla="*/ 1259840 w 1515031"/>
                <a:gd name="connsiteY80" fmla="*/ 81398 h 1889878"/>
                <a:gd name="connsiteX81" fmla="*/ 1264920 w 1515031"/>
                <a:gd name="connsiteY81" fmla="*/ 66158 h 1889878"/>
                <a:gd name="connsiteX82" fmla="*/ 1275080 w 1515031"/>
                <a:gd name="connsiteY82" fmla="*/ 50918 h 1889878"/>
                <a:gd name="connsiteX83" fmla="*/ 1280160 w 1515031"/>
                <a:gd name="connsiteY83" fmla="*/ 35678 h 1889878"/>
                <a:gd name="connsiteX84" fmla="*/ 1300480 w 1515031"/>
                <a:gd name="connsiteY84" fmla="*/ 25518 h 1889878"/>
                <a:gd name="connsiteX85" fmla="*/ 1325880 w 1515031"/>
                <a:gd name="connsiteY85" fmla="*/ 118 h 1889878"/>
                <a:gd name="connsiteX86" fmla="*/ 1341120 w 1515031"/>
                <a:gd name="connsiteY86" fmla="*/ 5198 h 1889878"/>
                <a:gd name="connsiteX87" fmla="*/ 1361440 w 1515031"/>
                <a:gd name="connsiteY87" fmla="*/ 35678 h 1889878"/>
                <a:gd name="connsiteX88" fmla="*/ 1366520 w 1515031"/>
                <a:gd name="connsiteY88" fmla="*/ 55998 h 1889878"/>
                <a:gd name="connsiteX89" fmla="*/ 1386840 w 1515031"/>
                <a:gd name="connsiteY89" fmla="*/ 61078 h 1889878"/>
                <a:gd name="connsiteX90" fmla="*/ 1402080 w 1515031"/>
                <a:gd name="connsiteY90" fmla="*/ 96638 h 1889878"/>
                <a:gd name="connsiteX91" fmla="*/ 1417320 w 1515031"/>
                <a:gd name="connsiteY91" fmla="*/ 106798 h 1889878"/>
                <a:gd name="connsiteX92" fmla="*/ 1432560 w 1515031"/>
                <a:gd name="connsiteY92" fmla="*/ 137278 h 1889878"/>
                <a:gd name="connsiteX93" fmla="*/ 1452880 w 1515031"/>
                <a:gd name="connsiteY93" fmla="*/ 172838 h 1889878"/>
                <a:gd name="connsiteX94" fmla="*/ 1468120 w 1515031"/>
                <a:gd name="connsiteY94" fmla="*/ 228718 h 1889878"/>
                <a:gd name="connsiteX95" fmla="*/ 1478280 w 1515031"/>
                <a:gd name="connsiteY95" fmla="*/ 249038 h 1889878"/>
                <a:gd name="connsiteX96" fmla="*/ 1478280 w 1515031"/>
                <a:gd name="connsiteY96" fmla="*/ 467478 h 1889878"/>
                <a:gd name="connsiteX97" fmla="*/ 1488440 w 1515031"/>
                <a:gd name="connsiteY97" fmla="*/ 579238 h 1889878"/>
                <a:gd name="connsiteX98" fmla="*/ 1493520 w 1515031"/>
                <a:gd name="connsiteY98" fmla="*/ 604638 h 1889878"/>
                <a:gd name="connsiteX99" fmla="*/ 1503680 w 1515031"/>
                <a:gd name="connsiteY99" fmla="*/ 619878 h 1889878"/>
                <a:gd name="connsiteX100" fmla="*/ 1508760 w 1515031"/>
                <a:gd name="connsiteY100" fmla="*/ 812918 h 1889878"/>
                <a:gd name="connsiteX101" fmla="*/ 1498600 w 1515031"/>
                <a:gd name="connsiteY101" fmla="*/ 838318 h 1889878"/>
                <a:gd name="connsiteX102" fmla="*/ 1493520 w 1515031"/>
                <a:gd name="connsiteY102" fmla="*/ 894198 h 1889878"/>
                <a:gd name="connsiteX103" fmla="*/ 1483360 w 1515031"/>
                <a:gd name="connsiteY103" fmla="*/ 1021198 h 1889878"/>
                <a:gd name="connsiteX104" fmla="*/ 1473200 w 1515031"/>
                <a:gd name="connsiteY104" fmla="*/ 1066918 h 1889878"/>
                <a:gd name="connsiteX105" fmla="*/ 1468120 w 1515031"/>
                <a:gd name="connsiteY105" fmla="*/ 1346318 h 1889878"/>
                <a:gd name="connsiteX106" fmla="*/ 1452880 w 1515031"/>
                <a:gd name="connsiteY106" fmla="*/ 1351398 h 1889878"/>
                <a:gd name="connsiteX107" fmla="*/ 1417320 w 1515031"/>
                <a:gd name="connsiteY107" fmla="*/ 1371718 h 1889878"/>
                <a:gd name="connsiteX108" fmla="*/ 1402080 w 1515031"/>
                <a:gd name="connsiteY108" fmla="*/ 1376798 h 1889878"/>
                <a:gd name="connsiteX109" fmla="*/ 1391920 w 1515031"/>
                <a:gd name="connsiteY109" fmla="*/ 1397118 h 1889878"/>
                <a:gd name="connsiteX110" fmla="*/ 1381760 w 1515031"/>
                <a:gd name="connsiteY110" fmla="*/ 1412358 h 1889878"/>
                <a:gd name="connsiteX111" fmla="*/ 1376680 w 1515031"/>
                <a:gd name="connsiteY111" fmla="*/ 1427598 h 1889878"/>
                <a:gd name="connsiteX112" fmla="*/ 1356360 w 1515031"/>
                <a:gd name="connsiteY112" fmla="*/ 1437758 h 1889878"/>
                <a:gd name="connsiteX113" fmla="*/ 1341120 w 1515031"/>
                <a:gd name="connsiteY113" fmla="*/ 1447918 h 1889878"/>
                <a:gd name="connsiteX114" fmla="*/ 1315720 w 1515031"/>
                <a:gd name="connsiteY114" fmla="*/ 1468238 h 1889878"/>
                <a:gd name="connsiteX115" fmla="*/ 1290320 w 1515031"/>
                <a:gd name="connsiteY115" fmla="*/ 1493638 h 1889878"/>
                <a:gd name="connsiteX116" fmla="*/ 1264920 w 1515031"/>
                <a:gd name="connsiteY116" fmla="*/ 1519038 h 1889878"/>
                <a:gd name="connsiteX117" fmla="*/ 1229360 w 1515031"/>
                <a:gd name="connsiteY117" fmla="*/ 1544438 h 1889878"/>
                <a:gd name="connsiteX118" fmla="*/ 1188720 w 1515031"/>
                <a:gd name="connsiteY118" fmla="*/ 1564758 h 1889878"/>
                <a:gd name="connsiteX119" fmla="*/ 1173480 w 1515031"/>
                <a:gd name="connsiteY119" fmla="*/ 1574918 h 1889878"/>
                <a:gd name="connsiteX120" fmla="*/ 1153160 w 1515031"/>
                <a:gd name="connsiteY120" fmla="*/ 1605398 h 1889878"/>
                <a:gd name="connsiteX121" fmla="*/ 1137920 w 1515031"/>
                <a:gd name="connsiteY121" fmla="*/ 1640958 h 1889878"/>
                <a:gd name="connsiteX122" fmla="*/ 1122680 w 1515031"/>
                <a:gd name="connsiteY122" fmla="*/ 1661278 h 1889878"/>
                <a:gd name="connsiteX123" fmla="*/ 1102360 w 1515031"/>
                <a:gd name="connsiteY123" fmla="*/ 1666358 h 1889878"/>
                <a:gd name="connsiteX124" fmla="*/ 1092200 w 1515031"/>
                <a:gd name="connsiteY124" fmla="*/ 1686678 h 1889878"/>
                <a:gd name="connsiteX125" fmla="*/ 1082040 w 1515031"/>
                <a:gd name="connsiteY125" fmla="*/ 1701918 h 1889878"/>
                <a:gd name="connsiteX126" fmla="*/ 1071880 w 1515031"/>
                <a:gd name="connsiteY126" fmla="*/ 1732398 h 1889878"/>
                <a:gd name="connsiteX127" fmla="*/ 1056640 w 1515031"/>
                <a:gd name="connsiteY127" fmla="*/ 1742558 h 1889878"/>
                <a:gd name="connsiteX128" fmla="*/ 1041400 w 1515031"/>
                <a:gd name="connsiteY128" fmla="*/ 1762878 h 1889878"/>
                <a:gd name="connsiteX129" fmla="*/ 1031240 w 1515031"/>
                <a:gd name="connsiteY129" fmla="*/ 1778118 h 1889878"/>
                <a:gd name="connsiteX130" fmla="*/ 1021080 w 1515031"/>
                <a:gd name="connsiteY130" fmla="*/ 1808598 h 1889878"/>
                <a:gd name="connsiteX131" fmla="*/ 985520 w 1515031"/>
                <a:gd name="connsiteY131" fmla="*/ 1828918 h 1889878"/>
                <a:gd name="connsiteX132" fmla="*/ 980440 w 1515031"/>
                <a:gd name="connsiteY132" fmla="*/ 1844158 h 1889878"/>
                <a:gd name="connsiteX133" fmla="*/ 970280 w 1515031"/>
                <a:gd name="connsiteY133" fmla="*/ 1823838 h 1889878"/>
                <a:gd name="connsiteX134" fmla="*/ 955040 w 1515031"/>
                <a:gd name="connsiteY134" fmla="*/ 1818758 h 1889878"/>
                <a:gd name="connsiteX135" fmla="*/ 919480 w 1515031"/>
                <a:gd name="connsiteY135" fmla="*/ 1808598 h 1889878"/>
                <a:gd name="connsiteX136" fmla="*/ 894080 w 1515031"/>
                <a:gd name="connsiteY136" fmla="*/ 1818758 h 1889878"/>
                <a:gd name="connsiteX137" fmla="*/ 889000 w 1515031"/>
                <a:gd name="connsiteY137" fmla="*/ 1833998 h 1889878"/>
                <a:gd name="connsiteX138" fmla="*/ 878840 w 1515031"/>
                <a:gd name="connsiteY138" fmla="*/ 1874638 h 1889878"/>
                <a:gd name="connsiteX139" fmla="*/ 863600 w 1515031"/>
                <a:gd name="connsiteY139" fmla="*/ 1884798 h 1889878"/>
                <a:gd name="connsiteX140" fmla="*/ 828040 w 1515031"/>
                <a:gd name="connsiteY140" fmla="*/ 1874638 h 1889878"/>
                <a:gd name="connsiteX141" fmla="*/ 812800 w 1515031"/>
                <a:gd name="connsiteY141" fmla="*/ 1864478 h 1889878"/>
                <a:gd name="connsiteX142" fmla="*/ 762000 w 1515031"/>
                <a:gd name="connsiteY142" fmla="*/ 1854318 h 1889878"/>
                <a:gd name="connsiteX143" fmla="*/ 756920 w 1515031"/>
                <a:gd name="connsiteY143" fmla="*/ 1783198 h 1889878"/>
                <a:gd name="connsiteX144" fmla="*/ 751840 w 1515031"/>
                <a:gd name="connsiteY144" fmla="*/ 1722238 h 1889878"/>
                <a:gd name="connsiteX145" fmla="*/ 701040 w 1515031"/>
                <a:gd name="connsiteY145" fmla="*/ 1712078 h 1889878"/>
                <a:gd name="connsiteX146" fmla="*/ 660400 w 1515031"/>
                <a:gd name="connsiteY146" fmla="*/ 1717158 h 1889878"/>
                <a:gd name="connsiteX147" fmla="*/ 645160 w 1515031"/>
                <a:gd name="connsiteY147" fmla="*/ 1727318 h 1889878"/>
                <a:gd name="connsiteX148" fmla="*/ 629920 w 1515031"/>
                <a:gd name="connsiteY148" fmla="*/ 1732398 h 1889878"/>
                <a:gd name="connsiteX149" fmla="*/ 594360 w 1515031"/>
                <a:gd name="connsiteY149" fmla="*/ 1742558 h 1889878"/>
                <a:gd name="connsiteX150" fmla="*/ 574040 w 1515031"/>
                <a:gd name="connsiteY150" fmla="*/ 1722238 h 1889878"/>
                <a:gd name="connsiteX151" fmla="*/ 538480 w 1515031"/>
                <a:gd name="connsiteY151" fmla="*/ 1701918 h 1889878"/>
                <a:gd name="connsiteX152" fmla="*/ 472440 w 1515031"/>
                <a:gd name="connsiteY152" fmla="*/ 1717158 h 1889878"/>
                <a:gd name="connsiteX153" fmla="*/ 457200 w 1515031"/>
                <a:gd name="connsiteY153" fmla="*/ 1747638 h 1889878"/>
                <a:gd name="connsiteX154" fmla="*/ 447040 w 1515031"/>
                <a:gd name="connsiteY154" fmla="*/ 1808598 h 1889878"/>
                <a:gd name="connsiteX155" fmla="*/ 441960 w 1515031"/>
                <a:gd name="connsiteY155" fmla="*/ 1823838 h 1889878"/>
                <a:gd name="connsiteX156" fmla="*/ 431800 w 1515031"/>
                <a:gd name="connsiteY156" fmla="*/ 1839078 h 1889878"/>
                <a:gd name="connsiteX157" fmla="*/ 416560 w 1515031"/>
                <a:gd name="connsiteY157" fmla="*/ 1849238 h 1889878"/>
                <a:gd name="connsiteX158" fmla="*/ 406400 w 1515031"/>
                <a:gd name="connsiteY158" fmla="*/ 1864478 h 1889878"/>
                <a:gd name="connsiteX159" fmla="*/ 396240 w 1515031"/>
                <a:gd name="connsiteY159" fmla="*/ 1884798 h 1889878"/>
                <a:gd name="connsiteX160" fmla="*/ 381000 w 1515031"/>
                <a:gd name="connsiteY160" fmla="*/ 1889878 h 1889878"/>
                <a:gd name="connsiteX161" fmla="*/ 365760 w 1515031"/>
                <a:gd name="connsiteY161" fmla="*/ 1849238 h 1889878"/>
                <a:gd name="connsiteX162" fmla="*/ 355600 w 1515031"/>
                <a:gd name="connsiteY162" fmla="*/ 1808598 h 1889878"/>
                <a:gd name="connsiteX163" fmla="*/ 350520 w 1515031"/>
                <a:gd name="connsiteY163" fmla="*/ 1757798 h 1889878"/>
                <a:gd name="connsiteX164" fmla="*/ 360680 w 1515031"/>
                <a:gd name="connsiteY164" fmla="*/ 1742558 h 1889878"/>
                <a:gd name="connsiteX165" fmla="*/ 441960 w 1515031"/>
                <a:gd name="connsiteY165" fmla="*/ 1717158 h 1889878"/>
                <a:gd name="connsiteX166" fmla="*/ 457200 w 1515031"/>
                <a:gd name="connsiteY166" fmla="*/ 1706998 h 1889878"/>
                <a:gd name="connsiteX167" fmla="*/ 452120 w 1515031"/>
                <a:gd name="connsiteY167" fmla="*/ 1640958 h 1889878"/>
                <a:gd name="connsiteX168" fmla="*/ 441960 w 1515031"/>
                <a:gd name="connsiteY168" fmla="*/ 1625718 h 1889878"/>
                <a:gd name="connsiteX169" fmla="*/ 436880 w 1515031"/>
                <a:gd name="connsiteY169" fmla="*/ 1610478 h 1889878"/>
                <a:gd name="connsiteX170" fmla="*/ 416560 w 1515031"/>
                <a:gd name="connsiteY170" fmla="*/ 1503798 h 1889878"/>
                <a:gd name="connsiteX171" fmla="*/ 401320 w 1515031"/>
                <a:gd name="connsiteY171" fmla="*/ 1493638 h 1889878"/>
                <a:gd name="connsiteX172" fmla="*/ 386080 w 1515031"/>
                <a:gd name="connsiteY172" fmla="*/ 1488558 h 1889878"/>
                <a:gd name="connsiteX173" fmla="*/ 299720 w 1515031"/>
                <a:gd name="connsiteY173" fmla="*/ 1498718 h 1889878"/>
                <a:gd name="connsiteX174" fmla="*/ 284480 w 1515031"/>
                <a:gd name="connsiteY174" fmla="*/ 1508878 h 1889878"/>
                <a:gd name="connsiteX175" fmla="*/ 269240 w 1515031"/>
                <a:gd name="connsiteY175" fmla="*/ 1513958 h 1889878"/>
                <a:gd name="connsiteX176" fmla="*/ 279400 w 1515031"/>
                <a:gd name="connsiteY176" fmla="*/ 1468238 h 1889878"/>
                <a:gd name="connsiteX177" fmla="*/ 299720 w 1515031"/>
                <a:gd name="connsiteY177" fmla="*/ 1437758 h 1889878"/>
                <a:gd name="connsiteX178" fmla="*/ 304800 w 1515031"/>
                <a:gd name="connsiteY178" fmla="*/ 1417438 h 1889878"/>
                <a:gd name="connsiteX179" fmla="*/ 330200 w 1515031"/>
                <a:gd name="connsiteY179" fmla="*/ 1392038 h 1889878"/>
                <a:gd name="connsiteX180" fmla="*/ 320040 w 1515031"/>
                <a:gd name="connsiteY180" fmla="*/ 1361558 h 1889878"/>
                <a:gd name="connsiteX181" fmla="*/ 269240 w 1515031"/>
                <a:gd name="connsiteY181" fmla="*/ 1381878 h 1889878"/>
                <a:gd name="connsiteX182" fmla="*/ 259080 w 1515031"/>
                <a:gd name="connsiteY182" fmla="*/ 1407278 h 1889878"/>
                <a:gd name="connsiteX183" fmla="*/ 243840 w 1515031"/>
                <a:gd name="connsiteY183" fmla="*/ 1412358 h 1889878"/>
                <a:gd name="connsiteX184" fmla="*/ 228600 w 1515031"/>
                <a:gd name="connsiteY184" fmla="*/ 1376798 h 1889878"/>
                <a:gd name="connsiteX185" fmla="*/ 193040 w 1515031"/>
                <a:gd name="connsiteY185" fmla="*/ 1351398 h 1889878"/>
                <a:gd name="connsiteX186" fmla="*/ 182880 w 1515031"/>
                <a:gd name="connsiteY186" fmla="*/ 1331078 h 1889878"/>
                <a:gd name="connsiteX187" fmla="*/ 172720 w 1515031"/>
                <a:gd name="connsiteY187" fmla="*/ 1315838 h 1889878"/>
                <a:gd name="connsiteX188" fmla="*/ 167640 w 1515031"/>
                <a:gd name="connsiteY188" fmla="*/ 1300598 h 1889878"/>
                <a:gd name="connsiteX189" fmla="*/ 147320 w 1515031"/>
                <a:gd name="connsiteY189" fmla="*/ 1290438 h 1889878"/>
                <a:gd name="connsiteX190" fmla="*/ 121920 w 1515031"/>
                <a:gd name="connsiteY190" fmla="*/ 1265038 h 1889878"/>
                <a:gd name="connsiteX191" fmla="*/ 116840 w 1515031"/>
                <a:gd name="connsiteY191" fmla="*/ 1249798 h 1889878"/>
                <a:gd name="connsiteX192" fmla="*/ 40640 w 1515031"/>
                <a:gd name="connsiteY192" fmla="*/ 1229478 h 1889878"/>
                <a:gd name="connsiteX193" fmla="*/ 15240 w 1515031"/>
                <a:gd name="connsiteY193" fmla="*/ 1219318 h 1889878"/>
                <a:gd name="connsiteX194" fmla="*/ 0 w 1515031"/>
                <a:gd name="connsiteY194" fmla="*/ 1188838 h 1889878"/>
                <a:gd name="connsiteX195" fmla="*/ 10160 w 1515031"/>
                <a:gd name="connsiteY195" fmla="*/ 1153278 h 1889878"/>
                <a:gd name="connsiteX196" fmla="*/ 15240 w 1515031"/>
                <a:gd name="connsiteY196" fmla="*/ 1138038 h 1889878"/>
                <a:gd name="connsiteX197" fmla="*/ 25400 w 1515031"/>
                <a:gd name="connsiteY197" fmla="*/ 1122798 h 1889878"/>
                <a:gd name="connsiteX198" fmla="*/ 45720 w 1515031"/>
                <a:gd name="connsiteY198" fmla="*/ 1112638 h 1889878"/>
                <a:gd name="connsiteX199" fmla="*/ 60960 w 1515031"/>
                <a:gd name="connsiteY199" fmla="*/ 1077078 h 1889878"/>
                <a:gd name="connsiteX200" fmla="*/ 66040 w 1515031"/>
                <a:gd name="connsiteY200" fmla="*/ 1061838 h 1889878"/>
                <a:gd name="connsiteX201" fmla="*/ 55880 w 1515031"/>
                <a:gd name="connsiteY201" fmla="*/ 1000878 h 1889878"/>
                <a:gd name="connsiteX202" fmla="*/ 60960 w 1515031"/>
                <a:gd name="connsiteY202" fmla="*/ 970398 h 1889878"/>
                <a:gd name="connsiteX203" fmla="*/ 76200 w 1515031"/>
                <a:gd name="connsiteY203" fmla="*/ 980558 h 1889878"/>
                <a:gd name="connsiteX204" fmla="*/ 116840 w 1515031"/>
                <a:gd name="connsiteY204" fmla="*/ 1000878 h 1889878"/>
                <a:gd name="connsiteX205" fmla="*/ 187960 w 1515031"/>
                <a:gd name="connsiteY205" fmla="*/ 985638 h 1889878"/>
                <a:gd name="connsiteX206" fmla="*/ 198120 w 1515031"/>
                <a:gd name="connsiteY206" fmla="*/ 970398 h 1889878"/>
                <a:gd name="connsiteX207" fmla="*/ 182880 w 1515031"/>
                <a:gd name="connsiteY207" fmla="*/ 970398 h 1889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</a:cxnLst>
              <a:rect l="l" t="t" r="r" b="b"/>
              <a:pathLst>
                <a:path w="1515031" h="1889878">
                  <a:moveTo>
                    <a:pt x="182880" y="970398"/>
                  </a:moveTo>
                  <a:cubicBezTo>
                    <a:pt x="189653" y="968705"/>
                    <a:pt x="220248" y="964205"/>
                    <a:pt x="238760" y="960238"/>
                  </a:cubicBezTo>
                  <a:cubicBezTo>
                    <a:pt x="243996" y="959116"/>
                    <a:pt x="249319" y="957759"/>
                    <a:pt x="254000" y="955158"/>
                  </a:cubicBezTo>
                  <a:cubicBezTo>
                    <a:pt x="303485" y="927666"/>
                    <a:pt x="265089" y="939686"/>
                    <a:pt x="304800" y="929758"/>
                  </a:cubicBezTo>
                  <a:cubicBezTo>
                    <a:pt x="309880" y="926371"/>
                    <a:pt x="314579" y="922328"/>
                    <a:pt x="320040" y="919598"/>
                  </a:cubicBezTo>
                  <a:cubicBezTo>
                    <a:pt x="324829" y="917203"/>
                    <a:pt x="331099" y="917863"/>
                    <a:pt x="335280" y="914518"/>
                  </a:cubicBezTo>
                  <a:cubicBezTo>
                    <a:pt x="340048" y="910704"/>
                    <a:pt x="342053" y="904358"/>
                    <a:pt x="345440" y="899278"/>
                  </a:cubicBezTo>
                  <a:cubicBezTo>
                    <a:pt x="347133" y="892505"/>
                    <a:pt x="345583" y="883895"/>
                    <a:pt x="350520" y="878958"/>
                  </a:cubicBezTo>
                  <a:cubicBezTo>
                    <a:pt x="355457" y="874021"/>
                    <a:pt x="364423" y="876628"/>
                    <a:pt x="370840" y="873878"/>
                  </a:cubicBezTo>
                  <a:cubicBezTo>
                    <a:pt x="376452" y="871473"/>
                    <a:pt x="380619" y="866448"/>
                    <a:pt x="386080" y="863718"/>
                  </a:cubicBezTo>
                  <a:cubicBezTo>
                    <a:pt x="390869" y="861323"/>
                    <a:pt x="396398" y="860747"/>
                    <a:pt x="401320" y="858638"/>
                  </a:cubicBezTo>
                  <a:cubicBezTo>
                    <a:pt x="408281" y="855655"/>
                    <a:pt x="414867" y="851865"/>
                    <a:pt x="421640" y="848478"/>
                  </a:cubicBezTo>
                  <a:cubicBezTo>
                    <a:pt x="423333" y="841705"/>
                    <a:pt x="421783" y="833095"/>
                    <a:pt x="426720" y="828158"/>
                  </a:cubicBezTo>
                  <a:cubicBezTo>
                    <a:pt x="431657" y="823221"/>
                    <a:pt x="440623" y="825828"/>
                    <a:pt x="447040" y="823078"/>
                  </a:cubicBezTo>
                  <a:cubicBezTo>
                    <a:pt x="452652" y="820673"/>
                    <a:pt x="456819" y="815648"/>
                    <a:pt x="462280" y="812918"/>
                  </a:cubicBezTo>
                  <a:cubicBezTo>
                    <a:pt x="467069" y="810523"/>
                    <a:pt x="472598" y="809947"/>
                    <a:pt x="477520" y="807838"/>
                  </a:cubicBezTo>
                  <a:cubicBezTo>
                    <a:pt x="484481" y="804855"/>
                    <a:pt x="491346" y="801574"/>
                    <a:pt x="497840" y="797678"/>
                  </a:cubicBezTo>
                  <a:cubicBezTo>
                    <a:pt x="508311" y="791396"/>
                    <a:pt x="516474" y="780320"/>
                    <a:pt x="528320" y="777358"/>
                  </a:cubicBezTo>
                  <a:lnTo>
                    <a:pt x="548640" y="772278"/>
                  </a:lnTo>
                  <a:cubicBezTo>
                    <a:pt x="550333" y="765505"/>
                    <a:pt x="548783" y="756895"/>
                    <a:pt x="553720" y="751958"/>
                  </a:cubicBezTo>
                  <a:cubicBezTo>
                    <a:pt x="558657" y="747021"/>
                    <a:pt x="567795" y="750000"/>
                    <a:pt x="574040" y="746878"/>
                  </a:cubicBezTo>
                  <a:cubicBezTo>
                    <a:pt x="669518" y="699139"/>
                    <a:pt x="551666" y="744954"/>
                    <a:pt x="629920" y="721478"/>
                  </a:cubicBezTo>
                  <a:cubicBezTo>
                    <a:pt x="699962" y="700465"/>
                    <a:pt x="621639" y="722124"/>
                    <a:pt x="670560" y="701158"/>
                  </a:cubicBezTo>
                  <a:cubicBezTo>
                    <a:pt x="676977" y="698408"/>
                    <a:pt x="684256" y="698286"/>
                    <a:pt x="690880" y="696078"/>
                  </a:cubicBezTo>
                  <a:cubicBezTo>
                    <a:pt x="699531" y="693194"/>
                    <a:pt x="707710" y="689034"/>
                    <a:pt x="716280" y="685918"/>
                  </a:cubicBezTo>
                  <a:cubicBezTo>
                    <a:pt x="726345" y="682258"/>
                    <a:pt x="736600" y="679145"/>
                    <a:pt x="746760" y="675758"/>
                  </a:cubicBezTo>
                  <a:cubicBezTo>
                    <a:pt x="760307" y="677451"/>
                    <a:pt x="774724" y="675768"/>
                    <a:pt x="787400" y="680838"/>
                  </a:cubicBezTo>
                  <a:cubicBezTo>
                    <a:pt x="793069" y="683105"/>
                    <a:pt x="791924" y="693730"/>
                    <a:pt x="797560" y="696078"/>
                  </a:cubicBezTo>
                  <a:cubicBezTo>
                    <a:pt x="813500" y="702720"/>
                    <a:pt x="831427" y="702851"/>
                    <a:pt x="848360" y="706238"/>
                  </a:cubicBezTo>
                  <a:cubicBezTo>
                    <a:pt x="853440" y="709625"/>
                    <a:pt x="857988" y="713993"/>
                    <a:pt x="863600" y="716398"/>
                  </a:cubicBezTo>
                  <a:cubicBezTo>
                    <a:pt x="909525" y="736080"/>
                    <a:pt x="860899" y="706131"/>
                    <a:pt x="899160" y="731638"/>
                  </a:cubicBezTo>
                  <a:cubicBezTo>
                    <a:pt x="900853" y="736718"/>
                    <a:pt x="902701" y="741749"/>
                    <a:pt x="904240" y="746878"/>
                  </a:cubicBezTo>
                  <a:cubicBezTo>
                    <a:pt x="907782" y="758686"/>
                    <a:pt x="909822" y="770992"/>
                    <a:pt x="914400" y="782438"/>
                  </a:cubicBezTo>
                  <a:cubicBezTo>
                    <a:pt x="928879" y="818635"/>
                    <a:pt x="921447" y="777413"/>
                    <a:pt x="929640" y="812918"/>
                  </a:cubicBezTo>
                  <a:cubicBezTo>
                    <a:pt x="943062" y="871081"/>
                    <a:pt x="924702" y="853652"/>
                    <a:pt x="955040" y="873878"/>
                  </a:cubicBezTo>
                  <a:lnTo>
                    <a:pt x="990600" y="868798"/>
                  </a:lnTo>
                  <a:cubicBezTo>
                    <a:pt x="1000780" y="867232"/>
                    <a:pt x="1013797" y="871001"/>
                    <a:pt x="1021080" y="863718"/>
                  </a:cubicBezTo>
                  <a:cubicBezTo>
                    <a:pt x="1025397" y="859401"/>
                    <a:pt x="1010920" y="856945"/>
                    <a:pt x="1005840" y="853558"/>
                  </a:cubicBezTo>
                  <a:cubicBezTo>
                    <a:pt x="978747" y="812918"/>
                    <a:pt x="1014307" y="862025"/>
                    <a:pt x="980440" y="828158"/>
                  </a:cubicBezTo>
                  <a:cubicBezTo>
                    <a:pt x="976123" y="823841"/>
                    <a:pt x="973667" y="817998"/>
                    <a:pt x="970280" y="812918"/>
                  </a:cubicBezTo>
                  <a:cubicBezTo>
                    <a:pt x="977053" y="809531"/>
                    <a:pt x="983103" y="803829"/>
                    <a:pt x="990600" y="802758"/>
                  </a:cubicBezTo>
                  <a:cubicBezTo>
                    <a:pt x="995901" y="802001"/>
                    <a:pt x="1000691" y="809309"/>
                    <a:pt x="1005840" y="807838"/>
                  </a:cubicBezTo>
                  <a:cubicBezTo>
                    <a:pt x="1013981" y="805512"/>
                    <a:pt x="1019387" y="797678"/>
                    <a:pt x="1026160" y="792598"/>
                  </a:cubicBezTo>
                  <a:cubicBezTo>
                    <a:pt x="1024467" y="787518"/>
                    <a:pt x="1024425" y="781539"/>
                    <a:pt x="1021080" y="777358"/>
                  </a:cubicBezTo>
                  <a:cubicBezTo>
                    <a:pt x="1012309" y="766395"/>
                    <a:pt x="997722" y="765168"/>
                    <a:pt x="985520" y="762118"/>
                  </a:cubicBezTo>
                  <a:cubicBezTo>
                    <a:pt x="983594" y="756339"/>
                    <a:pt x="967804" y="725733"/>
                    <a:pt x="1000760" y="736718"/>
                  </a:cubicBezTo>
                  <a:cubicBezTo>
                    <a:pt x="1005468" y="738287"/>
                    <a:pt x="1014074" y="766499"/>
                    <a:pt x="1016000" y="772278"/>
                  </a:cubicBezTo>
                  <a:cubicBezTo>
                    <a:pt x="1032933" y="768891"/>
                    <a:pt x="1050860" y="768760"/>
                    <a:pt x="1066800" y="762118"/>
                  </a:cubicBezTo>
                  <a:cubicBezTo>
                    <a:pt x="1078478" y="757252"/>
                    <a:pt x="1078172" y="734295"/>
                    <a:pt x="1082040" y="726558"/>
                  </a:cubicBezTo>
                  <a:cubicBezTo>
                    <a:pt x="1096857" y="696925"/>
                    <a:pt x="1096645" y="699888"/>
                    <a:pt x="1117600" y="685918"/>
                  </a:cubicBezTo>
                  <a:cubicBezTo>
                    <a:pt x="1120987" y="680838"/>
                    <a:pt x="1123165" y="674698"/>
                    <a:pt x="1127760" y="670678"/>
                  </a:cubicBezTo>
                  <a:cubicBezTo>
                    <a:pt x="1159834" y="642613"/>
                    <a:pt x="1154358" y="653166"/>
                    <a:pt x="1193800" y="645278"/>
                  </a:cubicBezTo>
                  <a:cubicBezTo>
                    <a:pt x="1207492" y="642540"/>
                    <a:pt x="1220893" y="638505"/>
                    <a:pt x="1234440" y="635118"/>
                  </a:cubicBezTo>
                  <a:cubicBezTo>
                    <a:pt x="1247987" y="636811"/>
                    <a:pt x="1262478" y="645449"/>
                    <a:pt x="1275080" y="640198"/>
                  </a:cubicBezTo>
                  <a:cubicBezTo>
                    <a:pt x="1286352" y="635502"/>
                    <a:pt x="1285240" y="616491"/>
                    <a:pt x="1295400" y="609718"/>
                  </a:cubicBezTo>
                  <a:lnTo>
                    <a:pt x="1310640" y="599558"/>
                  </a:lnTo>
                  <a:cubicBezTo>
                    <a:pt x="1314027" y="604638"/>
                    <a:pt x="1316032" y="610984"/>
                    <a:pt x="1320800" y="614798"/>
                  </a:cubicBezTo>
                  <a:cubicBezTo>
                    <a:pt x="1324981" y="618143"/>
                    <a:pt x="1331251" y="617483"/>
                    <a:pt x="1336040" y="619878"/>
                  </a:cubicBezTo>
                  <a:cubicBezTo>
                    <a:pt x="1341501" y="622608"/>
                    <a:pt x="1346200" y="626651"/>
                    <a:pt x="1351280" y="630038"/>
                  </a:cubicBezTo>
                  <a:cubicBezTo>
                    <a:pt x="1359747" y="628345"/>
                    <a:pt x="1369183" y="629242"/>
                    <a:pt x="1376680" y="624958"/>
                  </a:cubicBezTo>
                  <a:cubicBezTo>
                    <a:pt x="1391732" y="616357"/>
                    <a:pt x="1388721" y="603079"/>
                    <a:pt x="1376680" y="594478"/>
                  </a:cubicBezTo>
                  <a:cubicBezTo>
                    <a:pt x="1366854" y="587460"/>
                    <a:pt x="1323520" y="576386"/>
                    <a:pt x="1315720" y="574158"/>
                  </a:cubicBezTo>
                  <a:cubicBezTo>
                    <a:pt x="1314027" y="557225"/>
                    <a:pt x="1306162" y="539776"/>
                    <a:pt x="1310640" y="523358"/>
                  </a:cubicBezTo>
                  <a:cubicBezTo>
                    <a:pt x="1312477" y="516622"/>
                    <a:pt x="1324273" y="516272"/>
                    <a:pt x="1330960" y="518278"/>
                  </a:cubicBezTo>
                  <a:cubicBezTo>
                    <a:pt x="1342656" y="521787"/>
                    <a:pt x="1361440" y="538598"/>
                    <a:pt x="1361440" y="538598"/>
                  </a:cubicBezTo>
                  <a:cubicBezTo>
                    <a:pt x="1368213" y="536905"/>
                    <a:pt x="1377571" y="539103"/>
                    <a:pt x="1381760" y="533518"/>
                  </a:cubicBezTo>
                  <a:cubicBezTo>
                    <a:pt x="1384973" y="529234"/>
                    <a:pt x="1378789" y="523200"/>
                    <a:pt x="1376680" y="518278"/>
                  </a:cubicBezTo>
                  <a:cubicBezTo>
                    <a:pt x="1373697" y="511317"/>
                    <a:pt x="1369907" y="504731"/>
                    <a:pt x="1366520" y="497958"/>
                  </a:cubicBezTo>
                  <a:cubicBezTo>
                    <a:pt x="1364827" y="475945"/>
                    <a:pt x="1376463" y="448097"/>
                    <a:pt x="1361440" y="431918"/>
                  </a:cubicBezTo>
                  <a:cubicBezTo>
                    <a:pt x="1347565" y="416976"/>
                    <a:pt x="1320474" y="430837"/>
                    <a:pt x="1300480" y="426838"/>
                  </a:cubicBezTo>
                  <a:cubicBezTo>
                    <a:pt x="1294493" y="425641"/>
                    <a:pt x="1290320" y="420065"/>
                    <a:pt x="1285240" y="416678"/>
                  </a:cubicBezTo>
                  <a:cubicBezTo>
                    <a:pt x="1256123" y="373002"/>
                    <a:pt x="1291032" y="428262"/>
                    <a:pt x="1270000" y="386198"/>
                  </a:cubicBezTo>
                  <a:cubicBezTo>
                    <a:pt x="1267270" y="380737"/>
                    <a:pt x="1262869" y="376259"/>
                    <a:pt x="1259840" y="370958"/>
                  </a:cubicBezTo>
                  <a:cubicBezTo>
                    <a:pt x="1256083" y="364383"/>
                    <a:pt x="1255035" y="355993"/>
                    <a:pt x="1249680" y="350638"/>
                  </a:cubicBezTo>
                  <a:cubicBezTo>
                    <a:pt x="1245894" y="346852"/>
                    <a:pt x="1239520" y="347251"/>
                    <a:pt x="1234440" y="345558"/>
                  </a:cubicBezTo>
                  <a:cubicBezTo>
                    <a:pt x="1231053" y="340478"/>
                    <a:pt x="1226685" y="335930"/>
                    <a:pt x="1224280" y="330318"/>
                  </a:cubicBezTo>
                  <a:cubicBezTo>
                    <a:pt x="1204598" y="284393"/>
                    <a:pt x="1234547" y="333019"/>
                    <a:pt x="1209040" y="294758"/>
                  </a:cubicBezTo>
                  <a:cubicBezTo>
                    <a:pt x="1203595" y="234867"/>
                    <a:pt x="1199006" y="231993"/>
                    <a:pt x="1214120" y="167758"/>
                  </a:cubicBezTo>
                  <a:cubicBezTo>
                    <a:pt x="1215518" y="161815"/>
                    <a:pt x="1220893" y="157598"/>
                    <a:pt x="1224280" y="152518"/>
                  </a:cubicBezTo>
                  <a:cubicBezTo>
                    <a:pt x="1225973" y="145745"/>
                    <a:pt x="1226238" y="138443"/>
                    <a:pt x="1229360" y="132198"/>
                  </a:cubicBezTo>
                  <a:cubicBezTo>
                    <a:pt x="1265474" y="59970"/>
                    <a:pt x="1237029" y="134623"/>
                    <a:pt x="1259840" y="81398"/>
                  </a:cubicBezTo>
                  <a:cubicBezTo>
                    <a:pt x="1261949" y="76476"/>
                    <a:pt x="1262525" y="70947"/>
                    <a:pt x="1264920" y="66158"/>
                  </a:cubicBezTo>
                  <a:cubicBezTo>
                    <a:pt x="1267650" y="60697"/>
                    <a:pt x="1272350" y="56379"/>
                    <a:pt x="1275080" y="50918"/>
                  </a:cubicBezTo>
                  <a:cubicBezTo>
                    <a:pt x="1277475" y="46129"/>
                    <a:pt x="1276374" y="39464"/>
                    <a:pt x="1280160" y="35678"/>
                  </a:cubicBezTo>
                  <a:cubicBezTo>
                    <a:pt x="1285515" y="30323"/>
                    <a:pt x="1293707" y="28905"/>
                    <a:pt x="1300480" y="25518"/>
                  </a:cubicBezTo>
                  <a:cubicBezTo>
                    <a:pt x="1306407" y="16628"/>
                    <a:pt x="1313180" y="2235"/>
                    <a:pt x="1325880" y="118"/>
                  </a:cubicBezTo>
                  <a:cubicBezTo>
                    <a:pt x="1331162" y="-762"/>
                    <a:pt x="1336040" y="3505"/>
                    <a:pt x="1341120" y="5198"/>
                  </a:cubicBezTo>
                  <a:cubicBezTo>
                    <a:pt x="1347893" y="15358"/>
                    <a:pt x="1358478" y="23832"/>
                    <a:pt x="1361440" y="35678"/>
                  </a:cubicBezTo>
                  <a:cubicBezTo>
                    <a:pt x="1363133" y="42451"/>
                    <a:pt x="1361583" y="51061"/>
                    <a:pt x="1366520" y="55998"/>
                  </a:cubicBezTo>
                  <a:cubicBezTo>
                    <a:pt x="1371457" y="60935"/>
                    <a:pt x="1380067" y="59385"/>
                    <a:pt x="1386840" y="61078"/>
                  </a:cubicBezTo>
                  <a:cubicBezTo>
                    <a:pt x="1390726" y="76623"/>
                    <a:pt x="1390386" y="84944"/>
                    <a:pt x="1402080" y="96638"/>
                  </a:cubicBezTo>
                  <a:cubicBezTo>
                    <a:pt x="1406397" y="100955"/>
                    <a:pt x="1412240" y="103411"/>
                    <a:pt x="1417320" y="106798"/>
                  </a:cubicBezTo>
                  <a:cubicBezTo>
                    <a:pt x="1446437" y="150474"/>
                    <a:pt x="1411528" y="95214"/>
                    <a:pt x="1432560" y="137278"/>
                  </a:cubicBezTo>
                  <a:cubicBezTo>
                    <a:pt x="1450889" y="173935"/>
                    <a:pt x="1435068" y="128308"/>
                    <a:pt x="1452880" y="172838"/>
                  </a:cubicBezTo>
                  <a:cubicBezTo>
                    <a:pt x="1488504" y="261899"/>
                    <a:pt x="1442611" y="152191"/>
                    <a:pt x="1468120" y="228718"/>
                  </a:cubicBezTo>
                  <a:cubicBezTo>
                    <a:pt x="1470515" y="235902"/>
                    <a:pt x="1474893" y="242265"/>
                    <a:pt x="1478280" y="249038"/>
                  </a:cubicBezTo>
                  <a:cubicBezTo>
                    <a:pt x="1473126" y="403661"/>
                    <a:pt x="1469014" y="359379"/>
                    <a:pt x="1478280" y="467478"/>
                  </a:cubicBezTo>
                  <a:cubicBezTo>
                    <a:pt x="1481475" y="504748"/>
                    <a:pt x="1484309" y="542060"/>
                    <a:pt x="1488440" y="579238"/>
                  </a:cubicBezTo>
                  <a:cubicBezTo>
                    <a:pt x="1489394" y="587820"/>
                    <a:pt x="1490488" y="596553"/>
                    <a:pt x="1493520" y="604638"/>
                  </a:cubicBezTo>
                  <a:cubicBezTo>
                    <a:pt x="1495664" y="610355"/>
                    <a:pt x="1500293" y="614798"/>
                    <a:pt x="1503680" y="619878"/>
                  </a:cubicBezTo>
                  <a:cubicBezTo>
                    <a:pt x="1514927" y="709854"/>
                    <a:pt x="1519913" y="712544"/>
                    <a:pt x="1508760" y="812918"/>
                  </a:cubicBezTo>
                  <a:cubicBezTo>
                    <a:pt x="1507753" y="821981"/>
                    <a:pt x="1501987" y="829851"/>
                    <a:pt x="1498600" y="838318"/>
                  </a:cubicBezTo>
                  <a:cubicBezTo>
                    <a:pt x="1496907" y="856945"/>
                    <a:pt x="1495073" y="875559"/>
                    <a:pt x="1493520" y="894198"/>
                  </a:cubicBezTo>
                  <a:cubicBezTo>
                    <a:pt x="1489993" y="936520"/>
                    <a:pt x="1488322" y="979020"/>
                    <a:pt x="1483360" y="1021198"/>
                  </a:cubicBezTo>
                  <a:cubicBezTo>
                    <a:pt x="1481536" y="1036703"/>
                    <a:pt x="1476587" y="1051678"/>
                    <a:pt x="1473200" y="1066918"/>
                  </a:cubicBezTo>
                  <a:cubicBezTo>
                    <a:pt x="1478628" y="1175486"/>
                    <a:pt x="1484794" y="1226262"/>
                    <a:pt x="1468120" y="1346318"/>
                  </a:cubicBezTo>
                  <a:cubicBezTo>
                    <a:pt x="1467383" y="1351622"/>
                    <a:pt x="1457802" y="1349289"/>
                    <a:pt x="1452880" y="1351398"/>
                  </a:cubicBezTo>
                  <a:cubicBezTo>
                    <a:pt x="1390537" y="1378116"/>
                    <a:pt x="1468338" y="1346209"/>
                    <a:pt x="1417320" y="1371718"/>
                  </a:cubicBezTo>
                  <a:cubicBezTo>
                    <a:pt x="1412531" y="1374113"/>
                    <a:pt x="1407160" y="1375105"/>
                    <a:pt x="1402080" y="1376798"/>
                  </a:cubicBezTo>
                  <a:cubicBezTo>
                    <a:pt x="1398693" y="1383571"/>
                    <a:pt x="1395677" y="1390543"/>
                    <a:pt x="1391920" y="1397118"/>
                  </a:cubicBezTo>
                  <a:cubicBezTo>
                    <a:pt x="1388891" y="1402419"/>
                    <a:pt x="1384490" y="1406897"/>
                    <a:pt x="1381760" y="1412358"/>
                  </a:cubicBezTo>
                  <a:cubicBezTo>
                    <a:pt x="1379365" y="1417147"/>
                    <a:pt x="1380466" y="1423812"/>
                    <a:pt x="1376680" y="1427598"/>
                  </a:cubicBezTo>
                  <a:cubicBezTo>
                    <a:pt x="1371325" y="1432953"/>
                    <a:pt x="1362935" y="1434001"/>
                    <a:pt x="1356360" y="1437758"/>
                  </a:cubicBezTo>
                  <a:cubicBezTo>
                    <a:pt x="1351059" y="1440787"/>
                    <a:pt x="1346200" y="1444531"/>
                    <a:pt x="1341120" y="1447918"/>
                  </a:cubicBezTo>
                  <a:cubicBezTo>
                    <a:pt x="1326494" y="1491797"/>
                    <a:pt x="1350803" y="1433155"/>
                    <a:pt x="1315720" y="1468238"/>
                  </a:cubicBezTo>
                  <a:cubicBezTo>
                    <a:pt x="1281853" y="1502105"/>
                    <a:pt x="1344507" y="1480091"/>
                    <a:pt x="1290320" y="1493638"/>
                  </a:cubicBezTo>
                  <a:cubicBezTo>
                    <a:pt x="1279718" y="1536045"/>
                    <a:pt x="1295842" y="1496951"/>
                    <a:pt x="1264920" y="1519038"/>
                  </a:cubicBezTo>
                  <a:cubicBezTo>
                    <a:pt x="1219585" y="1551420"/>
                    <a:pt x="1279256" y="1531964"/>
                    <a:pt x="1229360" y="1544438"/>
                  </a:cubicBezTo>
                  <a:cubicBezTo>
                    <a:pt x="1194052" y="1567977"/>
                    <a:pt x="1238430" y="1539903"/>
                    <a:pt x="1188720" y="1564758"/>
                  </a:cubicBezTo>
                  <a:cubicBezTo>
                    <a:pt x="1183259" y="1567488"/>
                    <a:pt x="1178560" y="1571531"/>
                    <a:pt x="1173480" y="1574918"/>
                  </a:cubicBezTo>
                  <a:cubicBezTo>
                    <a:pt x="1166707" y="1585078"/>
                    <a:pt x="1156122" y="1593552"/>
                    <a:pt x="1153160" y="1605398"/>
                  </a:cubicBezTo>
                  <a:cubicBezTo>
                    <a:pt x="1147216" y="1629172"/>
                    <a:pt x="1151413" y="1622068"/>
                    <a:pt x="1137920" y="1640958"/>
                  </a:cubicBezTo>
                  <a:cubicBezTo>
                    <a:pt x="1132999" y="1647848"/>
                    <a:pt x="1129570" y="1656357"/>
                    <a:pt x="1122680" y="1661278"/>
                  </a:cubicBezTo>
                  <a:cubicBezTo>
                    <a:pt x="1116999" y="1665336"/>
                    <a:pt x="1109133" y="1664665"/>
                    <a:pt x="1102360" y="1666358"/>
                  </a:cubicBezTo>
                  <a:cubicBezTo>
                    <a:pt x="1098973" y="1673131"/>
                    <a:pt x="1095957" y="1680103"/>
                    <a:pt x="1092200" y="1686678"/>
                  </a:cubicBezTo>
                  <a:cubicBezTo>
                    <a:pt x="1089171" y="1691979"/>
                    <a:pt x="1084520" y="1696339"/>
                    <a:pt x="1082040" y="1701918"/>
                  </a:cubicBezTo>
                  <a:cubicBezTo>
                    <a:pt x="1077690" y="1711705"/>
                    <a:pt x="1077556" y="1723316"/>
                    <a:pt x="1071880" y="1732398"/>
                  </a:cubicBezTo>
                  <a:cubicBezTo>
                    <a:pt x="1068644" y="1737575"/>
                    <a:pt x="1060957" y="1738241"/>
                    <a:pt x="1056640" y="1742558"/>
                  </a:cubicBezTo>
                  <a:cubicBezTo>
                    <a:pt x="1050653" y="1748545"/>
                    <a:pt x="1046321" y="1755988"/>
                    <a:pt x="1041400" y="1762878"/>
                  </a:cubicBezTo>
                  <a:cubicBezTo>
                    <a:pt x="1037851" y="1767846"/>
                    <a:pt x="1033720" y="1772539"/>
                    <a:pt x="1031240" y="1778118"/>
                  </a:cubicBezTo>
                  <a:cubicBezTo>
                    <a:pt x="1026890" y="1787905"/>
                    <a:pt x="1026756" y="1799516"/>
                    <a:pt x="1021080" y="1808598"/>
                  </a:cubicBezTo>
                  <a:cubicBezTo>
                    <a:pt x="1017816" y="1813820"/>
                    <a:pt x="988631" y="1827363"/>
                    <a:pt x="985520" y="1828918"/>
                  </a:cubicBezTo>
                  <a:cubicBezTo>
                    <a:pt x="983827" y="1833998"/>
                    <a:pt x="985520" y="1845851"/>
                    <a:pt x="980440" y="1844158"/>
                  </a:cubicBezTo>
                  <a:cubicBezTo>
                    <a:pt x="973256" y="1841763"/>
                    <a:pt x="975635" y="1829193"/>
                    <a:pt x="970280" y="1823838"/>
                  </a:cubicBezTo>
                  <a:cubicBezTo>
                    <a:pt x="966494" y="1820052"/>
                    <a:pt x="960169" y="1820297"/>
                    <a:pt x="955040" y="1818758"/>
                  </a:cubicBezTo>
                  <a:cubicBezTo>
                    <a:pt x="943232" y="1815216"/>
                    <a:pt x="931333" y="1811985"/>
                    <a:pt x="919480" y="1808598"/>
                  </a:cubicBezTo>
                  <a:cubicBezTo>
                    <a:pt x="911013" y="1811985"/>
                    <a:pt x="901085" y="1812920"/>
                    <a:pt x="894080" y="1818758"/>
                  </a:cubicBezTo>
                  <a:cubicBezTo>
                    <a:pt x="889966" y="1822186"/>
                    <a:pt x="890409" y="1828832"/>
                    <a:pt x="889000" y="1833998"/>
                  </a:cubicBezTo>
                  <a:cubicBezTo>
                    <a:pt x="885326" y="1847470"/>
                    <a:pt x="885085" y="1862149"/>
                    <a:pt x="878840" y="1874638"/>
                  </a:cubicBezTo>
                  <a:cubicBezTo>
                    <a:pt x="876110" y="1880099"/>
                    <a:pt x="868680" y="1881411"/>
                    <a:pt x="863600" y="1884798"/>
                  </a:cubicBezTo>
                  <a:cubicBezTo>
                    <a:pt x="857089" y="1883170"/>
                    <a:pt x="835328" y="1878282"/>
                    <a:pt x="828040" y="1874638"/>
                  </a:cubicBezTo>
                  <a:cubicBezTo>
                    <a:pt x="822579" y="1871908"/>
                    <a:pt x="818635" y="1866274"/>
                    <a:pt x="812800" y="1864478"/>
                  </a:cubicBezTo>
                  <a:cubicBezTo>
                    <a:pt x="796295" y="1859400"/>
                    <a:pt x="778933" y="1857705"/>
                    <a:pt x="762000" y="1854318"/>
                  </a:cubicBezTo>
                  <a:cubicBezTo>
                    <a:pt x="739626" y="1820758"/>
                    <a:pt x="756920" y="1853607"/>
                    <a:pt x="756920" y="1783198"/>
                  </a:cubicBezTo>
                  <a:cubicBezTo>
                    <a:pt x="756920" y="1762808"/>
                    <a:pt x="764438" y="1738271"/>
                    <a:pt x="751840" y="1722238"/>
                  </a:cubicBezTo>
                  <a:cubicBezTo>
                    <a:pt x="741171" y="1708659"/>
                    <a:pt x="717973" y="1715465"/>
                    <a:pt x="701040" y="1712078"/>
                  </a:cubicBezTo>
                  <a:cubicBezTo>
                    <a:pt x="687493" y="1713771"/>
                    <a:pt x="673571" y="1713566"/>
                    <a:pt x="660400" y="1717158"/>
                  </a:cubicBezTo>
                  <a:cubicBezTo>
                    <a:pt x="654510" y="1718764"/>
                    <a:pt x="650621" y="1724588"/>
                    <a:pt x="645160" y="1727318"/>
                  </a:cubicBezTo>
                  <a:cubicBezTo>
                    <a:pt x="640371" y="1729713"/>
                    <a:pt x="635049" y="1730859"/>
                    <a:pt x="629920" y="1732398"/>
                  </a:cubicBezTo>
                  <a:cubicBezTo>
                    <a:pt x="618112" y="1735940"/>
                    <a:pt x="606213" y="1739171"/>
                    <a:pt x="594360" y="1742558"/>
                  </a:cubicBezTo>
                  <a:cubicBezTo>
                    <a:pt x="587587" y="1735785"/>
                    <a:pt x="581313" y="1728472"/>
                    <a:pt x="574040" y="1722238"/>
                  </a:cubicBezTo>
                  <a:cubicBezTo>
                    <a:pt x="563988" y="1713622"/>
                    <a:pt x="550011" y="1707684"/>
                    <a:pt x="538480" y="1701918"/>
                  </a:cubicBezTo>
                  <a:cubicBezTo>
                    <a:pt x="519194" y="1704329"/>
                    <a:pt x="490209" y="1704466"/>
                    <a:pt x="472440" y="1717158"/>
                  </a:cubicBezTo>
                  <a:cubicBezTo>
                    <a:pt x="465447" y="1722153"/>
                    <a:pt x="458828" y="1739499"/>
                    <a:pt x="457200" y="1747638"/>
                  </a:cubicBezTo>
                  <a:cubicBezTo>
                    <a:pt x="453160" y="1767838"/>
                    <a:pt x="451080" y="1788398"/>
                    <a:pt x="447040" y="1808598"/>
                  </a:cubicBezTo>
                  <a:cubicBezTo>
                    <a:pt x="445990" y="1813849"/>
                    <a:pt x="444355" y="1819049"/>
                    <a:pt x="441960" y="1823838"/>
                  </a:cubicBezTo>
                  <a:cubicBezTo>
                    <a:pt x="439230" y="1829299"/>
                    <a:pt x="436117" y="1834761"/>
                    <a:pt x="431800" y="1839078"/>
                  </a:cubicBezTo>
                  <a:cubicBezTo>
                    <a:pt x="427483" y="1843395"/>
                    <a:pt x="421640" y="1845851"/>
                    <a:pt x="416560" y="1849238"/>
                  </a:cubicBezTo>
                  <a:cubicBezTo>
                    <a:pt x="413173" y="1854318"/>
                    <a:pt x="409429" y="1859177"/>
                    <a:pt x="406400" y="1864478"/>
                  </a:cubicBezTo>
                  <a:cubicBezTo>
                    <a:pt x="402643" y="1871053"/>
                    <a:pt x="401595" y="1879443"/>
                    <a:pt x="396240" y="1884798"/>
                  </a:cubicBezTo>
                  <a:cubicBezTo>
                    <a:pt x="392454" y="1888584"/>
                    <a:pt x="386080" y="1888185"/>
                    <a:pt x="381000" y="1889878"/>
                  </a:cubicBezTo>
                  <a:cubicBezTo>
                    <a:pt x="376601" y="1878880"/>
                    <a:pt x="369173" y="1861752"/>
                    <a:pt x="365760" y="1849238"/>
                  </a:cubicBezTo>
                  <a:cubicBezTo>
                    <a:pt x="362086" y="1835766"/>
                    <a:pt x="358987" y="1822145"/>
                    <a:pt x="355600" y="1808598"/>
                  </a:cubicBezTo>
                  <a:cubicBezTo>
                    <a:pt x="353907" y="1791665"/>
                    <a:pt x="349215" y="1774766"/>
                    <a:pt x="350520" y="1757798"/>
                  </a:cubicBezTo>
                  <a:cubicBezTo>
                    <a:pt x="350988" y="1751711"/>
                    <a:pt x="356085" y="1746578"/>
                    <a:pt x="360680" y="1742558"/>
                  </a:cubicBezTo>
                  <a:cubicBezTo>
                    <a:pt x="393320" y="1713998"/>
                    <a:pt x="395734" y="1721781"/>
                    <a:pt x="441960" y="1717158"/>
                  </a:cubicBezTo>
                  <a:cubicBezTo>
                    <a:pt x="447040" y="1713771"/>
                    <a:pt x="456393" y="1713050"/>
                    <a:pt x="457200" y="1706998"/>
                  </a:cubicBezTo>
                  <a:cubicBezTo>
                    <a:pt x="460118" y="1685113"/>
                    <a:pt x="456189" y="1662658"/>
                    <a:pt x="452120" y="1640958"/>
                  </a:cubicBezTo>
                  <a:cubicBezTo>
                    <a:pt x="450995" y="1634957"/>
                    <a:pt x="444690" y="1631179"/>
                    <a:pt x="441960" y="1625718"/>
                  </a:cubicBezTo>
                  <a:cubicBezTo>
                    <a:pt x="439565" y="1620929"/>
                    <a:pt x="438573" y="1615558"/>
                    <a:pt x="436880" y="1610478"/>
                  </a:cubicBezTo>
                  <a:cubicBezTo>
                    <a:pt x="434576" y="1589741"/>
                    <a:pt x="442033" y="1529271"/>
                    <a:pt x="416560" y="1503798"/>
                  </a:cubicBezTo>
                  <a:cubicBezTo>
                    <a:pt x="412243" y="1499481"/>
                    <a:pt x="406781" y="1496368"/>
                    <a:pt x="401320" y="1493638"/>
                  </a:cubicBezTo>
                  <a:cubicBezTo>
                    <a:pt x="396531" y="1491243"/>
                    <a:pt x="391160" y="1490251"/>
                    <a:pt x="386080" y="1488558"/>
                  </a:cubicBezTo>
                  <a:cubicBezTo>
                    <a:pt x="357293" y="1491945"/>
                    <a:pt x="328142" y="1493034"/>
                    <a:pt x="299720" y="1498718"/>
                  </a:cubicBezTo>
                  <a:cubicBezTo>
                    <a:pt x="293733" y="1499915"/>
                    <a:pt x="289941" y="1506148"/>
                    <a:pt x="284480" y="1508878"/>
                  </a:cubicBezTo>
                  <a:cubicBezTo>
                    <a:pt x="279691" y="1511273"/>
                    <a:pt x="274320" y="1512265"/>
                    <a:pt x="269240" y="1513958"/>
                  </a:cubicBezTo>
                  <a:cubicBezTo>
                    <a:pt x="272627" y="1498718"/>
                    <a:pt x="273602" y="1482733"/>
                    <a:pt x="279400" y="1468238"/>
                  </a:cubicBezTo>
                  <a:cubicBezTo>
                    <a:pt x="283935" y="1456901"/>
                    <a:pt x="299720" y="1437758"/>
                    <a:pt x="299720" y="1437758"/>
                  </a:cubicBezTo>
                  <a:cubicBezTo>
                    <a:pt x="301413" y="1430985"/>
                    <a:pt x="299863" y="1422375"/>
                    <a:pt x="304800" y="1417438"/>
                  </a:cubicBezTo>
                  <a:cubicBezTo>
                    <a:pt x="338667" y="1383571"/>
                    <a:pt x="316653" y="1446225"/>
                    <a:pt x="330200" y="1392038"/>
                  </a:cubicBezTo>
                  <a:cubicBezTo>
                    <a:pt x="326813" y="1381878"/>
                    <a:pt x="329827" y="1365908"/>
                    <a:pt x="320040" y="1361558"/>
                  </a:cubicBezTo>
                  <a:cubicBezTo>
                    <a:pt x="305835" y="1355245"/>
                    <a:pt x="281253" y="1373869"/>
                    <a:pt x="269240" y="1381878"/>
                  </a:cubicBezTo>
                  <a:cubicBezTo>
                    <a:pt x="265853" y="1390345"/>
                    <a:pt x="264918" y="1400273"/>
                    <a:pt x="259080" y="1407278"/>
                  </a:cubicBezTo>
                  <a:cubicBezTo>
                    <a:pt x="255652" y="1411392"/>
                    <a:pt x="248432" y="1415113"/>
                    <a:pt x="243840" y="1412358"/>
                  </a:cubicBezTo>
                  <a:cubicBezTo>
                    <a:pt x="232114" y="1405323"/>
                    <a:pt x="235489" y="1386442"/>
                    <a:pt x="228600" y="1376798"/>
                  </a:cubicBezTo>
                  <a:cubicBezTo>
                    <a:pt x="213533" y="1355705"/>
                    <a:pt x="212314" y="1357823"/>
                    <a:pt x="193040" y="1351398"/>
                  </a:cubicBezTo>
                  <a:cubicBezTo>
                    <a:pt x="189653" y="1344625"/>
                    <a:pt x="186637" y="1337653"/>
                    <a:pt x="182880" y="1331078"/>
                  </a:cubicBezTo>
                  <a:cubicBezTo>
                    <a:pt x="179851" y="1325777"/>
                    <a:pt x="175450" y="1321299"/>
                    <a:pt x="172720" y="1315838"/>
                  </a:cubicBezTo>
                  <a:cubicBezTo>
                    <a:pt x="170325" y="1311049"/>
                    <a:pt x="171426" y="1304384"/>
                    <a:pt x="167640" y="1300598"/>
                  </a:cubicBezTo>
                  <a:cubicBezTo>
                    <a:pt x="162285" y="1295243"/>
                    <a:pt x="154093" y="1293825"/>
                    <a:pt x="147320" y="1290438"/>
                  </a:cubicBezTo>
                  <a:cubicBezTo>
                    <a:pt x="135890" y="1244718"/>
                    <a:pt x="153670" y="1290438"/>
                    <a:pt x="121920" y="1265038"/>
                  </a:cubicBezTo>
                  <a:cubicBezTo>
                    <a:pt x="117739" y="1261693"/>
                    <a:pt x="120626" y="1253584"/>
                    <a:pt x="116840" y="1249798"/>
                  </a:cubicBezTo>
                  <a:cubicBezTo>
                    <a:pt x="102353" y="1235311"/>
                    <a:pt x="47056" y="1230645"/>
                    <a:pt x="40640" y="1229478"/>
                  </a:cubicBezTo>
                  <a:cubicBezTo>
                    <a:pt x="32173" y="1226091"/>
                    <a:pt x="22660" y="1224618"/>
                    <a:pt x="15240" y="1219318"/>
                  </a:cubicBezTo>
                  <a:cubicBezTo>
                    <a:pt x="6623" y="1213163"/>
                    <a:pt x="3052" y="1197994"/>
                    <a:pt x="0" y="1188838"/>
                  </a:cubicBezTo>
                  <a:cubicBezTo>
                    <a:pt x="3387" y="1176985"/>
                    <a:pt x="6618" y="1165086"/>
                    <a:pt x="10160" y="1153278"/>
                  </a:cubicBezTo>
                  <a:cubicBezTo>
                    <a:pt x="11699" y="1148149"/>
                    <a:pt x="12845" y="1142827"/>
                    <a:pt x="15240" y="1138038"/>
                  </a:cubicBezTo>
                  <a:cubicBezTo>
                    <a:pt x="17970" y="1132577"/>
                    <a:pt x="20710" y="1126707"/>
                    <a:pt x="25400" y="1122798"/>
                  </a:cubicBezTo>
                  <a:cubicBezTo>
                    <a:pt x="31218" y="1117950"/>
                    <a:pt x="38947" y="1116025"/>
                    <a:pt x="45720" y="1112638"/>
                  </a:cubicBezTo>
                  <a:cubicBezTo>
                    <a:pt x="57634" y="1076897"/>
                    <a:pt x="42128" y="1121020"/>
                    <a:pt x="60960" y="1077078"/>
                  </a:cubicBezTo>
                  <a:cubicBezTo>
                    <a:pt x="63069" y="1072156"/>
                    <a:pt x="64347" y="1066918"/>
                    <a:pt x="66040" y="1061838"/>
                  </a:cubicBezTo>
                  <a:cubicBezTo>
                    <a:pt x="62653" y="1041518"/>
                    <a:pt x="57023" y="1021447"/>
                    <a:pt x="55880" y="1000878"/>
                  </a:cubicBezTo>
                  <a:cubicBezTo>
                    <a:pt x="55309" y="990594"/>
                    <a:pt x="53677" y="977681"/>
                    <a:pt x="60960" y="970398"/>
                  </a:cubicBezTo>
                  <a:cubicBezTo>
                    <a:pt x="65277" y="966081"/>
                    <a:pt x="70840" y="977634"/>
                    <a:pt x="76200" y="980558"/>
                  </a:cubicBezTo>
                  <a:cubicBezTo>
                    <a:pt x="89496" y="987811"/>
                    <a:pt x="116840" y="1000878"/>
                    <a:pt x="116840" y="1000878"/>
                  </a:cubicBezTo>
                  <a:cubicBezTo>
                    <a:pt x="138871" y="998675"/>
                    <a:pt x="168574" y="1001793"/>
                    <a:pt x="187960" y="985638"/>
                  </a:cubicBezTo>
                  <a:cubicBezTo>
                    <a:pt x="192650" y="981729"/>
                    <a:pt x="193803" y="974715"/>
                    <a:pt x="198120" y="970398"/>
                  </a:cubicBezTo>
                  <a:cubicBezTo>
                    <a:pt x="211098" y="957420"/>
                    <a:pt x="176107" y="972091"/>
                    <a:pt x="182880" y="970398"/>
                  </a:cubicBezTo>
                  <a:close/>
                </a:path>
              </a:pathLst>
            </a:custGeom>
            <a:solidFill>
              <a:srgbClr val="7030A0">
                <a:alpha val="19000"/>
              </a:srgbClr>
            </a:solidFill>
            <a:ln w="9525">
              <a:solidFill>
                <a:srgbClr val="7030A0">
                  <a:alpha val="41961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  <p:sp>
          <p:nvSpPr>
            <p:cNvPr id="20" name="19 Forma libre"/>
            <p:cNvSpPr/>
            <p:nvPr/>
          </p:nvSpPr>
          <p:spPr>
            <a:xfrm>
              <a:off x="6190885" y="3064040"/>
              <a:ext cx="3309871" cy="1808633"/>
            </a:xfrm>
            <a:custGeom>
              <a:avLst/>
              <a:gdLst>
                <a:gd name="connsiteX0" fmla="*/ 0 w 3727486"/>
                <a:gd name="connsiteY0" fmla="*/ 1158134 h 2036833"/>
                <a:gd name="connsiteX1" fmla="*/ 31750 w 3727486"/>
                <a:gd name="connsiteY1" fmla="*/ 1151784 h 2036833"/>
                <a:gd name="connsiteX2" fmla="*/ 44450 w 3727486"/>
                <a:gd name="connsiteY2" fmla="*/ 1132734 h 2036833"/>
                <a:gd name="connsiteX3" fmla="*/ 63500 w 3727486"/>
                <a:gd name="connsiteY3" fmla="*/ 1120034 h 2036833"/>
                <a:gd name="connsiteX4" fmla="*/ 95250 w 3727486"/>
                <a:gd name="connsiteY4" fmla="*/ 1088284 h 2036833"/>
                <a:gd name="connsiteX5" fmla="*/ 107950 w 3727486"/>
                <a:gd name="connsiteY5" fmla="*/ 1132734 h 2036833"/>
                <a:gd name="connsiteX6" fmla="*/ 177800 w 3727486"/>
                <a:gd name="connsiteY6" fmla="*/ 1164484 h 2036833"/>
                <a:gd name="connsiteX7" fmla="*/ 190500 w 3727486"/>
                <a:gd name="connsiteY7" fmla="*/ 1183534 h 2036833"/>
                <a:gd name="connsiteX8" fmla="*/ 203200 w 3727486"/>
                <a:gd name="connsiteY8" fmla="*/ 1151784 h 2036833"/>
                <a:gd name="connsiteX9" fmla="*/ 209550 w 3727486"/>
                <a:gd name="connsiteY9" fmla="*/ 1107334 h 2036833"/>
                <a:gd name="connsiteX10" fmla="*/ 228600 w 3727486"/>
                <a:gd name="connsiteY10" fmla="*/ 1113684 h 2036833"/>
                <a:gd name="connsiteX11" fmla="*/ 241300 w 3727486"/>
                <a:gd name="connsiteY11" fmla="*/ 1183534 h 2036833"/>
                <a:gd name="connsiteX12" fmla="*/ 285750 w 3727486"/>
                <a:gd name="connsiteY12" fmla="*/ 1221634 h 2036833"/>
                <a:gd name="connsiteX13" fmla="*/ 292100 w 3727486"/>
                <a:gd name="connsiteY13" fmla="*/ 1240684 h 2036833"/>
                <a:gd name="connsiteX14" fmla="*/ 323850 w 3727486"/>
                <a:gd name="connsiteY14" fmla="*/ 1215284 h 2036833"/>
                <a:gd name="connsiteX15" fmla="*/ 336550 w 3727486"/>
                <a:gd name="connsiteY15" fmla="*/ 1164484 h 2036833"/>
                <a:gd name="connsiteX16" fmla="*/ 355600 w 3727486"/>
                <a:gd name="connsiteY16" fmla="*/ 1151784 h 2036833"/>
                <a:gd name="connsiteX17" fmla="*/ 330200 w 3727486"/>
                <a:gd name="connsiteY17" fmla="*/ 1120034 h 2036833"/>
                <a:gd name="connsiteX18" fmla="*/ 317500 w 3727486"/>
                <a:gd name="connsiteY18" fmla="*/ 1100984 h 2036833"/>
                <a:gd name="connsiteX19" fmla="*/ 438150 w 3727486"/>
                <a:gd name="connsiteY19" fmla="*/ 1069234 h 2036833"/>
                <a:gd name="connsiteX20" fmla="*/ 457200 w 3727486"/>
                <a:gd name="connsiteY20" fmla="*/ 1056534 h 2036833"/>
                <a:gd name="connsiteX21" fmla="*/ 444500 w 3727486"/>
                <a:gd name="connsiteY21" fmla="*/ 1037484 h 2036833"/>
                <a:gd name="connsiteX22" fmla="*/ 438150 w 3727486"/>
                <a:gd name="connsiteY22" fmla="*/ 1018434 h 2036833"/>
                <a:gd name="connsiteX23" fmla="*/ 450850 w 3727486"/>
                <a:gd name="connsiteY23" fmla="*/ 973984 h 2036833"/>
                <a:gd name="connsiteX24" fmla="*/ 469900 w 3727486"/>
                <a:gd name="connsiteY24" fmla="*/ 967634 h 2036833"/>
                <a:gd name="connsiteX25" fmla="*/ 488950 w 3727486"/>
                <a:gd name="connsiteY25" fmla="*/ 1012084 h 2036833"/>
                <a:gd name="connsiteX26" fmla="*/ 514350 w 3727486"/>
                <a:gd name="connsiteY26" fmla="*/ 1018434 h 2036833"/>
                <a:gd name="connsiteX27" fmla="*/ 552450 w 3727486"/>
                <a:gd name="connsiteY27" fmla="*/ 1031134 h 2036833"/>
                <a:gd name="connsiteX28" fmla="*/ 571500 w 3727486"/>
                <a:gd name="connsiteY28" fmla="*/ 1024784 h 2036833"/>
                <a:gd name="connsiteX29" fmla="*/ 596900 w 3727486"/>
                <a:gd name="connsiteY29" fmla="*/ 973984 h 2036833"/>
                <a:gd name="connsiteX30" fmla="*/ 679450 w 3727486"/>
                <a:gd name="connsiteY30" fmla="*/ 954934 h 2036833"/>
                <a:gd name="connsiteX31" fmla="*/ 685800 w 3727486"/>
                <a:gd name="connsiteY31" fmla="*/ 929534 h 2036833"/>
                <a:gd name="connsiteX32" fmla="*/ 666750 w 3727486"/>
                <a:gd name="connsiteY32" fmla="*/ 923184 h 2036833"/>
                <a:gd name="connsiteX33" fmla="*/ 679450 w 3727486"/>
                <a:gd name="connsiteY33" fmla="*/ 891434 h 2036833"/>
                <a:gd name="connsiteX34" fmla="*/ 673100 w 3727486"/>
                <a:gd name="connsiteY34" fmla="*/ 872384 h 2036833"/>
                <a:gd name="connsiteX35" fmla="*/ 666750 w 3727486"/>
                <a:gd name="connsiteY35" fmla="*/ 846984 h 2036833"/>
                <a:gd name="connsiteX36" fmla="*/ 641350 w 3727486"/>
                <a:gd name="connsiteY36" fmla="*/ 840634 h 2036833"/>
                <a:gd name="connsiteX37" fmla="*/ 577850 w 3727486"/>
                <a:gd name="connsiteY37" fmla="*/ 827934 h 2036833"/>
                <a:gd name="connsiteX38" fmla="*/ 603250 w 3727486"/>
                <a:gd name="connsiteY38" fmla="*/ 796184 h 2036833"/>
                <a:gd name="connsiteX39" fmla="*/ 628650 w 3727486"/>
                <a:gd name="connsiteY39" fmla="*/ 802534 h 2036833"/>
                <a:gd name="connsiteX40" fmla="*/ 647700 w 3727486"/>
                <a:gd name="connsiteY40" fmla="*/ 853334 h 2036833"/>
                <a:gd name="connsiteX41" fmla="*/ 692150 w 3727486"/>
                <a:gd name="connsiteY41" fmla="*/ 846984 h 2036833"/>
                <a:gd name="connsiteX42" fmla="*/ 723900 w 3727486"/>
                <a:gd name="connsiteY42" fmla="*/ 815234 h 2036833"/>
                <a:gd name="connsiteX43" fmla="*/ 730250 w 3727486"/>
                <a:gd name="connsiteY43" fmla="*/ 783484 h 2036833"/>
                <a:gd name="connsiteX44" fmla="*/ 742950 w 3727486"/>
                <a:gd name="connsiteY44" fmla="*/ 764434 h 2036833"/>
                <a:gd name="connsiteX45" fmla="*/ 787400 w 3727486"/>
                <a:gd name="connsiteY45" fmla="*/ 770784 h 2036833"/>
                <a:gd name="connsiteX46" fmla="*/ 838200 w 3727486"/>
                <a:gd name="connsiteY46" fmla="*/ 751734 h 2036833"/>
                <a:gd name="connsiteX47" fmla="*/ 857250 w 3727486"/>
                <a:gd name="connsiteY47" fmla="*/ 745384 h 2036833"/>
                <a:gd name="connsiteX48" fmla="*/ 869950 w 3727486"/>
                <a:gd name="connsiteY48" fmla="*/ 719984 h 2036833"/>
                <a:gd name="connsiteX49" fmla="*/ 889000 w 3727486"/>
                <a:gd name="connsiteY49" fmla="*/ 713634 h 2036833"/>
                <a:gd name="connsiteX50" fmla="*/ 901700 w 3727486"/>
                <a:gd name="connsiteY50" fmla="*/ 688234 h 2036833"/>
                <a:gd name="connsiteX51" fmla="*/ 920750 w 3727486"/>
                <a:gd name="connsiteY51" fmla="*/ 681884 h 2036833"/>
                <a:gd name="connsiteX52" fmla="*/ 939800 w 3727486"/>
                <a:gd name="connsiteY52" fmla="*/ 669184 h 2036833"/>
                <a:gd name="connsiteX53" fmla="*/ 952500 w 3727486"/>
                <a:gd name="connsiteY53" fmla="*/ 637434 h 2036833"/>
                <a:gd name="connsiteX54" fmla="*/ 984250 w 3727486"/>
                <a:gd name="connsiteY54" fmla="*/ 592984 h 2036833"/>
                <a:gd name="connsiteX55" fmla="*/ 996950 w 3727486"/>
                <a:gd name="connsiteY55" fmla="*/ 573934 h 2036833"/>
                <a:gd name="connsiteX56" fmla="*/ 1009650 w 3727486"/>
                <a:gd name="connsiteY56" fmla="*/ 548534 h 2036833"/>
                <a:gd name="connsiteX57" fmla="*/ 1028700 w 3727486"/>
                <a:gd name="connsiteY57" fmla="*/ 542184 h 2036833"/>
                <a:gd name="connsiteX58" fmla="*/ 1047750 w 3727486"/>
                <a:gd name="connsiteY58" fmla="*/ 554884 h 2036833"/>
                <a:gd name="connsiteX59" fmla="*/ 1060450 w 3727486"/>
                <a:gd name="connsiteY59" fmla="*/ 580284 h 2036833"/>
                <a:gd name="connsiteX60" fmla="*/ 1092200 w 3727486"/>
                <a:gd name="connsiteY60" fmla="*/ 573934 h 2036833"/>
                <a:gd name="connsiteX61" fmla="*/ 1104900 w 3727486"/>
                <a:gd name="connsiteY61" fmla="*/ 554884 h 2036833"/>
                <a:gd name="connsiteX62" fmla="*/ 1111250 w 3727486"/>
                <a:gd name="connsiteY62" fmla="*/ 529484 h 2036833"/>
                <a:gd name="connsiteX63" fmla="*/ 1136650 w 3727486"/>
                <a:gd name="connsiteY63" fmla="*/ 535834 h 2036833"/>
                <a:gd name="connsiteX64" fmla="*/ 1174750 w 3727486"/>
                <a:gd name="connsiteY64" fmla="*/ 523134 h 2036833"/>
                <a:gd name="connsiteX65" fmla="*/ 1187450 w 3727486"/>
                <a:gd name="connsiteY65" fmla="*/ 504084 h 2036833"/>
                <a:gd name="connsiteX66" fmla="*/ 1206500 w 3727486"/>
                <a:gd name="connsiteY66" fmla="*/ 491384 h 2036833"/>
                <a:gd name="connsiteX67" fmla="*/ 1270000 w 3727486"/>
                <a:gd name="connsiteY67" fmla="*/ 472334 h 2036833"/>
                <a:gd name="connsiteX68" fmla="*/ 1289050 w 3727486"/>
                <a:gd name="connsiteY68" fmla="*/ 459634 h 2036833"/>
                <a:gd name="connsiteX69" fmla="*/ 1263650 w 3727486"/>
                <a:gd name="connsiteY69" fmla="*/ 389784 h 2036833"/>
                <a:gd name="connsiteX70" fmla="*/ 1257300 w 3727486"/>
                <a:gd name="connsiteY70" fmla="*/ 364384 h 2036833"/>
                <a:gd name="connsiteX71" fmla="*/ 1270000 w 3727486"/>
                <a:gd name="connsiteY71" fmla="*/ 345334 h 2036833"/>
                <a:gd name="connsiteX72" fmla="*/ 1314450 w 3727486"/>
                <a:gd name="connsiteY72" fmla="*/ 326284 h 2036833"/>
                <a:gd name="connsiteX73" fmla="*/ 1333500 w 3727486"/>
                <a:gd name="connsiteY73" fmla="*/ 389784 h 2036833"/>
                <a:gd name="connsiteX74" fmla="*/ 1352550 w 3727486"/>
                <a:gd name="connsiteY74" fmla="*/ 402484 h 2036833"/>
                <a:gd name="connsiteX75" fmla="*/ 1377950 w 3727486"/>
                <a:gd name="connsiteY75" fmla="*/ 396134 h 2036833"/>
                <a:gd name="connsiteX76" fmla="*/ 1371600 w 3727486"/>
                <a:gd name="connsiteY76" fmla="*/ 358034 h 2036833"/>
                <a:gd name="connsiteX77" fmla="*/ 1409700 w 3727486"/>
                <a:gd name="connsiteY77" fmla="*/ 281834 h 2036833"/>
                <a:gd name="connsiteX78" fmla="*/ 1479550 w 3727486"/>
                <a:gd name="connsiteY78" fmla="*/ 275484 h 2036833"/>
                <a:gd name="connsiteX79" fmla="*/ 1562100 w 3727486"/>
                <a:gd name="connsiteY79" fmla="*/ 256434 h 2036833"/>
                <a:gd name="connsiteX80" fmla="*/ 1612900 w 3727486"/>
                <a:gd name="connsiteY80" fmla="*/ 231034 h 2036833"/>
                <a:gd name="connsiteX81" fmla="*/ 1638300 w 3727486"/>
                <a:gd name="connsiteY81" fmla="*/ 224684 h 2036833"/>
                <a:gd name="connsiteX82" fmla="*/ 1657350 w 3727486"/>
                <a:gd name="connsiteY82" fmla="*/ 211984 h 2036833"/>
                <a:gd name="connsiteX83" fmla="*/ 1720850 w 3727486"/>
                <a:gd name="connsiteY83" fmla="*/ 192934 h 2036833"/>
                <a:gd name="connsiteX84" fmla="*/ 1854200 w 3727486"/>
                <a:gd name="connsiteY84" fmla="*/ 205634 h 2036833"/>
                <a:gd name="connsiteX85" fmla="*/ 1873250 w 3727486"/>
                <a:gd name="connsiteY85" fmla="*/ 250084 h 2036833"/>
                <a:gd name="connsiteX86" fmla="*/ 1898650 w 3727486"/>
                <a:gd name="connsiteY86" fmla="*/ 269134 h 2036833"/>
                <a:gd name="connsiteX87" fmla="*/ 1930400 w 3727486"/>
                <a:gd name="connsiteY87" fmla="*/ 300884 h 2036833"/>
                <a:gd name="connsiteX88" fmla="*/ 1949450 w 3727486"/>
                <a:gd name="connsiteY88" fmla="*/ 294534 h 2036833"/>
                <a:gd name="connsiteX89" fmla="*/ 1974850 w 3727486"/>
                <a:gd name="connsiteY89" fmla="*/ 281834 h 2036833"/>
                <a:gd name="connsiteX90" fmla="*/ 1981200 w 3727486"/>
                <a:gd name="connsiteY90" fmla="*/ 262784 h 2036833"/>
                <a:gd name="connsiteX91" fmla="*/ 2025650 w 3727486"/>
                <a:gd name="connsiteY91" fmla="*/ 243734 h 2036833"/>
                <a:gd name="connsiteX92" fmla="*/ 2044700 w 3727486"/>
                <a:gd name="connsiteY92" fmla="*/ 231034 h 2036833"/>
                <a:gd name="connsiteX93" fmla="*/ 2171700 w 3727486"/>
                <a:gd name="connsiteY93" fmla="*/ 224684 h 2036833"/>
                <a:gd name="connsiteX94" fmla="*/ 2324100 w 3727486"/>
                <a:gd name="connsiteY94" fmla="*/ 211984 h 2036833"/>
                <a:gd name="connsiteX95" fmla="*/ 2349500 w 3727486"/>
                <a:gd name="connsiteY95" fmla="*/ 199284 h 2036833"/>
                <a:gd name="connsiteX96" fmla="*/ 2387600 w 3727486"/>
                <a:gd name="connsiteY96" fmla="*/ 205634 h 2036833"/>
                <a:gd name="connsiteX97" fmla="*/ 2470150 w 3727486"/>
                <a:gd name="connsiteY97" fmla="*/ 224684 h 2036833"/>
                <a:gd name="connsiteX98" fmla="*/ 2514600 w 3727486"/>
                <a:gd name="connsiteY98" fmla="*/ 199284 h 2036833"/>
                <a:gd name="connsiteX99" fmla="*/ 2527300 w 3727486"/>
                <a:gd name="connsiteY99" fmla="*/ 148484 h 2036833"/>
                <a:gd name="connsiteX100" fmla="*/ 2533650 w 3727486"/>
                <a:gd name="connsiteY100" fmla="*/ 129434 h 2036833"/>
                <a:gd name="connsiteX101" fmla="*/ 2546350 w 3727486"/>
                <a:gd name="connsiteY101" fmla="*/ 104034 h 2036833"/>
                <a:gd name="connsiteX102" fmla="*/ 2565400 w 3727486"/>
                <a:gd name="connsiteY102" fmla="*/ 97684 h 2036833"/>
                <a:gd name="connsiteX103" fmla="*/ 2584450 w 3727486"/>
                <a:gd name="connsiteY103" fmla="*/ 84984 h 2036833"/>
                <a:gd name="connsiteX104" fmla="*/ 2597150 w 3727486"/>
                <a:gd name="connsiteY104" fmla="*/ 65934 h 2036833"/>
                <a:gd name="connsiteX105" fmla="*/ 2762250 w 3727486"/>
                <a:gd name="connsiteY105" fmla="*/ 59584 h 2036833"/>
                <a:gd name="connsiteX106" fmla="*/ 2806700 w 3727486"/>
                <a:gd name="connsiteY106" fmla="*/ 53234 h 2036833"/>
                <a:gd name="connsiteX107" fmla="*/ 2819400 w 3727486"/>
                <a:gd name="connsiteY107" fmla="*/ 34184 h 2036833"/>
                <a:gd name="connsiteX108" fmla="*/ 2781300 w 3727486"/>
                <a:gd name="connsiteY108" fmla="*/ 8784 h 2036833"/>
                <a:gd name="connsiteX109" fmla="*/ 2901950 w 3727486"/>
                <a:gd name="connsiteY109" fmla="*/ 15134 h 2036833"/>
                <a:gd name="connsiteX110" fmla="*/ 2921000 w 3727486"/>
                <a:gd name="connsiteY110" fmla="*/ 27834 h 2036833"/>
                <a:gd name="connsiteX111" fmla="*/ 2959100 w 3727486"/>
                <a:gd name="connsiteY111" fmla="*/ 40534 h 2036833"/>
                <a:gd name="connsiteX112" fmla="*/ 3041650 w 3727486"/>
                <a:gd name="connsiteY112" fmla="*/ 46884 h 2036833"/>
                <a:gd name="connsiteX113" fmla="*/ 3086100 w 3727486"/>
                <a:gd name="connsiteY113" fmla="*/ 59584 h 2036833"/>
                <a:gd name="connsiteX114" fmla="*/ 3130550 w 3727486"/>
                <a:gd name="connsiteY114" fmla="*/ 78634 h 2036833"/>
                <a:gd name="connsiteX115" fmla="*/ 3162300 w 3727486"/>
                <a:gd name="connsiteY115" fmla="*/ 110384 h 2036833"/>
                <a:gd name="connsiteX116" fmla="*/ 3200400 w 3727486"/>
                <a:gd name="connsiteY116" fmla="*/ 135784 h 2036833"/>
                <a:gd name="connsiteX117" fmla="*/ 3225800 w 3727486"/>
                <a:gd name="connsiteY117" fmla="*/ 173884 h 2036833"/>
                <a:gd name="connsiteX118" fmla="*/ 3263900 w 3727486"/>
                <a:gd name="connsiteY118" fmla="*/ 192934 h 2036833"/>
                <a:gd name="connsiteX119" fmla="*/ 3282950 w 3727486"/>
                <a:gd name="connsiteY119" fmla="*/ 205634 h 2036833"/>
                <a:gd name="connsiteX120" fmla="*/ 3308350 w 3727486"/>
                <a:gd name="connsiteY120" fmla="*/ 218334 h 2036833"/>
                <a:gd name="connsiteX121" fmla="*/ 3314700 w 3727486"/>
                <a:gd name="connsiteY121" fmla="*/ 237384 h 2036833"/>
                <a:gd name="connsiteX122" fmla="*/ 3359150 w 3727486"/>
                <a:gd name="connsiteY122" fmla="*/ 256434 h 2036833"/>
                <a:gd name="connsiteX123" fmla="*/ 3378200 w 3727486"/>
                <a:gd name="connsiteY123" fmla="*/ 269134 h 2036833"/>
                <a:gd name="connsiteX124" fmla="*/ 3403600 w 3727486"/>
                <a:gd name="connsiteY124" fmla="*/ 281834 h 2036833"/>
                <a:gd name="connsiteX125" fmla="*/ 3422650 w 3727486"/>
                <a:gd name="connsiteY125" fmla="*/ 294534 h 2036833"/>
                <a:gd name="connsiteX126" fmla="*/ 3454400 w 3727486"/>
                <a:gd name="connsiteY126" fmla="*/ 300884 h 2036833"/>
                <a:gd name="connsiteX127" fmla="*/ 3479800 w 3727486"/>
                <a:gd name="connsiteY127" fmla="*/ 313584 h 2036833"/>
                <a:gd name="connsiteX128" fmla="*/ 3498850 w 3727486"/>
                <a:gd name="connsiteY128" fmla="*/ 326284 h 2036833"/>
                <a:gd name="connsiteX129" fmla="*/ 3543300 w 3727486"/>
                <a:gd name="connsiteY129" fmla="*/ 338984 h 2036833"/>
                <a:gd name="connsiteX130" fmla="*/ 3562350 w 3727486"/>
                <a:gd name="connsiteY130" fmla="*/ 345334 h 2036833"/>
                <a:gd name="connsiteX131" fmla="*/ 3613150 w 3727486"/>
                <a:gd name="connsiteY131" fmla="*/ 370734 h 2036833"/>
                <a:gd name="connsiteX132" fmla="*/ 3663950 w 3727486"/>
                <a:gd name="connsiteY132" fmla="*/ 377084 h 2036833"/>
                <a:gd name="connsiteX133" fmla="*/ 3670300 w 3727486"/>
                <a:gd name="connsiteY133" fmla="*/ 402484 h 2036833"/>
                <a:gd name="connsiteX134" fmla="*/ 3683000 w 3727486"/>
                <a:gd name="connsiteY134" fmla="*/ 421534 h 2036833"/>
                <a:gd name="connsiteX135" fmla="*/ 3708400 w 3727486"/>
                <a:gd name="connsiteY135" fmla="*/ 650134 h 2036833"/>
                <a:gd name="connsiteX136" fmla="*/ 3721100 w 3727486"/>
                <a:gd name="connsiteY136" fmla="*/ 681884 h 2036833"/>
                <a:gd name="connsiteX137" fmla="*/ 3714750 w 3727486"/>
                <a:gd name="connsiteY137" fmla="*/ 1075584 h 2036833"/>
                <a:gd name="connsiteX138" fmla="*/ 3702050 w 3727486"/>
                <a:gd name="connsiteY138" fmla="*/ 1126384 h 2036833"/>
                <a:gd name="connsiteX139" fmla="*/ 3670300 w 3727486"/>
                <a:gd name="connsiteY139" fmla="*/ 1208934 h 2036833"/>
                <a:gd name="connsiteX140" fmla="*/ 3663950 w 3727486"/>
                <a:gd name="connsiteY140" fmla="*/ 1227984 h 2036833"/>
                <a:gd name="connsiteX141" fmla="*/ 3638550 w 3727486"/>
                <a:gd name="connsiteY141" fmla="*/ 1259734 h 2036833"/>
                <a:gd name="connsiteX142" fmla="*/ 3625850 w 3727486"/>
                <a:gd name="connsiteY142" fmla="*/ 1285134 h 2036833"/>
                <a:gd name="connsiteX143" fmla="*/ 3613150 w 3727486"/>
                <a:gd name="connsiteY143" fmla="*/ 1304184 h 2036833"/>
                <a:gd name="connsiteX144" fmla="*/ 3606800 w 3727486"/>
                <a:gd name="connsiteY144" fmla="*/ 1329584 h 2036833"/>
                <a:gd name="connsiteX145" fmla="*/ 3581400 w 3727486"/>
                <a:gd name="connsiteY145" fmla="*/ 1367684 h 2036833"/>
                <a:gd name="connsiteX146" fmla="*/ 3575050 w 3727486"/>
                <a:gd name="connsiteY146" fmla="*/ 1424834 h 2036833"/>
                <a:gd name="connsiteX147" fmla="*/ 3365500 w 3727486"/>
                <a:gd name="connsiteY147" fmla="*/ 1520084 h 2036833"/>
                <a:gd name="connsiteX148" fmla="*/ 3276600 w 3727486"/>
                <a:gd name="connsiteY148" fmla="*/ 1532784 h 2036833"/>
                <a:gd name="connsiteX149" fmla="*/ 3213100 w 3727486"/>
                <a:gd name="connsiteY149" fmla="*/ 1520084 h 2036833"/>
                <a:gd name="connsiteX150" fmla="*/ 3194050 w 3727486"/>
                <a:gd name="connsiteY150" fmla="*/ 1507384 h 2036833"/>
                <a:gd name="connsiteX151" fmla="*/ 3149600 w 3727486"/>
                <a:gd name="connsiteY151" fmla="*/ 1475634 h 2036833"/>
                <a:gd name="connsiteX152" fmla="*/ 3124200 w 3727486"/>
                <a:gd name="connsiteY152" fmla="*/ 1462934 h 2036833"/>
                <a:gd name="connsiteX153" fmla="*/ 3073400 w 3727486"/>
                <a:gd name="connsiteY153" fmla="*/ 1456584 h 2036833"/>
                <a:gd name="connsiteX154" fmla="*/ 3009900 w 3727486"/>
                <a:gd name="connsiteY154" fmla="*/ 1475634 h 2036833"/>
                <a:gd name="connsiteX155" fmla="*/ 2901950 w 3727486"/>
                <a:gd name="connsiteY155" fmla="*/ 1488334 h 2036833"/>
                <a:gd name="connsiteX156" fmla="*/ 2882900 w 3727486"/>
                <a:gd name="connsiteY156" fmla="*/ 1501034 h 2036833"/>
                <a:gd name="connsiteX157" fmla="*/ 2851150 w 3727486"/>
                <a:gd name="connsiteY157" fmla="*/ 1507384 h 2036833"/>
                <a:gd name="connsiteX158" fmla="*/ 2736850 w 3727486"/>
                <a:gd name="connsiteY158" fmla="*/ 1520084 h 2036833"/>
                <a:gd name="connsiteX159" fmla="*/ 2711450 w 3727486"/>
                <a:gd name="connsiteY159" fmla="*/ 1532784 h 2036833"/>
                <a:gd name="connsiteX160" fmla="*/ 2660650 w 3727486"/>
                <a:gd name="connsiteY160" fmla="*/ 1551834 h 2036833"/>
                <a:gd name="connsiteX161" fmla="*/ 2641600 w 3727486"/>
                <a:gd name="connsiteY161" fmla="*/ 1564534 h 2036833"/>
                <a:gd name="connsiteX162" fmla="*/ 2628900 w 3727486"/>
                <a:gd name="connsiteY162" fmla="*/ 1583584 h 2036833"/>
                <a:gd name="connsiteX163" fmla="*/ 2590800 w 3727486"/>
                <a:gd name="connsiteY163" fmla="*/ 1558184 h 2036833"/>
                <a:gd name="connsiteX164" fmla="*/ 2578100 w 3727486"/>
                <a:gd name="connsiteY164" fmla="*/ 1526434 h 2036833"/>
                <a:gd name="connsiteX165" fmla="*/ 2565400 w 3727486"/>
                <a:gd name="connsiteY165" fmla="*/ 1507384 h 2036833"/>
                <a:gd name="connsiteX166" fmla="*/ 2533650 w 3727486"/>
                <a:gd name="connsiteY166" fmla="*/ 1443884 h 2036833"/>
                <a:gd name="connsiteX167" fmla="*/ 2495550 w 3727486"/>
                <a:gd name="connsiteY167" fmla="*/ 1418484 h 2036833"/>
                <a:gd name="connsiteX168" fmla="*/ 2451100 w 3727486"/>
                <a:gd name="connsiteY168" fmla="*/ 1424834 h 2036833"/>
                <a:gd name="connsiteX169" fmla="*/ 2432050 w 3727486"/>
                <a:gd name="connsiteY169" fmla="*/ 1450234 h 2036833"/>
                <a:gd name="connsiteX170" fmla="*/ 2406650 w 3727486"/>
                <a:gd name="connsiteY170" fmla="*/ 1469284 h 2036833"/>
                <a:gd name="connsiteX171" fmla="*/ 2387600 w 3727486"/>
                <a:gd name="connsiteY171" fmla="*/ 1488334 h 2036833"/>
                <a:gd name="connsiteX172" fmla="*/ 2400300 w 3727486"/>
                <a:gd name="connsiteY172" fmla="*/ 1545484 h 2036833"/>
                <a:gd name="connsiteX173" fmla="*/ 2413000 w 3727486"/>
                <a:gd name="connsiteY173" fmla="*/ 1564534 h 2036833"/>
                <a:gd name="connsiteX174" fmla="*/ 2419350 w 3727486"/>
                <a:gd name="connsiteY174" fmla="*/ 1583584 h 2036833"/>
                <a:gd name="connsiteX175" fmla="*/ 2406650 w 3727486"/>
                <a:gd name="connsiteY175" fmla="*/ 1628034 h 2036833"/>
                <a:gd name="connsiteX176" fmla="*/ 2387600 w 3727486"/>
                <a:gd name="connsiteY176" fmla="*/ 1634384 h 2036833"/>
                <a:gd name="connsiteX177" fmla="*/ 2330450 w 3727486"/>
                <a:gd name="connsiteY177" fmla="*/ 1659784 h 2036833"/>
                <a:gd name="connsiteX178" fmla="*/ 2273300 w 3727486"/>
                <a:gd name="connsiteY178" fmla="*/ 1691534 h 2036833"/>
                <a:gd name="connsiteX179" fmla="*/ 2209800 w 3727486"/>
                <a:gd name="connsiteY179" fmla="*/ 1697884 h 2036833"/>
                <a:gd name="connsiteX180" fmla="*/ 2101850 w 3727486"/>
                <a:gd name="connsiteY180" fmla="*/ 1710584 h 2036833"/>
                <a:gd name="connsiteX181" fmla="*/ 2019300 w 3727486"/>
                <a:gd name="connsiteY181" fmla="*/ 1729634 h 2036833"/>
                <a:gd name="connsiteX182" fmla="*/ 1968500 w 3727486"/>
                <a:gd name="connsiteY182" fmla="*/ 1755034 h 2036833"/>
                <a:gd name="connsiteX183" fmla="*/ 1943100 w 3727486"/>
                <a:gd name="connsiteY183" fmla="*/ 1799484 h 2036833"/>
                <a:gd name="connsiteX184" fmla="*/ 1924050 w 3727486"/>
                <a:gd name="connsiteY184" fmla="*/ 1837584 h 2036833"/>
                <a:gd name="connsiteX185" fmla="*/ 1879600 w 3727486"/>
                <a:gd name="connsiteY185" fmla="*/ 1856634 h 2036833"/>
                <a:gd name="connsiteX186" fmla="*/ 1873250 w 3727486"/>
                <a:gd name="connsiteY186" fmla="*/ 1824884 h 2036833"/>
                <a:gd name="connsiteX187" fmla="*/ 1847850 w 3727486"/>
                <a:gd name="connsiteY187" fmla="*/ 1767734 h 2036833"/>
                <a:gd name="connsiteX188" fmla="*/ 1835150 w 3727486"/>
                <a:gd name="connsiteY188" fmla="*/ 1748684 h 2036833"/>
                <a:gd name="connsiteX189" fmla="*/ 1816100 w 3727486"/>
                <a:gd name="connsiteY189" fmla="*/ 1735984 h 2036833"/>
                <a:gd name="connsiteX190" fmla="*/ 1797050 w 3727486"/>
                <a:gd name="connsiteY190" fmla="*/ 1697884 h 2036833"/>
                <a:gd name="connsiteX191" fmla="*/ 1778000 w 3727486"/>
                <a:gd name="connsiteY191" fmla="*/ 1685184 h 2036833"/>
                <a:gd name="connsiteX192" fmla="*/ 1765300 w 3727486"/>
                <a:gd name="connsiteY192" fmla="*/ 1653434 h 2036833"/>
                <a:gd name="connsiteX193" fmla="*/ 1752600 w 3727486"/>
                <a:gd name="connsiteY193" fmla="*/ 1634384 h 2036833"/>
                <a:gd name="connsiteX194" fmla="*/ 1746250 w 3727486"/>
                <a:gd name="connsiteY194" fmla="*/ 1615334 h 2036833"/>
                <a:gd name="connsiteX195" fmla="*/ 1733550 w 3727486"/>
                <a:gd name="connsiteY195" fmla="*/ 1589934 h 2036833"/>
                <a:gd name="connsiteX196" fmla="*/ 1720850 w 3727486"/>
                <a:gd name="connsiteY196" fmla="*/ 1570884 h 2036833"/>
                <a:gd name="connsiteX197" fmla="*/ 1714500 w 3727486"/>
                <a:gd name="connsiteY197" fmla="*/ 1551834 h 2036833"/>
                <a:gd name="connsiteX198" fmla="*/ 1670050 w 3727486"/>
                <a:gd name="connsiteY198" fmla="*/ 1532784 h 2036833"/>
                <a:gd name="connsiteX199" fmla="*/ 1600200 w 3727486"/>
                <a:gd name="connsiteY199" fmla="*/ 1513734 h 2036833"/>
                <a:gd name="connsiteX200" fmla="*/ 1574800 w 3727486"/>
                <a:gd name="connsiteY200" fmla="*/ 1526434 h 2036833"/>
                <a:gd name="connsiteX201" fmla="*/ 1568450 w 3727486"/>
                <a:gd name="connsiteY201" fmla="*/ 1545484 h 2036833"/>
                <a:gd name="connsiteX202" fmla="*/ 1543050 w 3727486"/>
                <a:gd name="connsiteY202" fmla="*/ 1558184 h 2036833"/>
                <a:gd name="connsiteX203" fmla="*/ 1530350 w 3727486"/>
                <a:gd name="connsiteY203" fmla="*/ 1577234 h 2036833"/>
                <a:gd name="connsiteX204" fmla="*/ 1409700 w 3727486"/>
                <a:gd name="connsiteY204" fmla="*/ 1551834 h 2036833"/>
                <a:gd name="connsiteX205" fmla="*/ 1327150 w 3727486"/>
                <a:gd name="connsiteY205" fmla="*/ 1558184 h 2036833"/>
                <a:gd name="connsiteX206" fmla="*/ 1301750 w 3727486"/>
                <a:gd name="connsiteY206" fmla="*/ 1570884 h 2036833"/>
                <a:gd name="connsiteX207" fmla="*/ 1295400 w 3727486"/>
                <a:gd name="connsiteY207" fmla="*/ 1634384 h 2036833"/>
                <a:gd name="connsiteX208" fmla="*/ 1270000 w 3727486"/>
                <a:gd name="connsiteY208" fmla="*/ 1628034 h 2036833"/>
                <a:gd name="connsiteX209" fmla="*/ 1098550 w 3727486"/>
                <a:gd name="connsiteY209" fmla="*/ 1640734 h 2036833"/>
                <a:gd name="connsiteX210" fmla="*/ 1066800 w 3727486"/>
                <a:gd name="connsiteY210" fmla="*/ 1653434 h 2036833"/>
                <a:gd name="connsiteX211" fmla="*/ 1041400 w 3727486"/>
                <a:gd name="connsiteY211" fmla="*/ 1659784 h 2036833"/>
                <a:gd name="connsiteX212" fmla="*/ 1003300 w 3727486"/>
                <a:gd name="connsiteY212" fmla="*/ 1685184 h 2036833"/>
                <a:gd name="connsiteX213" fmla="*/ 920750 w 3727486"/>
                <a:gd name="connsiteY213" fmla="*/ 1704234 h 2036833"/>
                <a:gd name="connsiteX214" fmla="*/ 895350 w 3727486"/>
                <a:gd name="connsiteY214" fmla="*/ 1716934 h 2036833"/>
                <a:gd name="connsiteX215" fmla="*/ 857250 w 3727486"/>
                <a:gd name="connsiteY215" fmla="*/ 1710584 h 2036833"/>
                <a:gd name="connsiteX216" fmla="*/ 831850 w 3727486"/>
                <a:gd name="connsiteY216" fmla="*/ 1666134 h 2036833"/>
                <a:gd name="connsiteX217" fmla="*/ 812800 w 3727486"/>
                <a:gd name="connsiteY217" fmla="*/ 1659784 h 2036833"/>
                <a:gd name="connsiteX218" fmla="*/ 711200 w 3727486"/>
                <a:gd name="connsiteY218" fmla="*/ 1672484 h 2036833"/>
                <a:gd name="connsiteX219" fmla="*/ 685800 w 3727486"/>
                <a:gd name="connsiteY219" fmla="*/ 1685184 h 2036833"/>
                <a:gd name="connsiteX220" fmla="*/ 679450 w 3727486"/>
                <a:gd name="connsiteY220" fmla="*/ 1704234 h 2036833"/>
                <a:gd name="connsiteX221" fmla="*/ 666750 w 3727486"/>
                <a:gd name="connsiteY221" fmla="*/ 1723284 h 2036833"/>
                <a:gd name="connsiteX222" fmla="*/ 673100 w 3727486"/>
                <a:gd name="connsiteY222" fmla="*/ 1748684 h 2036833"/>
                <a:gd name="connsiteX223" fmla="*/ 679450 w 3727486"/>
                <a:gd name="connsiteY223" fmla="*/ 1767734 h 2036833"/>
                <a:gd name="connsiteX224" fmla="*/ 654050 w 3727486"/>
                <a:gd name="connsiteY224" fmla="*/ 1780434 h 2036833"/>
                <a:gd name="connsiteX225" fmla="*/ 584200 w 3727486"/>
                <a:gd name="connsiteY225" fmla="*/ 1786784 h 2036833"/>
                <a:gd name="connsiteX226" fmla="*/ 539750 w 3727486"/>
                <a:gd name="connsiteY226" fmla="*/ 1812184 h 2036833"/>
                <a:gd name="connsiteX227" fmla="*/ 520700 w 3727486"/>
                <a:gd name="connsiteY227" fmla="*/ 1818534 h 2036833"/>
                <a:gd name="connsiteX228" fmla="*/ 488950 w 3727486"/>
                <a:gd name="connsiteY228" fmla="*/ 1831234 h 2036833"/>
                <a:gd name="connsiteX229" fmla="*/ 438150 w 3727486"/>
                <a:gd name="connsiteY229" fmla="*/ 1837584 h 2036833"/>
                <a:gd name="connsiteX230" fmla="*/ 406400 w 3727486"/>
                <a:gd name="connsiteY230" fmla="*/ 1850284 h 2036833"/>
                <a:gd name="connsiteX231" fmla="*/ 387350 w 3727486"/>
                <a:gd name="connsiteY231" fmla="*/ 1862984 h 2036833"/>
                <a:gd name="connsiteX232" fmla="*/ 361950 w 3727486"/>
                <a:gd name="connsiteY232" fmla="*/ 1869334 h 2036833"/>
                <a:gd name="connsiteX233" fmla="*/ 323850 w 3727486"/>
                <a:gd name="connsiteY233" fmla="*/ 1894734 h 2036833"/>
                <a:gd name="connsiteX234" fmla="*/ 241300 w 3727486"/>
                <a:gd name="connsiteY234" fmla="*/ 1913784 h 2036833"/>
                <a:gd name="connsiteX235" fmla="*/ 222250 w 3727486"/>
                <a:gd name="connsiteY235" fmla="*/ 1926484 h 2036833"/>
                <a:gd name="connsiteX236" fmla="*/ 196850 w 3727486"/>
                <a:gd name="connsiteY236" fmla="*/ 1977284 h 2036833"/>
                <a:gd name="connsiteX237" fmla="*/ 190500 w 3727486"/>
                <a:gd name="connsiteY237" fmla="*/ 2002684 h 2036833"/>
                <a:gd name="connsiteX238" fmla="*/ 177800 w 3727486"/>
                <a:gd name="connsiteY238" fmla="*/ 2034434 h 2036833"/>
                <a:gd name="connsiteX239" fmla="*/ 203200 w 3727486"/>
                <a:gd name="connsiteY239" fmla="*/ 1977284 h 2036833"/>
                <a:gd name="connsiteX240" fmla="*/ 196850 w 3727486"/>
                <a:gd name="connsiteY240" fmla="*/ 1869334 h 2036833"/>
                <a:gd name="connsiteX241" fmla="*/ 190500 w 3727486"/>
                <a:gd name="connsiteY241" fmla="*/ 1850284 h 2036833"/>
                <a:gd name="connsiteX242" fmla="*/ 165100 w 3727486"/>
                <a:gd name="connsiteY242" fmla="*/ 1659784 h 2036833"/>
                <a:gd name="connsiteX243" fmla="*/ 171450 w 3727486"/>
                <a:gd name="connsiteY243" fmla="*/ 1481984 h 2036833"/>
                <a:gd name="connsiteX244" fmla="*/ 146050 w 3727486"/>
                <a:gd name="connsiteY244" fmla="*/ 1367684 h 2036833"/>
                <a:gd name="connsiteX245" fmla="*/ 127000 w 3727486"/>
                <a:gd name="connsiteY245" fmla="*/ 1329584 h 2036833"/>
                <a:gd name="connsiteX246" fmla="*/ 114300 w 3727486"/>
                <a:gd name="connsiteY246" fmla="*/ 1304184 h 2036833"/>
                <a:gd name="connsiteX247" fmla="*/ 95250 w 3727486"/>
                <a:gd name="connsiteY247" fmla="*/ 1297834 h 2036833"/>
                <a:gd name="connsiteX248" fmla="*/ 82550 w 3727486"/>
                <a:gd name="connsiteY248" fmla="*/ 1272434 h 2036833"/>
                <a:gd name="connsiteX249" fmla="*/ 76200 w 3727486"/>
                <a:gd name="connsiteY249" fmla="*/ 1253384 h 2036833"/>
                <a:gd name="connsiteX250" fmla="*/ 63500 w 3727486"/>
                <a:gd name="connsiteY250" fmla="*/ 1234334 h 2036833"/>
                <a:gd name="connsiteX251" fmla="*/ 50800 w 3727486"/>
                <a:gd name="connsiteY251" fmla="*/ 1208934 h 2036833"/>
                <a:gd name="connsiteX252" fmla="*/ 31750 w 3727486"/>
                <a:gd name="connsiteY252" fmla="*/ 1189884 h 2036833"/>
                <a:gd name="connsiteX253" fmla="*/ 0 w 3727486"/>
                <a:gd name="connsiteY253" fmla="*/ 1158134 h 2036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</a:cxnLst>
              <a:rect l="l" t="t" r="r" b="b"/>
              <a:pathLst>
                <a:path w="3727486" h="2036833">
                  <a:moveTo>
                    <a:pt x="0" y="1158134"/>
                  </a:moveTo>
                  <a:cubicBezTo>
                    <a:pt x="0" y="1151784"/>
                    <a:pt x="22379" y="1157139"/>
                    <a:pt x="31750" y="1151784"/>
                  </a:cubicBezTo>
                  <a:cubicBezTo>
                    <a:pt x="38376" y="1147998"/>
                    <a:pt x="39054" y="1138130"/>
                    <a:pt x="44450" y="1132734"/>
                  </a:cubicBezTo>
                  <a:cubicBezTo>
                    <a:pt x="49846" y="1127338"/>
                    <a:pt x="57150" y="1124267"/>
                    <a:pt x="63500" y="1120034"/>
                  </a:cubicBezTo>
                  <a:cubicBezTo>
                    <a:pt x="63500" y="1120034"/>
                    <a:pt x="86783" y="1079817"/>
                    <a:pt x="95250" y="1088284"/>
                  </a:cubicBezTo>
                  <a:cubicBezTo>
                    <a:pt x="106146" y="1099180"/>
                    <a:pt x="98887" y="1120272"/>
                    <a:pt x="107950" y="1132734"/>
                  </a:cubicBezTo>
                  <a:cubicBezTo>
                    <a:pt x="126649" y="1158444"/>
                    <a:pt x="151152" y="1159154"/>
                    <a:pt x="177800" y="1164484"/>
                  </a:cubicBezTo>
                  <a:cubicBezTo>
                    <a:pt x="182033" y="1170834"/>
                    <a:pt x="183016" y="1182037"/>
                    <a:pt x="190500" y="1183534"/>
                  </a:cubicBezTo>
                  <a:cubicBezTo>
                    <a:pt x="222740" y="1189982"/>
                    <a:pt x="205280" y="1158024"/>
                    <a:pt x="203200" y="1151784"/>
                  </a:cubicBezTo>
                  <a:cubicBezTo>
                    <a:pt x="205317" y="1136967"/>
                    <a:pt x="201248" y="1119787"/>
                    <a:pt x="209550" y="1107334"/>
                  </a:cubicBezTo>
                  <a:cubicBezTo>
                    <a:pt x="213263" y="1101765"/>
                    <a:pt x="226026" y="1107505"/>
                    <a:pt x="228600" y="1113684"/>
                  </a:cubicBezTo>
                  <a:cubicBezTo>
                    <a:pt x="237702" y="1135529"/>
                    <a:pt x="233816" y="1161083"/>
                    <a:pt x="241300" y="1183534"/>
                  </a:cubicBezTo>
                  <a:cubicBezTo>
                    <a:pt x="249543" y="1208264"/>
                    <a:pt x="265630" y="1211574"/>
                    <a:pt x="285750" y="1221634"/>
                  </a:cubicBezTo>
                  <a:cubicBezTo>
                    <a:pt x="287867" y="1227984"/>
                    <a:pt x="286113" y="1237691"/>
                    <a:pt x="292100" y="1240684"/>
                  </a:cubicBezTo>
                  <a:cubicBezTo>
                    <a:pt x="307436" y="1248352"/>
                    <a:pt x="319927" y="1221169"/>
                    <a:pt x="323850" y="1215284"/>
                  </a:cubicBezTo>
                  <a:cubicBezTo>
                    <a:pt x="328083" y="1198351"/>
                    <a:pt x="328744" y="1180096"/>
                    <a:pt x="336550" y="1164484"/>
                  </a:cubicBezTo>
                  <a:cubicBezTo>
                    <a:pt x="339963" y="1157658"/>
                    <a:pt x="352766" y="1158870"/>
                    <a:pt x="355600" y="1151784"/>
                  </a:cubicBezTo>
                  <a:cubicBezTo>
                    <a:pt x="362057" y="1135641"/>
                    <a:pt x="337465" y="1124877"/>
                    <a:pt x="330200" y="1120034"/>
                  </a:cubicBezTo>
                  <a:cubicBezTo>
                    <a:pt x="325967" y="1113684"/>
                    <a:pt x="320913" y="1107810"/>
                    <a:pt x="317500" y="1100984"/>
                  </a:cubicBezTo>
                  <a:cubicBezTo>
                    <a:pt x="288266" y="1042516"/>
                    <a:pt x="364430" y="1076606"/>
                    <a:pt x="438150" y="1069234"/>
                  </a:cubicBezTo>
                  <a:cubicBezTo>
                    <a:pt x="444500" y="1065001"/>
                    <a:pt x="455703" y="1064018"/>
                    <a:pt x="457200" y="1056534"/>
                  </a:cubicBezTo>
                  <a:cubicBezTo>
                    <a:pt x="458697" y="1049050"/>
                    <a:pt x="447913" y="1044310"/>
                    <a:pt x="444500" y="1037484"/>
                  </a:cubicBezTo>
                  <a:cubicBezTo>
                    <a:pt x="441507" y="1031497"/>
                    <a:pt x="440267" y="1024784"/>
                    <a:pt x="438150" y="1018434"/>
                  </a:cubicBezTo>
                  <a:cubicBezTo>
                    <a:pt x="442383" y="1003617"/>
                    <a:pt x="442683" y="987051"/>
                    <a:pt x="450850" y="973984"/>
                  </a:cubicBezTo>
                  <a:cubicBezTo>
                    <a:pt x="454398" y="968308"/>
                    <a:pt x="464160" y="964190"/>
                    <a:pt x="469900" y="967634"/>
                  </a:cubicBezTo>
                  <a:cubicBezTo>
                    <a:pt x="521089" y="998347"/>
                    <a:pt x="454507" y="984530"/>
                    <a:pt x="488950" y="1012084"/>
                  </a:cubicBezTo>
                  <a:cubicBezTo>
                    <a:pt x="495765" y="1017536"/>
                    <a:pt x="505991" y="1015926"/>
                    <a:pt x="514350" y="1018434"/>
                  </a:cubicBezTo>
                  <a:cubicBezTo>
                    <a:pt x="527172" y="1022281"/>
                    <a:pt x="539750" y="1026901"/>
                    <a:pt x="552450" y="1031134"/>
                  </a:cubicBezTo>
                  <a:cubicBezTo>
                    <a:pt x="558800" y="1029017"/>
                    <a:pt x="566273" y="1028965"/>
                    <a:pt x="571500" y="1024784"/>
                  </a:cubicBezTo>
                  <a:cubicBezTo>
                    <a:pt x="587398" y="1012066"/>
                    <a:pt x="586033" y="989197"/>
                    <a:pt x="596900" y="973984"/>
                  </a:cubicBezTo>
                  <a:cubicBezTo>
                    <a:pt x="612919" y="951557"/>
                    <a:pt x="666139" y="956265"/>
                    <a:pt x="679450" y="954934"/>
                  </a:cubicBezTo>
                  <a:cubicBezTo>
                    <a:pt x="681567" y="946467"/>
                    <a:pt x="689041" y="937637"/>
                    <a:pt x="685800" y="929534"/>
                  </a:cubicBezTo>
                  <a:cubicBezTo>
                    <a:pt x="683314" y="923319"/>
                    <a:pt x="667850" y="929786"/>
                    <a:pt x="666750" y="923184"/>
                  </a:cubicBezTo>
                  <a:cubicBezTo>
                    <a:pt x="664876" y="911940"/>
                    <a:pt x="675217" y="902017"/>
                    <a:pt x="679450" y="891434"/>
                  </a:cubicBezTo>
                  <a:cubicBezTo>
                    <a:pt x="677333" y="885084"/>
                    <a:pt x="674939" y="878820"/>
                    <a:pt x="673100" y="872384"/>
                  </a:cubicBezTo>
                  <a:cubicBezTo>
                    <a:pt x="670702" y="863993"/>
                    <a:pt x="672921" y="853155"/>
                    <a:pt x="666750" y="846984"/>
                  </a:cubicBezTo>
                  <a:cubicBezTo>
                    <a:pt x="660579" y="840813"/>
                    <a:pt x="649884" y="842463"/>
                    <a:pt x="641350" y="840634"/>
                  </a:cubicBezTo>
                  <a:cubicBezTo>
                    <a:pt x="620243" y="836111"/>
                    <a:pt x="599017" y="832167"/>
                    <a:pt x="577850" y="827934"/>
                  </a:cubicBezTo>
                  <a:cubicBezTo>
                    <a:pt x="582655" y="813520"/>
                    <a:pt x="583144" y="799056"/>
                    <a:pt x="603250" y="796184"/>
                  </a:cubicBezTo>
                  <a:cubicBezTo>
                    <a:pt x="611890" y="794950"/>
                    <a:pt x="620183" y="800417"/>
                    <a:pt x="628650" y="802534"/>
                  </a:cubicBezTo>
                  <a:cubicBezTo>
                    <a:pt x="630338" y="809286"/>
                    <a:pt x="638644" y="850315"/>
                    <a:pt x="647700" y="853334"/>
                  </a:cubicBezTo>
                  <a:cubicBezTo>
                    <a:pt x="661899" y="858067"/>
                    <a:pt x="677333" y="849101"/>
                    <a:pt x="692150" y="846984"/>
                  </a:cubicBezTo>
                  <a:cubicBezTo>
                    <a:pt x="713977" y="781502"/>
                    <a:pt x="674858" y="883893"/>
                    <a:pt x="723900" y="815234"/>
                  </a:cubicBezTo>
                  <a:cubicBezTo>
                    <a:pt x="730173" y="806451"/>
                    <a:pt x="726460" y="793590"/>
                    <a:pt x="730250" y="783484"/>
                  </a:cubicBezTo>
                  <a:cubicBezTo>
                    <a:pt x="732930" y="776338"/>
                    <a:pt x="738717" y="770784"/>
                    <a:pt x="742950" y="764434"/>
                  </a:cubicBezTo>
                  <a:cubicBezTo>
                    <a:pt x="757767" y="766551"/>
                    <a:pt x="772433" y="770784"/>
                    <a:pt x="787400" y="770784"/>
                  </a:cubicBezTo>
                  <a:cubicBezTo>
                    <a:pt x="806912" y="770784"/>
                    <a:pt x="821341" y="758959"/>
                    <a:pt x="838200" y="751734"/>
                  </a:cubicBezTo>
                  <a:cubicBezTo>
                    <a:pt x="844352" y="749097"/>
                    <a:pt x="850900" y="747501"/>
                    <a:pt x="857250" y="745384"/>
                  </a:cubicBezTo>
                  <a:cubicBezTo>
                    <a:pt x="861483" y="736917"/>
                    <a:pt x="863257" y="726677"/>
                    <a:pt x="869950" y="719984"/>
                  </a:cubicBezTo>
                  <a:cubicBezTo>
                    <a:pt x="874683" y="715251"/>
                    <a:pt x="884267" y="718367"/>
                    <a:pt x="889000" y="713634"/>
                  </a:cubicBezTo>
                  <a:cubicBezTo>
                    <a:pt x="895693" y="706941"/>
                    <a:pt x="895007" y="694927"/>
                    <a:pt x="901700" y="688234"/>
                  </a:cubicBezTo>
                  <a:cubicBezTo>
                    <a:pt x="906433" y="683501"/>
                    <a:pt x="914763" y="684877"/>
                    <a:pt x="920750" y="681884"/>
                  </a:cubicBezTo>
                  <a:cubicBezTo>
                    <a:pt x="927576" y="678471"/>
                    <a:pt x="933450" y="673417"/>
                    <a:pt x="939800" y="669184"/>
                  </a:cubicBezTo>
                  <a:cubicBezTo>
                    <a:pt x="944033" y="658601"/>
                    <a:pt x="947402" y="647629"/>
                    <a:pt x="952500" y="637434"/>
                  </a:cubicBezTo>
                  <a:cubicBezTo>
                    <a:pt x="957488" y="627457"/>
                    <a:pt x="979456" y="599695"/>
                    <a:pt x="984250" y="592984"/>
                  </a:cubicBezTo>
                  <a:cubicBezTo>
                    <a:pt x="988686" y="586774"/>
                    <a:pt x="993164" y="580560"/>
                    <a:pt x="996950" y="573934"/>
                  </a:cubicBezTo>
                  <a:cubicBezTo>
                    <a:pt x="1001646" y="565715"/>
                    <a:pt x="1002957" y="555227"/>
                    <a:pt x="1009650" y="548534"/>
                  </a:cubicBezTo>
                  <a:cubicBezTo>
                    <a:pt x="1014383" y="543801"/>
                    <a:pt x="1022350" y="544301"/>
                    <a:pt x="1028700" y="542184"/>
                  </a:cubicBezTo>
                  <a:cubicBezTo>
                    <a:pt x="1035050" y="546417"/>
                    <a:pt x="1042864" y="549021"/>
                    <a:pt x="1047750" y="554884"/>
                  </a:cubicBezTo>
                  <a:cubicBezTo>
                    <a:pt x="1053810" y="562156"/>
                    <a:pt x="1051749" y="576555"/>
                    <a:pt x="1060450" y="580284"/>
                  </a:cubicBezTo>
                  <a:cubicBezTo>
                    <a:pt x="1070370" y="584536"/>
                    <a:pt x="1081617" y="576051"/>
                    <a:pt x="1092200" y="573934"/>
                  </a:cubicBezTo>
                  <a:cubicBezTo>
                    <a:pt x="1096433" y="567584"/>
                    <a:pt x="1101894" y="561899"/>
                    <a:pt x="1104900" y="554884"/>
                  </a:cubicBezTo>
                  <a:cubicBezTo>
                    <a:pt x="1108338" y="546862"/>
                    <a:pt x="1103766" y="533974"/>
                    <a:pt x="1111250" y="529484"/>
                  </a:cubicBezTo>
                  <a:cubicBezTo>
                    <a:pt x="1118734" y="524994"/>
                    <a:pt x="1128183" y="533717"/>
                    <a:pt x="1136650" y="535834"/>
                  </a:cubicBezTo>
                  <a:cubicBezTo>
                    <a:pt x="1149350" y="531601"/>
                    <a:pt x="1163398" y="530229"/>
                    <a:pt x="1174750" y="523134"/>
                  </a:cubicBezTo>
                  <a:cubicBezTo>
                    <a:pt x="1181222" y="519089"/>
                    <a:pt x="1182054" y="509480"/>
                    <a:pt x="1187450" y="504084"/>
                  </a:cubicBezTo>
                  <a:cubicBezTo>
                    <a:pt x="1192846" y="498688"/>
                    <a:pt x="1199674" y="494797"/>
                    <a:pt x="1206500" y="491384"/>
                  </a:cubicBezTo>
                  <a:cubicBezTo>
                    <a:pt x="1234347" y="477460"/>
                    <a:pt x="1240257" y="478283"/>
                    <a:pt x="1270000" y="472334"/>
                  </a:cubicBezTo>
                  <a:cubicBezTo>
                    <a:pt x="1276350" y="468101"/>
                    <a:pt x="1288291" y="467228"/>
                    <a:pt x="1289050" y="459634"/>
                  </a:cubicBezTo>
                  <a:cubicBezTo>
                    <a:pt x="1292213" y="428001"/>
                    <a:pt x="1278287" y="411739"/>
                    <a:pt x="1263650" y="389784"/>
                  </a:cubicBezTo>
                  <a:cubicBezTo>
                    <a:pt x="1261533" y="381317"/>
                    <a:pt x="1256066" y="373024"/>
                    <a:pt x="1257300" y="364384"/>
                  </a:cubicBezTo>
                  <a:cubicBezTo>
                    <a:pt x="1258379" y="356829"/>
                    <a:pt x="1264604" y="350730"/>
                    <a:pt x="1270000" y="345334"/>
                  </a:cubicBezTo>
                  <a:cubicBezTo>
                    <a:pt x="1284618" y="330716"/>
                    <a:pt x="1295019" y="331142"/>
                    <a:pt x="1314450" y="326284"/>
                  </a:cubicBezTo>
                  <a:cubicBezTo>
                    <a:pt x="1318168" y="341155"/>
                    <a:pt x="1327058" y="379477"/>
                    <a:pt x="1333500" y="389784"/>
                  </a:cubicBezTo>
                  <a:cubicBezTo>
                    <a:pt x="1337545" y="396256"/>
                    <a:pt x="1346200" y="398251"/>
                    <a:pt x="1352550" y="402484"/>
                  </a:cubicBezTo>
                  <a:cubicBezTo>
                    <a:pt x="1361017" y="400367"/>
                    <a:pt x="1371135" y="401586"/>
                    <a:pt x="1377950" y="396134"/>
                  </a:cubicBezTo>
                  <a:cubicBezTo>
                    <a:pt x="1395096" y="382417"/>
                    <a:pt x="1378456" y="368317"/>
                    <a:pt x="1371600" y="358034"/>
                  </a:cubicBezTo>
                  <a:cubicBezTo>
                    <a:pt x="1379785" y="317110"/>
                    <a:pt x="1367787" y="290217"/>
                    <a:pt x="1409700" y="281834"/>
                  </a:cubicBezTo>
                  <a:cubicBezTo>
                    <a:pt x="1432625" y="277249"/>
                    <a:pt x="1456267" y="277601"/>
                    <a:pt x="1479550" y="275484"/>
                  </a:cubicBezTo>
                  <a:cubicBezTo>
                    <a:pt x="1521765" y="247341"/>
                    <a:pt x="1475772" y="273700"/>
                    <a:pt x="1562100" y="256434"/>
                  </a:cubicBezTo>
                  <a:cubicBezTo>
                    <a:pt x="1611348" y="246584"/>
                    <a:pt x="1577394" y="246251"/>
                    <a:pt x="1612900" y="231034"/>
                  </a:cubicBezTo>
                  <a:cubicBezTo>
                    <a:pt x="1620922" y="227596"/>
                    <a:pt x="1629833" y="226801"/>
                    <a:pt x="1638300" y="224684"/>
                  </a:cubicBezTo>
                  <a:cubicBezTo>
                    <a:pt x="1644650" y="220451"/>
                    <a:pt x="1650376" y="215084"/>
                    <a:pt x="1657350" y="211984"/>
                  </a:cubicBezTo>
                  <a:cubicBezTo>
                    <a:pt x="1677227" y="203150"/>
                    <a:pt x="1699740" y="198211"/>
                    <a:pt x="1720850" y="192934"/>
                  </a:cubicBezTo>
                  <a:cubicBezTo>
                    <a:pt x="1765300" y="197167"/>
                    <a:pt x="1810568" y="196149"/>
                    <a:pt x="1854200" y="205634"/>
                  </a:cubicBezTo>
                  <a:cubicBezTo>
                    <a:pt x="1868484" y="208739"/>
                    <a:pt x="1868774" y="243818"/>
                    <a:pt x="1873250" y="250084"/>
                  </a:cubicBezTo>
                  <a:cubicBezTo>
                    <a:pt x="1879401" y="258696"/>
                    <a:pt x="1891166" y="261650"/>
                    <a:pt x="1898650" y="269134"/>
                  </a:cubicBezTo>
                  <a:cubicBezTo>
                    <a:pt x="1940983" y="311467"/>
                    <a:pt x="1879600" y="267017"/>
                    <a:pt x="1930400" y="300884"/>
                  </a:cubicBezTo>
                  <a:cubicBezTo>
                    <a:pt x="1955378" y="338351"/>
                    <a:pt x="1932744" y="314581"/>
                    <a:pt x="1949450" y="294534"/>
                  </a:cubicBezTo>
                  <a:cubicBezTo>
                    <a:pt x="1955510" y="287262"/>
                    <a:pt x="1966383" y="286067"/>
                    <a:pt x="1974850" y="281834"/>
                  </a:cubicBezTo>
                  <a:cubicBezTo>
                    <a:pt x="1976967" y="275484"/>
                    <a:pt x="1976467" y="267517"/>
                    <a:pt x="1981200" y="262784"/>
                  </a:cubicBezTo>
                  <a:cubicBezTo>
                    <a:pt x="1994414" y="249570"/>
                    <a:pt x="2010470" y="251324"/>
                    <a:pt x="2025650" y="243734"/>
                  </a:cubicBezTo>
                  <a:cubicBezTo>
                    <a:pt x="2032476" y="240321"/>
                    <a:pt x="2037132" y="232021"/>
                    <a:pt x="2044700" y="231034"/>
                  </a:cubicBezTo>
                  <a:cubicBezTo>
                    <a:pt x="2086730" y="225552"/>
                    <a:pt x="2129412" y="227567"/>
                    <a:pt x="2171700" y="224684"/>
                  </a:cubicBezTo>
                  <a:cubicBezTo>
                    <a:pt x="2222558" y="221216"/>
                    <a:pt x="2273300" y="216217"/>
                    <a:pt x="2324100" y="211984"/>
                  </a:cubicBezTo>
                  <a:cubicBezTo>
                    <a:pt x="2332567" y="207751"/>
                    <a:pt x="2340081" y="200226"/>
                    <a:pt x="2349500" y="199284"/>
                  </a:cubicBezTo>
                  <a:cubicBezTo>
                    <a:pt x="2362311" y="198003"/>
                    <a:pt x="2374945" y="203261"/>
                    <a:pt x="2387600" y="205634"/>
                  </a:cubicBezTo>
                  <a:cubicBezTo>
                    <a:pt x="2451658" y="217645"/>
                    <a:pt x="2432484" y="212129"/>
                    <a:pt x="2470150" y="224684"/>
                  </a:cubicBezTo>
                  <a:cubicBezTo>
                    <a:pt x="2472689" y="223414"/>
                    <a:pt x="2511608" y="205268"/>
                    <a:pt x="2514600" y="199284"/>
                  </a:cubicBezTo>
                  <a:cubicBezTo>
                    <a:pt x="2522406" y="183672"/>
                    <a:pt x="2522707" y="165323"/>
                    <a:pt x="2527300" y="148484"/>
                  </a:cubicBezTo>
                  <a:cubicBezTo>
                    <a:pt x="2529061" y="142026"/>
                    <a:pt x="2531013" y="135586"/>
                    <a:pt x="2533650" y="129434"/>
                  </a:cubicBezTo>
                  <a:cubicBezTo>
                    <a:pt x="2537379" y="120733"/>
                    <a:pt x="2539657" y="110727"/>
                    <a:pt x="2546350" y="104034"/>
                  </a:cubicBezTo>
                  <a:cubicBezTo>
                    <a:pt x="2551083" y="99301"/>
                    <a:pt x="2559413" y="100677"/>
                    <a:pt x="2565400" y="97684"/>
                  </a:cubicBezTo>
                  <a:cubicBezTo>
                    <a:pt x="2572226" y="94271"/>
                    <a:pt x="2578100" y="89217"/>
                    <a:pt x="2584450" y="84984"/>
                  </a:cubicBezTo>
                  <a:cubicBezTo>
                    <a:pt x="2588683" y="78634"/>
                    <a:pt x="2589963" y="68501"/>
                    <a:pt x="2597150" y="65934"/>
                  </a:cubicBezTo>
                  <a:cubicBezTo>
                    <a:pt x="2655764" y="45001"/>
                    <a:pt x="2701764" y="55264"/>
                    <a:pt x="2762250" y="59584"/>
                  </a:cubicBezTo>
                  <a:cubicBezTo>
                    <a:pt x="2777067" y="57467"/>
                    <a:pt x="2793023" y="59313"/>
                    <a:pt x="2806700" y="53234"/>
                  </a:cubicBezTo>
                  <a:cubicBezTo>
                    <a:pt x="2813674" y="50134"/>
                    <a:pt x="2823186" y="40810"/>
                    <a:pt x="2819400" y="34184"/>
                  </a:cubicBezTo>
                  <a:cubicBezTo>
                    <a:pt x="2811827" y="20932"/>
                    <a:pt x="2781300" y="8784"/>
                    <a:pt x="2781300" y="8784"/>
                  </a:cubicBezTo>
                  <a:cubicBezTo>
                    <a:pt x="2832446" y="-4002"/>
                    <a:pt x="2817607" y="-3609"/>
                    <a:pt x="2901950" y="15134"/>
                  </a:cubicBezTo>
                  <a:cubicBezTo>
                    <a:pt x="2909400" y="16790"/>
                    <a:pt x="2914026" y="24734"/>
                    <a:pt x="2921000" y="27834"/>
                  </a:cubicBezTo>
                  <a:cubicBezTo>
                    <a:pt x="2933233" y="33271"/>
                    <a:pt x="2945877" y="38446"/>
                    <a:pt x="2959100" y="40534"/>
                  </a:cubicBezTo>
                  <a:cubicBezTo>
                    <a:pt x="2986360" y="44838"/>
                    <a:pt x="3014133" y="44767"/>
                    <a:pt x="3041650" y="46884"/>
                  </a:cubicBezTo>
                  <a:cubicBezTo>
                    <a:pt x="3056467" y="51117"/>
                    <a:pt x="3071793" y="53861"/>
                    <a:pt x="3086100" y="59584"/>
                  </a:cubicBezTo>
                  <a:cubicBezTo>
                    <a:pt x="3159188" y="88819"/>
                    <a:pt x="3044256" y="57060"/>
                    <a:pt x="3130550" y="78634"/>
                  </a:cubicBezTo>
                  <a:cubicBezTo>
                    <a:pt x="3141436" y="122177"/>
                    <a:pt x="3126014" y="92241"/>
                    <a:pt x="3162300" y="110384"/>
                  </a:cubicBezTo>
                  <a:cubicBezTo>
                    <a:pt x="3175952" y="117210"/>
                    <a:pt x="3200400" y="135784"/>
                    <a:pt x="3200400" y="135784"/>
                  </a:cubicBezTo>
                  <a:cubicBezTo>
                    <a:pt x="3208867" y="148484"/>
                    <a:pt x="3213100" y="165417"/>
                    <a:pt x="3225800" y="173884"/>
                  </a:cubicBezTo>
                  <a:cubicBezTo>
                    <a:pt x="3280395" y="210280"/>
                    <a:pt x="3211320" y="166644"/>
                    <a:pt x="3263900" y="192934"/>
                  </a:cubicBezTo>
                  <a:cubicBezTo>
                    <a:pt x="3270726" y="196347"/>
                    <a:pt x="3276324" y="201848"/>
                    <a:pt x="3282950" y="205634"/>
                  </a:cubicBezTo>
                  <a:cubicBezTo>
                    <a:pt x="3291169" y="210330"/>
                    <a:pt x="3299883" y="214101"/>
                    <a:pt x="3308350" y="218334"/>
                  </a:cubicBezTo>
                  <a:cubicBezTo>
                    <a:pt x="3310467" y="224684"/>
                    <a:pt x="3309967" y="232651"/>
                    <a:pt x="3314700" y="237384"/>
                  </a:cubicBezTo>
                  <a:cubicBezTo>
                    <a:pt x="3327914" y="250598"/>
                    <a:pt x="3343970" y="248844"/>
                    <a:pt x="3359150" y="256434"/>
                  </a:cubicBezTo>
                  <a:cubicBezTo>
                    <a:pt x="3365976" y="259847"/>
                    <a:pt x="3371574" y="265348"/>
                    <a:pt x="3378200" y="269134"/>
                  </a:cubicBezTo>
                  <a:cubicBezTo>
                    <a:pt x="3386419" y="273830"/>
                    <a:pt x="3395381" y="277138"/>
                    <a:pt x="3403600" y="281834"/>
                  </a:cubicBezTo>
                  <a:cubicBezTo>
                    <a:pt x="3410226" y="285620"/>
                    <a:pt x="3415504" y="291854"/>
                    <a:pt x="3422650" y="294534"/>
                  </a:cubicBezTo>
                  <a:cubicBezTo>
                    <a:pt x="3432756" y="298324"/>
                    <a:pt x="3443817" y="298767"/>
                    <a:pt x="3454400" y="300884"/>
                  </a:cubicBezTo>
                  <a:cubicBezTo>
                    <a:pt x="3462867" y="305117"/>
                    <a:pt x="3471581" y="308888"/>
                    <a:pt x="3479800" y="313584"/>
                  </a:cubicBezTo>
                  <a:cubicBezTo>
                    <a:pt x="3486426" y="317370"/>
                    <a:pt x="3491764" y="323450"/>
                    <a:pt x="3498850" y="326284"/>
                  </a:cubicBezTo>
                  <a:cubicBezTo>
                    <a:pt x="3513157" y="332007"/>
                    <a:pt x="3528540" y="334556"/>
                    <a:pt x="3543300" y="338984"/>
                  </a:cubicBezTo>
                  <a:cubicBezTo>
                    <a:pt x="3549711" y="340907"/>
                    <a:pt x="3556363" y="342341"/>
                    <a:pt x="3562350" y="345334"/>
                  </a:cubicBezTo>
                  <a:cubicBezTo>
                    <a:pt x="3592204" y="360261"/>
                    <a:pt x="3572343" y="361317"/>
                    <a:pt x="3613150" y="370734"/>
                  </a:cubicBezTo>
                  <a:cubicBezTo>
                    <a:pt x="3629778" y="374571"/>
                    <a:pt x="3647017" y="374967"/>
                    <a:pt x="3663950" y="377084"/>
                  </a:cubicBezTo>
                  <a:cubicBezTo>
                    <a:pt x="3666067" y="385551"/>
                    <a:pt x="3666862" y="394462"/>
                    <a:pt x="3670300" y="402484"/>
                  </a:cubicBezTo>
                  <a:cubicBezTo>
                    <a:pt x="3673306" y="409499"/>
                    <a:pt x="3681882" y="413985"/>
                    <a:pt x="3683000" y="421534"/>
                  </a:cubicBezTo>
                  <a:cubicBezTo>
                    <a:pt x="3699787" y="534848"/>
                    <a:pt x="3686335" y="556358"/>
                    <a:pt x="3708400" y="650134"/>
                  </a:cubicBezTo>
                  <a:cubicBezTo>
                    <a:pt x="3711011" y="661230"/>
                    <a:pt x="3716867" y="671301"/>
                    <a:pt x="3721100" y="681884"/>
                  </a:cubicBezTo>
                  <a:cubicBezTo>
                    <a:pt x="3727567" y="869437"/>
                    <a:pt x="3733780" y="880531"/>
                    <a:pt x="3714750" y="1075584"/>
                  </a:cubicBezTo>
                  <a:cubicBezTo>
                    <a:pt x="3713055" y="1092956"/>
                    <a:pt x="3706975" y="1109639"/>
                    <a:pt x="3702050" y="1126384"/>
                  </a:cubicBezTo>
                  <a:cubicBezTo>
                    <a:pt x="3673901" y="1222091"/>
                    <a:pt x="3694859" y="1151631"/>
                    <a:pt x="3670300" y="1208934"/>
                  </a:cubicBezTo>
                  <a:cubicBezTo>
                    <a:pt x="3667663" y="1215086"/>
                    <a:pt x="3667498" y="1222308"/>
                    <a:pt x="3663950" y="1227984"/>
                  </a:cubicBezTo>
                  <a:cubicBezTo>
                    <a:pt x="3656767" y="1239477"/>
                    <a:pt x="3646068" y="1248457"/>
                    <a:pt x="3638550" y="1259734"/>
                  </a:cubicBezTo>
                  <a:cubicBezTo>
                    <a:pt x="3633299" y="1267610"/>
                    <a:pt x="3630546" y="1276915"/>
                    <a:pt x="3625850" y="1285134"/>
                  </a:cubicBezTo>
                  <a:cubicBezTo>
                    <a:pt x="3622064" y="1291760"/>
                    <a:pt x="3617383" y="1297834"/>
                    <a:pt x="3613150" y="1304184"/>
                  </a:cubicBezTo>
                  <a:cubicBezTo>
                    <a:pt x="3611033" y="1312651"/>
                    <a:pt x="3610703" y="1321778"/>
                    <a:pt x="3606800" y="1329584"/>
                  </a:cubicBezTo>
                  <a:cubicBezTo>
                    <a:pt x="3599974" y="1343236"/>
                    <a:pt x="3581400" y="1367684"/>
                    <a:pt x="3581400" y="1367684"/>
                  </a:cubicBezTo>
                  <a:cubicBezTo>
                    <a:pt x="3579283" y="1386734"/>
                    <a:pt x="3577529" y="1405828"/>
                    <a:pt x="3575050" y="1424834"/>
                  </a:cubicBezTo>
                  <a:cubicBezTo>
                    <a:pt x="3554985" y="1578663"/>
                    <a:pt x="3588058" y="1512905"/>
                    <a:pt x="3365500" y="1520084"/>
                  </a:cubicBezTo>
                  <a:cubicBezTo>
                    <a:pt x="3335867" y="1524317"/>
                    <a:pt x="3306497" y="1531289"/>
                    <a:pt x="3276600" y="1532784"/>
                  </a:cubicBezTo>
                  <a:cubicBezTo>
                    <a:pt x="3263625" y="1533433"/>
                    <a:pt x="3228125" y="1523840"/>
                    <a:pt x="3213100" y="1520084"/>
                  </a:cubicBezTo>
                  <a:cubicBezTo>
                    <a:pt x="3206750" y="1515851"/>
                    <a:pt x="3200260" y="1511820"/>
                    <a:pt x="3194050" y="1507384"/>
                  </a:cubicBezTo>
                  <a:cubicBezTo>
                    <a:pt x="3180421" y="1497649"/>
                    <a:pt x="3164565" y="1484185"/>
                    <a:pt x="3149600" y="1475634"/>
                  </a:cubicBezTo>
                  <a:cubicBezTo>
                    <a:pt x="3141381" y="1470938"/>
                    <a:pt x="3133383" y="1465230"/>
                    <a:pt x="3124200" y="1462934"/>
                  </a:cubicBezTo>
                  <a:cubicBezTo>
                    <a:pt x="3107644" y="1458795"/>
                    <a:pt x="3090333" y="1458701"/>
                    <a:pt x="3073400" y="1456584"/>
                  </a:cubicBezTo>
                  <a:cubicBezTo>
                    <a:pt x="3060143" y="1461003"/>
                    <a:pt x="3026694" y="1473235"/>
                    <a:pt x="3009900" y="1475634"/>
                  </a:cubicBezTo>
                  <a:cubicBezTo>
                    <a:pt x="2974033" y="1480758"/>
                    <a:pt x="2937933" y="1484101"/>
                    <a:pt x="2901950" y="1488334"/>
                  </a:cubicBezTo>
                  <a:cubicBezTo>
                    <a:pt x="2895600" y="1492567"/>
                    <a:pt x="2890046" y="1498354"/>
                    <a:pt x="2882900" y="1501034"/>
                  </a:cubicBezTo>
                  <a:cubicBezTo>
                    <a:pt x="2872794" y="1504824"/>
                    <a:pt x="2861852" y="1505988"/>
                    <a:pt x="2851150" y="1507384"/>
                  </a:cubicBezTo>
                  <a:cubicBezTo>
                    <a:pt x="2813138" y="1512342"/>
                    <a:pt x="2774950" y="1515851"/>
                    <a:pt x="2736850" y="1520084"/>
                  </a:cubicBezTo>
                  <a:cubicBezTo>
                    <a:pt x="2728383" y="1524317"/>
                    <a:pt x="2720151" y="1529055"/>
                    <a:pt x="2711450" y="1532784"/>
                  </a:cubicBezTo>
                  <a:cubicBezTo>
                    <a:pt x="2672979" y="1549271"/>
                    <a:pt x="2713272" y="1525523"/>
                    <a:pt x="2660650" y="1551834"/>
                  </a:cubicBezTo>
                  <a:cubicBezTo>
                    <a:pt x="2653824" y="1555247"/>
                    <a:pt x="2647950" y="1560301"/>
                    <a:pt x="2641600" y="1564534"/>
                  </a:cubicBezTo>
                  <a:cubicBezTo>
                    <a:pt x="2637367" y="1570884"/>
                    <a:pt x="2636238" y="1581487"/>
                    <a:pt x="2628900" y="1583584"/>
                  </a:cubicBezTo>
                  <a:cubicBezTo>
                    <a:pt x="2595112" y="1593238"/>
                    <a:pt x="2597756" y="1576734"/>
                    <a:pt x="2590800" y="1558184"/>
                  </a:cubicBezTo>
                  <a:cubicBezTo>
                    <a:pt x="2586798" y="1547511"/>
                    <a:pt x="2583198" y="1536629"/>
                    <a:pt x="2578100" y="1526434"/>
                  </a:cubicBezTo>
                  <a:cubicBezTo>
                    <a:pt x="2574687" y="1519608"/>
                    <a:pt x="2569633" y="1513734"/>
                    <a:pt x="2565400" y="1507384"/>
                  </a:cubicBezTo>
                  <a:cubicBezTo>
                    <a:pt x="2559671" y="1484467"/>
                    <a:pt x="2556331" y="1459005"/>
                    <a:pt x="2533650" y="1443884"/>
                  </a:cubicBezTo>
                  <a:lnTo>
                    <a:pt x="2495550" y="1418484"/>
                  </a:lnTo>
                  <a:cubicBezTo>
                    <a:pt x="2480733" y="1420601"/>
                    <a:pt x="2464487" y="1418141"/>
                    <a:pt x="2451100" y="1424834"/>
                  </a:cubicBezTo>
                  <a:cubicBezTo>
                    <a:pt x="2441634" y="1429567"/>
                    <a:pt x="2439534" y="1442750"/>
                    <a:pt x="2432050" y="1450234"/>
                  </a:cubicBezTo>
                  <a:cubicBezTo>
                    <a:pt x="2424566" y="1457718"/>
                    <a:pt x="2414685" y="1462396"/>
                    <a:pt x="2406650" y="1469284"/>
                  </a:cubicBezTo>
                  <a:cubicBezTo>
                    <a:pt x="2399832" y="1475128"/>
                    <a:pt x="2393950" y="1481984"/>
                    <a:pt x="2387600" y="1488334"/>
                  </a:cubicBezTo>
                  <a:cubicBezTo>
                    <a:pt x="2391833" y="1507384"/>
                    <a:pt x="2394129" y="1526971"/>
                    <a:pt x="2400300" y="1545484"/>
                  </a:cubicBezTo>
                  <a:cubicBezTo>
                    <a:pt x="2402713" y="1552724"/>
                    <a:pt x="2409587" y="1557708"/>
                    <a:pt x="2413000" y="1564534"/>
                  </a:cubicBezTo>
                  <a:cubicBezTo>
                    <a:pt x="2415993" y="1570521"/>
                    <a:pt x="2417233" y="1577234"/>
                    <a:pt x="2419350" y="1583584"/>
                  </a:cubicBezTo>
                  <a:cubicBezTo>
                    <a:pt x="2415117" y="1598401"/>
                    <a:pt x="2414817" y="1614967"/>
                    <a:pt x="2406650" y="1628034"/>
                  </a:cubicBezTo>
                  <a:cubicBezTo>
                    <a:pt x="2403102" y="1633710"/>
                    <a:pt x="2393867" y="1632034"/>
                    <a:pt x="2387600" y="1634384"/>
                  </a:cubicBezTo>
                  <a:cubicBezTo>
                    <a:pt x="2355169" y="1646546"/>
                    <a:pt x="2359312" y="1645353"/>
                    <a:pt x="2330450" y="1659784"/>
                  </a:cubicBezTo>
                  <a:cubicBezTo>
                    <a:pt x="2319227" y="1693454"/>
                    <a:pt x="2328909" y="1682266"/>
                    <a:pt x="2273300" y="1691534"/>
                  </a:cubicBezTo>
                  <a:cubicBezTo>
                    <a:pt x="2252317" y="1695031"/>
                    <a:pt x="2230942" y="1695535"/>
                    <a:pt x="2209800" y="1697884"/>
                  </a:cubicBezTo>
                  <a:lnTo>
                    <a:pt x="2101850" y="1710584"/>
                  </a:lnTo>
                  <a:cubicBezTo>
                    <a:pt x="1983194" y="1750136"/>
                    <a:pt x="2151191" y="1696661"/>
                    <a:pt x="2019300" y="1729634"/>
                  </a:cubicBezTo>
                  <a:cubicBezTo>
                    <a:pt x="1994445" y="1735848"/>
                    <a:pt x="1987674" y="1742252"/>
                    <a:pt x="1968500" y="1755034"/>
                  </a:cubicBezTo>
                  <a:cubicBezTo>
                    <a:pt x="1955745" y="1774166"/>
                    <a:pt x="1952768" y="1776926"/>
                    <a:pt x="1943100" y="1799484"/>
                  </a:cubicBezTo>
                  <a:cubicBezTo>
                    <a:pt x="1935353" y="1817560"/>
                    <a:pt x="1939304" y="1822330"/>
                    <a:pt x="1924050" y="1837584"/>
                  </a:cubicBezTo>
                  <a:cubicBezTo>
                    <a:pt x="1909432" y="1852202"/>
                    <a:pt x="1899031" y="1851776"/>
                    <a:pt x="1879600" y="1856634"/>
                  </a:cubicBezTo>
                  <a:cubicBezTo>
                    <a:pt x="1877483" y="1846051"/>
                    <a:pt x="1876351" y="1835222"/>
                    <a:pt x="1873250" y="1824884"/>
                  </a:cubicBezTo>
                  <a:cubicBezTo>
                    <a:pt x="1868953" y="1810560"/>
                    <a:pt x="1855750" y="1781559"/>
                    <a:pt x="1847850" y="1767734"/>
                  </a:cubicBezTo>
                  <a:cubicBezTo>
                    <a:pt x="1844064" y="1761108"/>
                    <a:pt x="1840546" y="1754080"/>
                    <a:pt x="1835150" y="1748684"/>
                  </a:cubicBezTo>
                  <a:cubicBezTo>
                    <a:pt x="1829754" y="1743288"/>
                    <a:pt x="1822450" y="1740217"/>
                    <a:pt x="1816100" y="1735984"/>
                  </a:cubicBezTo>
                  <a:cubicBezTo>
                    <a:pt x="1810935" y="1720490"/>
                    <a:pt x="1809360" y="1710194"/>
                    <a:pt x="1797050" y="1697884"/>
                  </a:cubicBezTo>
                  <a:cubicBezTo>
                    <a:pt x="1791654" y="1692488"/>
                    <a:pt x="1784350" y="1689417"/>
                    <a:pt x="1778000" y="1685184"/>
                  </a:cubicBezTo>
                  <a:cubicBezTo>
                    <a:pt x="1773767" y="1674601"/>
                    <a:pt x="1770398" y="1663629"/>
                    <a:pt x="1765300" y="1653434"/>
                  </a:cubicBezTo>
                  <a:cubicBezTo>
                    <a:pt x="1761887" y="1646608"/>
                    <a:pt x="1756013" y="1641210"/>
                    <a:pt x="1752600" y="1634384"/>
                  </a:cubicBezTo>
                  <a:cubicBezTo>
                    <a:pt x="1749607" y="1628397"/>
                    <a:pt x="1748887" y="1621486"/>
                    <a:pt x="1746250" y="1615334"/>
                  </a:cubicBezTo>
                  <a:cubicBezTo>
                    <a:pt x="1742521" y="1606633"/>
                    <a:pt x="1738246" y="1598153"/>
                    <a:pt x="1733550" y="1589934"/>
                  </a:cubicBezTo>
                  <a:cubicBezTo>
                    <a:pt x="1729764" y="1583308"/>
                    <a:pt x="1724263" y="1577710"/>
                    <a:pt x="1720850" y="1570884"/>
                  </a:cubicBezTo>
                  <a:cubicBezTo>
                    <a:pt x="1717857" y="1564897"/>
                    <a:pt x="1718681" y="1557061"/>
                    <a:pt x="1714500" y="1551834"/>
                  </a:cubicBezTo>
                  <a:cubicBezTo>
                    <a:pt x="1703537" y="1538130"/>
                    <a:pt x="1685302" y="1536597"/>
                    <a:pt x="1670050" y="1532784"/>
                  </a:cubicBezTo>
                  <a:cubicBezTo>
                    <a:pt x="1622970" y="1501397"/>
                    <a:pt x="1646917" y="1504391"/>
                    <a:pt x="1600200" y="1513734"/>
                  </a:cubicBezTo>
                  <a:cubicBezTo>
                    <a:pt x="1591733" y="1517967"/>
                    <a:pt x="1581493" y="1519741"/>
                    <a:pt x="1574800" y="1526434"/>
                  </a:cubicBezTo>
                  <a:cubicBezTo>
                    <a:pt x="1570067" y="1531167"/>
                    <a:pt x="1573183" y="1540751"/>
                    <a:pt x="1568450" y="1545484"/>
                  </a:cubicBezTo>
                  <a:cubicBezTo>
                    <a:pt x="1561757" y="1552177"/>
                    <a:pt x="1551517" y="1553951"/>
                    <a:pt x="1543050" y="1558184"/>
                  </a:cubicBezTo>
                  <a:cubicBezTo>
                    <a:pt x="1538817" y="1564534"/>
                    <a:pt x="1537970" y="1576811"/>
                    <a:pt x="1530350" y="1577234"/>
                  </a:cubicBezTo>
                  <a:cubicBezTo>
                    <a:pt x="1448470" y="1581783"/>
                    <a:pt x="1451045" y="1579397"/>
                    <a:pt x="1409700" y="1551834"/>
                  </a:cubicBezTo>
                  <a:cubicBezTo>
                    <a:pt x="1382183" y="1553951"/>
                    <a:pt x="1354328" y="1553388"/>
                    <a:pt x="1327150" y="1558184"/>
                  </a:cubicBezTo>
                  <a:cubicBezTo>
                    <a:pt x="1317828" y="1559829"/>
                    <a:pt x="1305391" y="1562146"/>
                    <a:pt x="1301750" y="1570884"/>
                  </a:cubicBezTo>
                  <a:cubicBezTo>
                    <a:pt x="1293568" y="1590520"/>
                    <a:pt x="1297517" y="1613217"/>
                    <a:pt x="1295400" y="1634384"/>
                  </a:cubicBezTo>
                  <a:cubicBezTo>
                    <a:pt x="1286933" y="1632267"/>
                    <a:pt x="1278727" y="1628034"/>
                    <a:pt x="1270000" y="1628034"/>
                  </a:cubicBezTo>
                  <a:cubicBezTo>
                    <a:pt x="1190284" y="1628034"/>
                    <a:pt x="1164745" y="1632460"/>
                    <a:pt x="1098550" y="1640734"/>
                  </a:cubicBezTo>
                  <a:cubicBezTo>
                    <a:pt x="1087967" y="1644967"/>
                    <a:pt x="1077614" y="1649829"/>
                    <a:pt x="1066800" y="1653434"/>
                  </a:cubicBezTo>
                  <a:cubicBezTo>
                    <a:pt x="1058521" y="1656194"/>
                    <a:pt x="1049206" y="1655881"/>
                    <a:pt x="1041400" y="1659784"/>
                  </a:cubicBezTo>
                  <a:cubicBezTo>
                    <a:pt x="1027748" y="1666610"/>
                    <a:pt x="1018267" y="1682191"/>
                    <a:pt x="1003300" y="1685184"/>
                  </a:cubicBezTo>
                  <a:cubicBezTo>
                    <a:pt x="986351" y="1688574"/>
                    <a:pt x="943808" y="1694352"/>
                    <a:pt x="920750" y="1704234"/>
                  </a:cubicBezTo>
                  <a:cubicBezTo>
                    <a:pt x="912049" y="1707963"/>
                    <a:pt x="903817" y="1712701"/>
                    <a:pt x="895350" y="1716934"/>
                  </a:cubicBezTo>
                  <a:cubicBezTo>
                    <a:pt x="882650" y="1714817"/>
                    <a:pt x="868766" y="1716342"/>
                    <a:pt x="857250" y="1710584"/>
                  </a:cubicBezTo>
                  <a:cubicBezTo>
                    <a:pt x="849219" y="1706569"/>
                    <a:pt x="835659" y="1669943"/>
                    <a:pt x="831850" y="1666134"/>
                  </a:cubicBezTo>
                  <a:cubicBezTo>
                    <a:pt x="827117" y="1661401"/>
                    <a:pt x="819150" y="1661901"/>
                    <a:pt x="812800" y="1659784"/>
                  </a:cubicBezTo>
                  <a:cubicBezTo>
                    <a:pt x="778933" y="1664017"/>
                    <a:pt x="744667" y="1665791"/>
                    <a:pt x="711200" y="1672484"/>
                  </a:cubicBezTo>
                  <a:cubicBezTo>
                    <a:pt x="701918" y="1674340"/>
                    <a:pt x="692493" y="1678491"/>
                    <a:pt x="685800" y="1685184"/>
                  </a:cubicBezTo>
                  <a:cubicBezTo>
                    <a:pt x="681067" y="1689917"/>
                    <a:pt x="682443" y="1698247"/>
                    <a:pt x="679450" y="1704234"/>
                  </a:cubicBezTo>
                  <a:cubicBezTo>
                    <a:pt x="676037" y="1711060"/>
                    <a:pt x="670983" y="1716934"/>
                    <a:pt x="666750" y="1723284"/>
                  </a:cubicBezTo>
                  <a:cubicBezTo>
                    <a:pt x="668867" y="1731751"/>
                    <a:pt x="670702" y="1740293"/>
                    <a:pt x="673100" y="1748684"/>
                  </a:cubicBezTo>
                  <a:cubicBezTo>
                    <a:pt x="674939" y="1755120"/>
                    <a:pt x="682894" y="1761994"/>
                    <a:pt x="679450" y="1767734"/>
                  </a:cubicBezTo>
                  <a:cubicBezTo>
                    <a:pt x="674580" y="1775851"/>
                    <a:pt x="663332" y="1778578"/>
                    <a:pt x="654050" y="1780434"/>
                  </a:cubicBezTo>
                  <a:cubicBezTo>
                    <a:pt x="631125" y="1785019"/>
                    <a:pt x="607483" y="1784667"/>
                    <a:pt x="584200" y="1786784"/>
                  </a:cubicBezTo>
                  <a:cubicBezTo>
                    <a:pt x="565068" y="1799539"/>
                    <a:pt x="562308" y="1802516"/>
                    <a:pt x="539750" y="1812184"/>
                  </a:cubicBezTo>
                  <a:cubicBezTo>
                    <a:pt x="533598" y="1814821"/>
                    <a:pt x="526967" y="1816184"/>
                    <a:pt x="520700" y="1818534"/>
                  </a:cubicBezTo>
                  <a:cubicBezTo>
                    <a:pt x="510027" y="1822536"/>
                    <a:pt x="500057" y="1828671"/>
                    <a:pt x="488950" y="1831234"/>
                  </a:cubicBezTo>
                  <a:cubicBezTo>
                    <a:pt x="472322" y="1835071"/>
                    <a:pt x="455083" y="1835467"/>
                    <a:pt x="438150" y="1837584"/>
                  </a:cubicBezTo>
                  <a:cubicBezTo>
                    <a:pt x="427567" y="1841817"/>
                    <a:pt x="416595" y="1845186"/>
                    <a:pt x="406400" y="1850284"/>
                  </a:cubicBezTo>
                  <a:cubicBezTo>
                    <a:pt x="399574" y="1853697"/>
                    <a:pt x="394365" y="1859978"/>
                    <a:pt x="387350" y="1862984"/>
                  </a:cubicBezTo>
                  <a:cubicBezTo>
                    <a:pt x="379328" y="1866422"/>
                    <a:pt x="370417" y="1867217"/>
                    <a:pt x="361950" y="1869334"/>
                  </a:cubicBezTo>
                  <a:cubicBezTo>
                    <a:pt x="349250" y="1877801"/>
                    <a:pt x="338526" y="1890541"/>
                    <a:pt x="323850" y="1894734"/>
                  </a:cubicBezTo>
                  <a:cubicBezTo>
                    <a:pt x="267020" y="1910971"/>
                    <a:pt x="294600" y="1904901"/>
                    <a:pt x="241300" y="1913784"/>
                  </a:cubicBezTo>
                  <a:cubicBezTo>
                    <a:pt x="234950" y="1918017"/>
                    <a:pt x="227646" y="1921088"/>
                    <a:pt x="222250" y="1926484"/>
                  </a:cubicBezTo>
                  <a:cubicBezTo>
                    <a:pt x="210583" y="1938151"/>
                    <a:pt x="201398" y="1963641"/>
                    <a:pt x="196850" y="1977284"/>
                  </a:cubicBezTo>
                  <a:cubicBezTo>
                    <a:pt x="194090" y="1985563"/>
                    <a:pt x="193260" y="1994405"/>
                    <a:pt x="190500" y="2002684"/>
                  </a:cubicBezTo>
                  <a:cubicBezTo>
                    <a:pt x="186895" y="2013498"/>
                    <a:pt x="177800" y="2045833"/>
                    <a:pt x="177800" y="2034434"/>
                  </a:cubicBezTo>
                  <a:cubicBezTo>
                    <a:pt x="177800" y="2011764"/>
                    <a:pt x="191690" y="1994549"/>
                    <a:pt x="203200" y="1977284"/>
                  </a:cubicBezTo>
                  <a:cubicBezTo>
                    <a:pt x="201083" y="1941301"/>
                    <a:pt x="200437" y="1905201"/>
                    <a:pt x="196850" y="1869334"/>
                  </a:cubicBezTo>
                  <a:cubicBezTo>
                    <a:pt x="196184" y="1862674"/>
                    <a:pt x="191189" y="1856942"/>
                    <a:pt x="190500" y="1850284"/>
                  </a:cubicBezTo>
                  <a:cubicBezTo>
                    <a:pt x="171237" y="1664071"/>
                    <a:pt x="203485" y="1736555"/>
                    <a:pt x="165100" y="1659784"/>
                  </a:cubicBezTo>
                  <a:cubicBezTo>
                    <a:pt x="167217" y="1600517"/>
                    <a:pt x="172970" y="1541269"/>
                    <a:pt x="171450" y="1481984"/>
                  </a:cubicBezTo>
                  <a:cubicBezTo>
                    <a:pt x="170649" y="1450739"/>
                    <a:pt x="155708" y="1399879"/>
                    <a:pt x="146050" y="1367684"/>
                  </a:cubicBezTo>
                  <a:cubicBezTo>
                    <a:pt x="136859" y="1337046"/>
                    <a:pt x="143901" y="1359160"/>
                    <a:pt x="127000" y="1329584"/>
                  </a:cubicBezTo>
                  <a:cubicBezTo>
                    <a:pt x="122304" y="1321365"/>
                    <a:pt x="120993" y="1310877"/>
                    <a:pt x="114300" y="1304184"/>
                  </a:cubicBezTo>
                  <a:cubicBezTo>
                    <a:pt x="109567" y="1299451"/>
                    <a:pt x="101600" y="1299951"/>
                    <a:pt x="95250" y="1297834"/>
                  </a:cubicBezTo>
                  <a:cubicBezTo>
                    <a:pt x="91017" y="1289367"/>
                    <a:pt x="86279" y="1281135"/>
                    <a:pt x="82550" y="1272434"/>
                  </a:cubicBezTo>
                  <a:cubicBezTo>
                    <a:pt x="79913" y="1266282"/>
                    <a:pt x="79193" y="1259371"/>
                    <a:pt x="76200" y="1253384"/>
                  </a:cubicBezTo>
                  <a:cubicBezTo>
                    <a:pt x="72787" y="1246558"/>
                    <a:pt x="67286" y="1240960"/>
                    <a:pt x="63500" y="1234334"/>
                  </a:cubicBezTo>
                  <a:cubicBezTo>
                    <a:pt x="58804" y="1226115"/>
                    <a:pt x="56302" y="1216637"/>
                    <a:pt x="50800" y="1208934"/>
                  </a:cubicBezTo>
                  <a:cubicBezTo>
                    <a:pt x="45580" y="1201626"/>
                    <a:pt x="37499" y="1196783"/>
                    <a:pt x="31750" y="1189884"/>
                  </a:cubicBezTo>
                  <a:cubicBezTo>
                    <a:pt x="15431" y="1170302"/>
                    <a:pt x="0" y="1164484"/>
                    <a:pt x="0" y="1158134"/>
                  </a:cubicBezTo>
                  <a:close/>
                </a:path>
              </a:pathLst>
            </a:custGeom>
            <a:solidFill>
              <a:srgbClr val="C0504D">
                <a:alpha val="32941"/>
              </a:srgbClr>
            </a:solidFill>
            <a:ln w="9525">
              <a:solidFill>
                <a:srgbClr val="C0504D">
                  <a:alpha val="27059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2000">
                <a:solidFill>
                  <a:schemeClr val="tx1"/>
                </a:solidFill>
              </a:endParaRPr>
            </a:p>
          </p:txBody>
        </p:sp>
        <p:sp>
          <p:nvSpPr>
            <p:cNvPr id="17" name="16 Forma libre"/>
            <p:cNvSpPr/>
            <p:nvPr/>
          </p:nvSpPr>
          <p:spPr>
            <a:xfrm>
              <a:off x="7307663" y="1655258"/>
              <a:ext cx="2243927" cy="1743618"/>
            </a:xfrm>
            <a:custGeom>
              <a:avLst/>
              <a:gdLst>
                <a:gd name="connsiteX0" fmla="*/ 246778 w 2527049"/>
                <a:gd name="connsiteY0" fmla="*/ 1248507 h 1963615"/>
                <a:gd name="connsiteX1" fmla="*/ 258501 w 2527049"/>
                <a:gd name="connsiteY1" fmla="*/ 1184030 h 1963615"/>
                <a:gd name="connsiteX2" fmla="*/ 270224 w 2527049"/>
                <a:gd name="connsiteY2" fmla="*/ 1154723 h 1963615"/>
                <a:gd name="connsiteX3" fmla="*/ 223331 w 2527049"/>
                <a:gd name="connsiteY3" fmla="*/ 1160584 h 1963615"/>
                <a:gd name="connsiteX4" fmla="*/ 205747 w 2527049"/>
                <a:gd name="connsiteY4" fmla="*/ 1166446 h 1963615"/>
                <a:gd name="connsiteX5" fmla="*/ 194024 w 2527049"/>
                <a:gd name="connsiteY5" fmla="*/ 1189892 h 1963615"/>
                <a:gd name="connsiteX6" fmla="*/ 188162 w 2527049"/>
                <a:gd name="connsiteY6" fmla="*/ 1207477 h 1963615"/>
                <a:gd name="connsiteX7" fmla="*/ 164716 w 2527049"/>
                <a:gd name="connsiteY7" fmla="*/ 1219200 h 1963615"/>
                <a:gd name="connsiteX8" fmla="*/ 135408 w 2527049"/>
                <a:gd name="connsiteY8" fmla="*/ 1248507 h 1963615"/>
                <a:gd name="connsiteX9" fmla="*/ 129547 w 2527049"/>
                <a:gd name="connsiteY9" fmla="*/ 1266092 h 1963615"/>
                <a:gd name="connsiteX10" fmla="*/ 88516 w 2527049"/>
                <a:gd name="connsiteY10" fmla="*/ 1283677 h 1963615"/>
                <a:gd name="connsiteX11" fmla="*/ 76793 w 2527049"/>
                <a:gd name="connsiteY11" fmla="*/ 1307123 h 1963615"/>
                <a:gd name="connsiteX12" fmla="*/ 12316 w 2527049"/>
                <a:gd name="connsiteY12" fmla="*/ 1301261 h 1963615"/>
                <a:gd name="connsiteX13" fmla="*/ 6454 w 2527049"/>
                <a:gd name="connsiteY13" fmla="*/ 1242646 h 1963615"/>
                <a:gd name="connsiteX14" fmla="*/ 12316 w 2527049"/>
                <a:gd name="connsiteY14" fmla="*/ 1225061 h 1963615"/>
                <a:gd name="connsiteX15" fmla="*/ 35762 w 2527049"/>
                <a:gd name="connsiteY15" fmla="*/ 1213338 h 1963615"/>
                <a:gd name="connsiteX16" fmla="*/ 47485 w 2527049"/>
                <a:gd name="connsiteY16" fmla="*/ 1195753 h 1963615"/>
                <a:gd name="connsiteX17" fmla="*/ 100239 w 2527049"/>
                <a:gd name="connsiteY17" fmla="*/ 1166446 h 1963615"/>
                <a:gd name="connsiteX18" fmla="*/ 158854 w 2527049"/>
                <a:gd name="connsiteY18" fmla="*/ 1154723 h 1963615"/>
                <a:gd name="connsiteX19" fmla="*/ 152993 w 2527049"/>
                <a:gd name="connsiteY19" fmla="*/ 1125415 h 1963615"/>
                <a:gd name="connsiteX20" fmla="*/ 170578 w 2527049"/>
                <a:gd name="connsiteY20" fmla="*/ 1113692 h 1963615"/>
                <a:gd name="connsiteX21" fmla="*/ 217470 w 2527049"/>
                <a:gd name="connsiteY21" fmla="*/ 1096107 h 1963615"/>
                <a:gd name="connsiteX22" fmla="*/ 229193 w 2527049"/>
                <a:gd name="connsiteY22" fmla="*/ 1078523 h 1963615"/>
                <a:gd name="connsiteX23" fmla="*/ 317116 w 2527049"/>
                <a:gd name="connsiteY23" fmla="*/ 1055077 h 1963615"/>
                <a:gd name="connsiteX24" fmla="*/ 364008 w 2527049"/>
                <a:gd name="connsiteY24" fmla="*/ 1037492 h 1963615"/>
                <a:gd name="connsiteX25" fmla="*/ 393316 w 2527049"/>
                <a:gd name="connsiteY25" fmla="*/ 1025769 h 1963615"/>
                <a:gd name="connsiteX26" fmla="*/ 434347 w 2527049"/>
                <a:gd name="connsiteY26" fmla="*/ 1014046 h 1963615"/>
                <a:gd name="connsiteX27" fmla="*/ 469516 w 2527049"/>
                <a:gd name="connsiteY27" fmla="*/ 1002323 h 1963615"/>
                <a:gd name="connsiteX28" fmla="*/ 498824 w 2527049"/>
                <a:gd name="connsiteY28" fmla="*/ 1008184 h 1963615"/>
                <a:gd name="connsiteX29" fmla="*/ 539854 w 2527049"/>
                <a:gd name="connsiteY29" fmla="*/ 1002323 h 1963615"/>
                <a:gd name="connsiteX30" fmla="*/ 616054 w 2527049"/>
                <a:gd name="connsiteY30" fmla="*/ 984738 h 1963615"/>
                <a:gd name="connsiteX31" fmla="*/ 750870 w 2527049"/>
                <a:gd name="connsiteY31" fmla="*/ 984738 h 1963615"/>
                <a:gd name="connsiteX32" fmla="*/ 745008 w 2527049"/>
                <a:gd name="connsiteY32" fmla="*/ 890953 h 1963615"/>
                <a:gd name="connsiteX33" fmla="*/ 733285 w 2527049"/>
                <a:gd name="connsiteY33" fmla="*/ 849923 h 1963615"/>
                <a:gd name="connsiteX34" fmla="*/ 709839 w 2527049"/>
                <a:gd name="connsiteY34" fmla="*/ 855784 h 1963615"/>
                <a:gd name="connsiteX35" fmla="*/ 680531 w 2527049"/>
                <a:gd name="connsiteY35" fmla="*/ 885092 h 1963615"/>
                <a:gd name="connsiteX36" fmla="*/ 662947 w 2527049"/>
                <a:gd name="connsiteY36" fmla="*/ 879230 h 1963615"/>
                <a:gd name="connsiteX37" fmla="*/ 651224 w 2527049"/>
                <a:gd name="connsiteY37" fmla="*/ 703384 h 1963615"/>
                <a:gd name="connsiteX38" fmla="*/ 639501 w 2527049"/>
                <a:gd name="connsiteY38" fmla="*/ 762000 h 1963615"/>
                <a:gd name="connsiteX39" fmla="*/ 627778 w 2527049"/>
                <a:gd name="connsiteY39" fmla="*/ 814753 h 1963615"/>
                <a:gd name="connsiteX40" fmla="*/ 580885 w 2527049"/>
                <a:gd name="connsiteY40" fmla="*/ 808892 h 1963615"/>
                <a:gd name="connsiteX41" fmla="*/ 575024 w 2527049"/>
                <a:gd name="connsiteY41" fmla="*/ 791307 h 1963615"/>
                <a:gd name="connsiteX42" fmla="*/ 545716 w 2527049"/>
                <a:gd name="connsiteY42" fmla="*/ 785446 h 1963615"/>
                <a:gd name="connsiteX43" fmla="*/ 492962 w 2527049"/>
                <a:gd name="connsiteY43" fmla="*/ 762000 h 1963615"/>
                <a:gd name="connsiteX44" fmla="*/ 457793 w 2527049"/>
                <a:gd name="connsiteY44" fmla="*/ 744415 h 1963615"/>
                <a:gd name="connsiteX45" fmla="*/ 446070 w 2527049"/>
                <a:gd name="connsiteY45" fmla="*/ 720969 h 1963615"/>
                <a:gd name="connsiteX46" fmla="*/ 434347 w 2527049"/>
                <a:gd name="connsiteY46" fmla="*/ 703384 h 1963615"/>
                <a:gd name="connsiteX47" fmla="*/ 440208 w 2527049"/>
                <a:gd name="connsiteY47" fmla="*/ 685800 h 1963615"/>
                <a:gd name="connsiteX48" fmla="*/ 416762 w 2527049"/>
                <a:gd name="connsiteY48" fmla="*/ 674077 h 1963615"/>
                <a:gd name="connsiteX49" fmla="*/ 387454 w 2527049"/>
                <a:gd name="connsiteY49" fmla="*/ 726830 h 1963615"/>
                <a:gd name="connsiteX50" fmla="*/ 346424 w 2527049"/>
                <a:gd name="connsiteY50" fmla="*/ 715107 h 1963615"/>
                <a:gd name="connsiteX51" fmla="*/ 340562 w 2527049"/>
                <a:gd name="connsiteY51" fmla="*/ 685800 h 1963615"/>
                <a:gd name="connsiteX52" fmla="*/ 328839 w 2527049"/>
                <a:gd name="connsiteY52" fmla="*/ 668215 h 1963615"/>
                <a:gd name="connsiteX53" fmla="*/ 334701 w 2527049"/>
                <a:gd name="connsiteY53" fmla="*/ 644769 h 1963615"/>
                <a:gd name="connsiteX54" fmla="*/ 317116 w 2527049"/>
                <a:gd name="connsiteY54" fmla="*/ 638907 h 1963615"/>
                <a:gd name="connsiteX55" fmla="*/ 299531 w 2527049"/>
                <a:gd name="connsiteY55" fmla="*/ 627184 h 1963615"/>
                <a:gd name="connsiteX56" fmla="*/ 317116 w 2527049"/>
                <a:gd name="connsiteY56" fmla="*/ 586153 h 1963615"/>
                <a:gd name="connsiteX57" fmla="*/ 346424 w 2527049"/>
                <a:gd name="connsiteY57" fmla="*/ 592015 h 1963615"/>
                <a:gd name="connsiteX58" fmla="*/ 410901 w 2527049"/>
                <a:gd name="connsiteY58" fmla="*/ 609600 h 1963615"/>
                <a:gd name="connsiteX59" fmla="*/ 387454 w 2527049"/>
                <a:gd name="connsiteY59" fmla="*/ 539261 h 1963615"/>
                <a:gd name="connsiteX60" fmla="*/ 369870 w 2527049"/>
                <a:gd name="connsiteY60" fmla="*/ 492369 h 1963615"/>
                <a:gd name="connsiteX61" fmla="*/ 358147 w 2527049"/>
                <a:gd name="connsiteY61" fmla="*/ 474784 h 1963615"/>
                <a:gd name="connsiteX62" fmla="*/ 352285 w 2527049"/>
                <a:gd name="connsiteY62" fmla="*/ 451338 h 1963615"/>
                <a:gd name="connsiteX63" fmla="*/ 346424 w 2527049"/>
                <a:gd name="connsiteY63" fmla="*/ 386861 h 1963615"/>
                <a:gd name="connsiteX64" fmla="*/ 364008 w 2527049"/>
                <a:gd name="connsiteY64" fmla="*/ 375138 h 1963615"/>
                <a:gd name="connsiteX65" fmla="*/ 457793 w 2527049"/>
                <a:gd name="connsiteY65" fmla="*/ 381000 h 1963615"/>
                <a:gd name="connsiteX66" fmla="*/ 481239 w 2527049"/>
                <a:gd name="connsiteY66" fmla="*/ 392723 h 1963615"/>
                <a:gd name="connsiteX67" fmla="*/ 510547 w 2527049"/>
                <a:gd name="connsiteY67" fmla="*/ 398584 h 1963615"/>
                <a:gd name="connsiteX68" fmla="*/ 539854 w 2527049"/>
                <a:gd name="connsiteY68" fmla="*/ 410307 h 1963615"/>
                <a:gd name="connsiteX69" fmla="*/ 715701 w 2527049"/>
                <a:gd name="connsiteY69" fmla="*/ 398584 h 1963615"/>
                <a:gd name="connsiteX70" fmla="*/ 739147 w 2527049"/>
                <a:gd name="connsiteY70" fmla="*/ 386861 h 1963615"/>
                <a:gd name="connsiteX71" fmla="*/ 756731 w 2527049"/>
                <a:gd name="connsiteY71" fmla="*/ 375138 h 1963615"/>
                <a:gd name="connsiteX72" fmla="*/ 774316 w 2527049"/>
                <a:gd name="connsiteY72" fmla="*/ 369277 h 1963615"/>
                <a:gd name="connsiteX73" fmla="*/ 815347 w 2527049"/>
                <a:gd name="connsiteY73" fmla="*/ 316523 h 1963615"/>
                <a:gd name="connsiteX74" fmla="*/ 821208 w 2527049"/>
                <a:gd name="connsiteY74" fmla="*/ 164123 h 1963615"/>
                <a:gd name="connsiteX75" fmla="*/ 809485 w 2527049"/>
                <a:gd name="connsiteY75" fmla="*/ 134815 h 1963615"/>
                <a:gd name="connsiteX76" fmla="*/ 827070 w 2527049"/>
                <a:gd name="connsiteY76" fmla="*/ 35169 h 1963615"/>
                <a:gd name="connsiteX77" fmla="*/ 832931 w 2527049"/>
                <a:gd name="connsiteY77" fmla="*/ 17584 h 1963615"/>
                <a:gd name="connsiteX78" fmla="*/ 873962 w 2527049"/>
                <a:gd name="connsiteY78" fmla="*/ 0 h 1963615"/>
                <a:gd name="connsiteX79" fmla="*/ 991193 w 2527049"/>
                <a:gd name="connsiteY79" fmla="*/ 11723 h 1963615"/>
                <a:gd name="connsiteX80" fmla="*/ 1008778 w 2527049"/>
                <a:gd name="connsiteY80" fmla="*/ 23446 h 1963615"/>
                <a:gd name="connsiteX81" fmla="*/ 1026362 w 2527049"/>
                <a:gd name="connsiteY81" fmla="*/ 29307 h 1963615"/>
                <a:gd name="connsiteX82" fmla="*/ 1114285 w 2527049"/>
                <a:gd name="connsiteY82" fmla="*/ 41030 h 1963615"/>
                <a:gd name="connsiteX83" fmla="*/ 1190485 w 2527049"/>
                <a:gd name="connsiteY83" fmla="*/ 52753 h 1963615"/>
                <a:gd name="connsiteX84" fmla="*/ 1208070 w 2527049"/>
                <a:gd name="connsiteY84" fmla="*/ 58615 h 1963615"/>
                <a:gd name="connsiteX85" fmla="*/ 1231516 w 2527049"/>
                <a:gd name="connsiteY85" fmla="*/ 82061 h 1963615"/>
                <a:gd name="connsiteX86" fmla="*/ 1325301 w 2527049"/>
                <a:gd name="connsiteY86" fmla="*/ 87923 h 1963615"/>
                <a:gd name="connsiteX87" fmla="*/ 1342885 w 2527049"/>
                <a:gd name="connsiteY87" fmla="*/ 99646 h 1963615"/>
                <a:gd name="connsiteX88" fmla="*/ 1395639 w 2527049"/>
                <a:gd name="connsiteY88" fmla="*/ 117230 h 1963615"/>
                <a:gd name="connsiteX89" fmla="*/ 1442531 w 2527049"/>
                <a:gd name="connsiteY89" fmla="*/ 146538 h 1963615"/>
                <a:gd name="connsiteX90" fmla="*/ 1471839 w 2527049"/>
                <a:gd name="connsiteY90" fmla="*/ 187569 h 1963615"/>
                <a:gd name="connsiteX91" fmla="*/ 1501147 w 2527049"/>
                <a:gd name="connsiteY91" fmla="*/ 293077 h 1963615"/>
                <a:gd name="connsiteX92" fmla="*/ 1518731 w 2527049"/>
                <a:gd name="connsiteY92" fmla="*/ 316523 h 1963615"/>
                <a:gd name="connsiteX93" fmla="*/ 1536316 w 2527049"/>
                <a:gd name="connsiteY93" fmla="*/ 351692 h 1963615"/>
                <a:gd name="connsiteX94" fmla="*/ 1559762 w 2527049"/>
                <a:gd name="connsiteY94" fmla="*/ 363415 h 1963615"/>
                <a:gd name="connsiteX95" fmla="*/ 1583208 w 2527049"/>
                <a:gd name="connsiteY95" fmla="*/ 392723 h 1963615"/>
                <a:gd name="connsiteX96" fmla="*/ 1876285 w 2527049"/>
                <a:gd name="connsiteY96" fmla="*/ 375138 h 1963615"/>
                <a:gd name="connsiteX97" fmla="*/ 2028685 w 2527049"/>
                <a:gd name="connsiteY97" fmla="*/ 381000 h 1963615"/>
                <a:gd name="connsiteX98" fmla="*/ 2046270 w 2527049"/>
                <a:gd name="connsiteY98" fmla="*/ 398584 h 1963615"/>
                <a:gd name="connsiteX99" fmla="*/ 2134193 w 2527049"/>
                <a:gd name="connsiteY99" fmla="*/ 392723 h 1963615"/>
                <a:gd name="connsiteX100" fmla="*/ 2151778 w 2527049"/>
                <a:gd name="connsiteY100" fmla="*/ 427892 h 1963615"/>
                <a:gd name="connsiteX101" fmla="*/ 2216254 w 2527049"/>
                <a:gd name="connsiteY101" fmla="*/ 457200 h 1963615"/>
                <a:gd name="connsiteX102" fmla="*/ 2227978 w 2527049"/>
                <a:gd name="connsiteY102" fmla="*/ 468923 h 1963615"/>
                <a:gd name="connsiteX103" fmla="*/ 2286593 w 2527049"/>
                <a:gd name="connsiteY103" fmla="*/ 486507 h 1963615"/>
                <a:gd name="connsiteX104" fmla="*/ 2280731 w 2527049"/>
                <a:gd name="connsiteY104" fmla="*/ 633046 h 1963615"/>
                <a:gd name="connsiteX105" fmla="*/ 2269008 w 2527049"/>
                <a:gd name="connsiteY105" fmla="*/ 650630 h 1963615"/>
                <a:gd name="connsiteX106" fmla="*/ 2274870 w 2527049"/>
                <a:gd name="connsiteY106" fmla="*/ 709246 h 1963615"/>
                <a:gd name="connsiteX107" fmla="*/ 2292454 w 2527049"/>
                <a:gd name="connsiteY107" fmla="*/ 720969 h 1963615"/>
                <a:gd name="connsiteX108" fmla="*/ 2304178 w 2527049"/>
                <a:gd name="connsiteY108" fmla="*/ 738553 h 1963615"/>
                <a:gd name="connsiteX109" fmla="*/ 2321762 w 2527049"/>
                <a:gd name="connsiteY109" fmla="*/ 744415 h 1963615"/>
                <a:gd name="connsiteX110" fmla="*/ 2345208 w 2527049"/>
                <a:gd name="connsiteY110" fmla="*/ 756138 h 1963615"/>
                <a:gd name="connsiteX111" fmla="*/ 2351070 w 2527049"/>
                <a:gd name="connsiteY111" fmla="*/ 779584 h 1963615"/>
                <a:gd name="connsiteX112" fmla="*/ 2362793 w 2527049"/>
                <a:gd name="connsiteY112" fmla="*/ 844061 h 1963615"/>
                <a:gd name="connsiteX113" fmla="*/ 2374516 w 2527049"/>
                <a:gd name="connsiteY113" fmla="*/ 861646 h 1963615"/>
                <a:gd name="connsiteX114" fmla="*/ 2403824 w 2527049"/>
                <a:gd name="connsiteY114" fmla="*/ 890953 h 1963615"/>
                <a:gd name="connsiteX115" fmla="*/ 2438993 w 2527049"/>
                <a:gd name="connsiteY115" fmla="*/ 914400 h 1963615"/>
                <a:gd name="connsiteX116" fmla="*/ 2480024 w 2527049"/>
                <a:gd name="connsiteY116" fmla="*/ 943707 h 1963615"/>
                <a:gd name="connsiteX117" fmla="*/ 2485885 w 2527049"/>
                <a:gd name="connsiteY117" fmla="*/ 961292 h 1963615"/>
                <a:gd name="connsiteX118" fmla="*/ 2497608 w 2527049"/>
                <a:gd name="connsiteY118" fmla="*/ 978877 h 1963615"/>
                <a:gd name="connsiteX119" fmla="*/ 2491747 w 2527049"/>
                <a:gd name="connsiteY119" fmla="*/ 1055077 h 1963615"/>
                <a:gd name="connsiteX120" fmla="*/ 2474162 w 2527049"/>
                <a:gd name="connsiteY120" fmla="*/ 1090246 h 1963615"/>
                <a:gd name="connsiteX121" fmla="*/ 2462439 w 2527049"/>
                <a:gd name="connsiteY121" fmla="*/ 1113692 h 1963615"/>
                <a:gd name="connsiteX122" fmla="*/ 2468301 w 2527049"/>
                <a:gd name="connsiteY122" fmla="*/ 1143000 h 1963615"/>
                <a:gd name="connsiteX123" fmla="*/ 2480024 w 2527049"/>
                <a:gd name="connsiteY123" fmla="*/ 1166446 h 1963615"/>
                <a:gd name="connsiteX124" fmla="*/ 2485885 w 2527049"/>
                <a:gd name="connsiteY124" fmla="*/ 1184030 h 1963615"/>
                <a:gd name="connsiteX125" fmla="*/ 2497608 w 2527049"/>
                <a:gd name="connsiteY125" fmla="*/ 1213338 h 1963615"/>
                <a:gd name="connsiteX126" fmla="*/ 2515193 w 2527049"/>
                <a:gd name="connsiteY126" fmla="*/ 1254369 h 1963615"/>
                <a:gd name="connsiteX127" fmla="*/ 2526916 w 2527049"/>
                <a:gd name="connsiteY127" fmla="*/ 1324707 h 1963615"/>
                <a:gd name="connsiteX128" fmla="*/ 2521054 w 2527049"/>
                <a:gd name="connsiteY128" fmla="*/ 1389184 h 1963615"/>
                <a:gd name="connsiteX129" fmla="*/ 2509331 w 2527049"/>
                <a:gd name="connsiteY129" fmla="*/ 1471246 h 1963615"/>
                <a:gd name="connsiteX130" fmla="*/ 2503470 w 2527049"/>
                <a:gd name="connsiteY130" fmla="*/ 1494692 h 1963615"/>
                <a:gd name="connsiteX131" fmla="*/ 2480024 w 2527049"/>
                <a:gd name="connsiteY131" fmla="*/ 1535723 h 1963615"/>
                <a:gd name="connsiteX132" fmla="*/ 2462439 w 2527049"/>
                <a:gd name="connsiteY132" fmla="*/ 1582615 h 1963615"/>
                <a:gd name="connsiteX133" fmla="*/ 2450716 w 2527049"/>
                <a:gd name="connsiteY133" fmla="*/ 1600200 h 1963615"/>
                <a:gd name="connsiteX134" fmla="*/ 2427270 w 2527049"/>
                <a:gd name="connsiteY134" fmla="*/ 1658815 h 1963615"/>
                <a:gd name="connsiteX135" fmla="*/ 2421408 w 2527049"/>
                <a:gd name="connsiteY135" fmla="*/ 1723292 h 1963615"/>
                <a:gd name="connsiteX136" fmla="*/ 2409685 w 2527049"/>
                <a:gd name="connsiteY136" fmla="*/ 1910861 h 1963615"/>
                <a:gd name="connsiteX137" fmla="*/ 2397962 w 2527049"/>
                <a:gd name="connsiteY137" fmla="*/ 1928446 h 1963615"/>
                <a:gd name="connsiteX138" fmla="*/ 2368654 w 2527049"/>
                <a:gd name="connsiteY138" fmla="*/ 1963615 h 1963615"/>
                <a:gd name="connsiteX139" fmla="*/ 2345208 w 2527049"/>
                <a:gd name="connsiteY139" fmla="*/ 1951892 h 1963615"/>
                <a:gd name="connsiteX140" fmla="*/ 2251424 w 2527049"/>
                <a:gd name="connsiteY140" fmla="*/ 1946030 h 1963615"/>
                <a:gd name="connsiteX141" fmla="*/ 2233839 w 2527049"/>
                <a:gd name="connsiteY141" fmla="*/ 1905000 h 1963615"/>
                <a:gd name="connsiteX142" fmla="*/ 2192808 w 2527049"/>
                <a:gd name="connsiteY142" fmla="*/ 1887415 h 1963615"/>
                <a:gd name="connsiteX143" fmla="*/ 2157639 w 2527049"/>
                <a:gd name="connsiteY143" fmla="*/ 1863969 h 1963615"/>
                <a:gd name="connsiteX144" fmla="*/ 2104885 w 2527049"/>
                <a:gd name="connsiteY144" fmla="*/ 1846384 h 1963615"/>
                <a:gd name="connsiteX145" fmla="*/ 2087301 w 2527049"/>
                <a:gd name="connsiteY145" fmla="*/ 1834661 h 1963615"/>
                <a:gd name="connsiteX146" fmla="*/ 2069716 w 2527049"/>
                <a:gd name="connsiteY146" fmla="*/ 1828800 h 1963615"/>
                <a:gd name="connsiteX147" fmla="*/ 2028685 w 2527049"/>
                <a:gd name="connsiteY147" fmla="*/ 1805353 h 1963615"/>
                <a:gd name="connsiteX148" fmla="*/ 2011101 w 2527049"/>
                <a:gd name="connsiteY148" fmla="*/ 1799492 h 1963615"/>
                <a:gd name="connsiteX149" fmla="*/ 1987654 w 2527049"/>
                <a:gd name="connsiteY149" fmla="*/ 1787769 h 1963615"/>
                <a:gd name="connsiteX150" fmla="*/ 1958347 w 2527049"/>
                <a:gd name="connsiteY150" fmla="*/ 1776046 h 1963615"/>
                <a:gd name="connsiteX151" fmla="*/ 1952485 w 2527049"/>
                <a:gd name="connsiteY151" fmla="*/ 1758461 h 1963615"/>
                <a:gd name="connsiteX152" fmla="*/ 1929039 w 2527049"/>
                <a:gd name="connsiteY152" fmla="*/ 1729153 h 1963615"/>
                <a:gd name="connsiteX153" fmla="*/ 1923178 w 2527049"/>
                <a:gd name="connsiteY153" fmla="*/ 1711569 h 1963615"/>
                <a:gd name="connsiteX154" fmla="*/ 1882147 w 2527049"/>
                <a:gd name="connsiteY154" fmla="*/ 1693984 h 1963615"/>
                <a:gd name="connsiteX155" fmla="*/ 1852839 w 2527049"/>
                <a:gd name="connsiteY155" fmla="*/ 1658815 h 1963615"/>
                <a:gd name="connsiteX156" fmla="*/ 1835254 w 2527049"/>
                <a:gd name="connsiteY156" fmla="*/ 1652953 h 1963615"/>
                <a:gd name="connsiteX157" fmla="*/ 1817670 w 2527049"/>
                <a:gd name="connsiteY157" fmla="*/ 1641230 h 1963615"/>
                <a:gd name="connsiteX158" fmla="*/ 1805947 w 2527049"/>
                <a:gd name="connsiteY158" fmla="*/ 1623646 h 1963615"/>
                <a:gd name="connsiteX159" fmla="*/ 1788362 w 2527049"/>
                <a:gd name="connsiteY159" fmla="*/ 1611923 h 1963615"/>
                <a:gd name="connsiteX160" fmla="*/ 1653547 w 2527049"/>
                <a:gd name="connsiteY160" fmla="*/ 1588477 h 1963615"/>
                <a:gd name="connsiteX161" fmla="*/ 1577347 w 2527049"/>
                <a:gd name="connsiteY161" fmla="*/ 1570892 h 1963615"/>
                <a:gd name="connsiteX162" fmla="*/ 1518731 w 2527049"/>
                <a:gd name="connsiteY162" fmla="*/ 1576753 h 1963615"/>
                <a:gd name="connsiteX163" fmla="*/ 1512870 w 2527049"/>
                <a:gd name="connsiteY163" fmla="*/ 1594338 h 1963615"/>
                <a:gd name="connsiteX164" fmla="*/ 1501147 w 2527049"/>
                <a:gd name="connsiteY164" fmla="*/ 1641230 h 1963615"/>
                <a:gd name="connsiteX165" fmla="*/ 1483562 w 2527049"/>
                <a:gd name="connsiteY165" fmla="*/ 1635369 h 1963615"/>
                <a:gd name="connsiteX166" fmla="*/ 1460116 w 2527049"/>
                <a:gd name="connsiteY166" fmla="*/ 1629507 h 1963615"/>
                <a:gd name="connsiteX167" fmla="*/ 1331162 w 2527049"/>
                <a:gd name="connsiteY167" fmla="*/ 1635369 h 1963615"/>
                <a:gd name="connsiteX168" fmla="*/ 1301854 w 2527049"/>
                <a:gd name="connsiteY168" fmla="*/ 1641230 h 1963615"/>
                <a:gd name="connsiteX169" fmla="*/ 1284270 w 2527049"/>
                <a:gd name="connsiteY169" fmla="*/ 1652953 h 1963615"/>
                <a:gd name="connsiteX170" fmla="*/ 1254962 w 2527049"/>
                <a:gd name="connsiteY170" fmla="*/ 1682261 h 1963615"/>
                <a:gd name="connsiteX171" fmla="*/ 1243239 w 2527049"/>
                <a:gd name="connsiteY171" fmla="*/ 1699846 h 1963615"/>
                <a:gd name="connsiteX172" fmla="*/ 1243239 w 2527049"/>
                <a:gd name="connsiteY172" fmla="*/ 1787769 h 1963615"/>
                <a:gd name="connsiteX173" fmla="*/ 1231516 w 2527049"/>
                <a:gd name="connsiteY173" fmla="*/ 1805353 h 1963615"/>
                <a:gd name="connsiteX174" fmla="*/ 1202208 w 2527049"/>
                <a:gd name="connsiteY174" fmla="*/ 1817077 h 1963615"/>
                <a:gd name="connsiteX175" fmla="*/ 1167039 w 2527049"/>
                <a:gd name="connsiteY175" fmla="*/ 1811215 h 1963615"/>
                <a:gd name="connsiteX176" fmla="*/ 1155316 w 2527049"/>
                <a:gd name="connsiteY176" fmla="*/ 1793630 h 1963615"/>
                <a:gd name="connsiteX177" fmla="*/ 1120147 w 2527049"/>
                <a:gd name="connsiteY177" fmla="*/ 1776046 h 1963615"/>
                <a:gd name="connsiteX178" fmla="*/ 1067393 w 2527049"/>
                <a:gd name="connsiteY178" fmla="*/ 1787769 h 1963615"/>
                <a:gd name="connsiteX179" fmla="*/ 1049808 w 2527049"/>
                <a:gd name="connsiteY179" fmla="*/ 1799492 h 1963615"/>
                <a:gd name="connsiteX180" fmla="*/ 1032224 w 2527049"/>
                <a:gd name="connsiteY180" fmla="*/ 1805353 h 1963615"/>
                <a:gd name="connsiteX181" fmla="*/ 1002916 w 2527049"/>
                <a:gd name="connsiteY181" fmla="*/ 1817077 h 1963615"/>
                <a:gd name="connsiteX182" fmla="*/ 827070 w 2527049"/>
                <a:gd name="connsiteY182" fmla="*/ 1805353 h 1963615"/>
                <a:gd name="connsiteX183" fmla="*/ 721562 w 2527049"/>
                <a:gd name="connsiteY183" fmla="*/ 1817077 h 1963615"/>
                <a:gd name="connsiteX184" fmla="*/ 703978 w 2527049"/>
                <a:gd name="connsiteY184" fmla="*/ 1828800 h 1963615"/>
                <a:gd name="connsiteX185" fmla="*/ 686393 w 2527049"/>
                <a:gd name="connsiteY185" fmla="*/ 1875692 h 1963615"/>
                <a:gd name="connsiteX186" fmla="*/ 657085 w 2527049"/>
                <a:gd name="connsiteY186" fmla="*/ 1905000 h 1963615"/>
                <a:gd name="connsiteX187" fmla="*/ 633639 w 2527049"/>
                <a:gd name="connsiteY187" fmla="*/ 1852246 h 1963615"/>
                <a:gd name="connsiteX188" fmla="*/ 627778 w 2527049"/>
                <a:gd name="connsiteY188" fmla="*/ 1834661 h 1963615"/>
                <a:gd name="connsiteX189" fmla="*/ 616054 w 2527049"/>
                <a:gd name="connsiteY189" fmla="*/ 1822938 h 1963615"/>
                <a:gd name="connsiteX190" fmla="*/ 586747 w 2527049"/>
                <a:gd name="connsiteY190" fmla="*/ 1793630 h 1963615"/>
                <a:gd name="connsiteX191" fmla="*/ 575024 w 2527049"/>
                <a:gd name="connsiteY191" fmla="*/ 1776046 h 1963615"/>
                <a:gd name="connsiteX192" fmla="*/ 446070 w 2527049"/>
                <a:gd name="connsiteY192" fmla="*/ 1781907 h 1963615"/>
                <a:gd name="connsiteX193" fmla="*/ 381593 w 2527049"/>
                <a:gd name="connsiteY193" fmla="*/ 1787769 h 1963615"/>
                <a:gd name="connsiteX194" fmla="*/ 352285 w 2527049"/>
                <a:gd name="connsiteY194" fmla="*/ 1817077 h 1963615"/>
                <a:gd name="connsiteX195" fmla="*/ 328839 w 2527049"/>
                <a:gd name="connsiteY195" fmla="*/ 1828800 h 1963615"/>
                <a:gd name="connsiteX196" fmla="*/ 264362 w 2527049"/>
                <a:gd name="connsiteY196" fmla="*/ 1852246 h 1963615"/>
                <a:gd name="connsiteX197" fmla="*/ 199885 w 2527049"/>
                <a:gd name="connsiteY197" fmla="*/ 1858107 h 1963615"/>
                <a:gd name="connsiteX198" fmla="*/ 147131 w 2527049"/>
                <a:gd name="connsiteY198" fmla="*/ 1846384 h 1963615"/>
                <a:gd name="connsiteX199" fmla="*/ 141270 w 2527049"/>
                <a:gd name="connsiteY199" fmla="*/ 1828800 h 1963615"/>
                <a:gd name="connsiteX200" fmla="*/ 117824 w 2527049"/>
                <a:gd name="connsiteY200" fmla="*/ 1787769 h 1963615"/>
                <a:gd name="connsiteX201" fmla="*/ 100239 w 2527049"/>
                <a:gd name="connsiteY201" fmla="*/ 1776046 h 1963615"/>
                <a:gd name="connsiteX202" fmla="*/ 94378 w 2527049"/>
                <a:gd name="connsiteY202" fmla="*/ 1758461 h 1963615"/>
                <a:gd name="connsiteX203" fmla="*/ 111962 w 2527049"/>
                <a:gd name="connsiteY203" fmla="*/ 1746738 h 1963615"/>
                <a:gd name="connsiteX204" fmla="*/ 135408 w 2527049"/>
                <a:gd name="connsiteY204" fmla="*/ 1705707 h 1963615"/>
                <a:gd name="connsiteX205" fmla="*/ 141270 w 2527049"/>
                <a:gd name="connsiteY205" fmla="*/ 1688123 h 1963615"/>
                <a:gd name="connsiteX206" fmla="*/ 164716 w 2527049"/>
                <a:gd name="connsiteY206" fmla="*/ 1676400 h 1963615"/>
                <a:gd name="connsiteX207" fmla="*/ 170578 w 2527049"/>
                <a:gd name="connsiteY207" fmla="*/ 1658815 h 1963615"/>
                <a:gd name="connsiteX208" fmla="*/ 182301 w 2527049"/>
                <a:gd name="connsiteY208" fmla="*/ 1641230 h 1963615"/>
                <a:gd name="connsiteX209" fmla="*/ 188162 w 2527049"/>
                <a:gd name="connsiteY209" fmla="*/ 1600200 h 1963615"/>
                <a:gd name="connsiteX210" fmla="*/ 176439 w 2527049"/>
                <a:gd name="connsiteY210" fmla="*/ 1524000 h 1963615"/>
                <a:gd name="connsiteX211" fmla="*/ 158854 w 2527049"/>
                <a:gd name="connsiteY211" fmla="*/ 1518138 h 1963615"/>
                <a:gd name="connsiteX212" fmla="*/ 182301 w 2527049"/>
                <a:gd name="connsiteY212" fmla="*/ 1453661 h 1963615"/>
                <a:gd name="connsiteX213" fmla="*/ 199885 w 2527049"/>
                <a:gd name="connsiteY213" fmla="*/ 1377461 h 1963615"/>
                <a:gd name="connsiteX214" fmla="*/ 217470 w 2527049"/>
                <a:gd name="connsiteY214" fmla="*/ 1365738 h 1963615"/>
                <a:gd name="connsiteX215" fmla="*/ 240916 w 2527049"/>
                <a:gd name="connsiteY215" fmla="*/ 1324707 h 1963615"/>
                <a:gd name="connsiteX216" fmla="*/ 246778 w 2527049"/>
                <a:gd name="connsiteY216" fmla="*/ 1277815 h 1963615"/>
                <a:gd name="connsiteX217" fmla="*/ 246778 w 2527049"/>
                <a:gd name="connsiteY217" fmla="*/ 1248507 h 196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</a:cxnLst>
              <a:rect l="l" t="t" r="r" b="b"/>
              <a:pathLst>
                <a:path w="2527049" h="1963615">
                  <a:moveTo>
                    <a:pt x="246778" y="1248507"/>
                  </a:moveTo>
                  <a:cubicBezTo>
                    <a:pt x="250686" y="1227015"/>
                    <a:pt x="250659" y="1204419"/>
                    <a:pt x="258501" y="1184030"/>
                  </a:cubicBezTo>
                  <a:cubicBezTo>
                    <a:pt x="273380" y="1145343"/>
                    <a:pt x="285193" y="1199633"/>
                    <a:pt x="270224" y="1154723"/>
                  </a:cubicBezTo>
                  <a:cubicBezTo>
                    <a:pt x="254593" y="1156677"/>
                    <a:pt x="238830" y="1157766"/>
                    <a:pt x="223331" y="1160584"/>
                  </a:cubicBezTo>
                  <a:cubicBezTo>
                    <a:pt x="217252" y="1161689"/>
                    <a:pt x="210116" y="1162077"/>
                    <a:pt x="205747" y="1166446"/>
                  </a:cubicBezTo>
                  <a:cubicBezTo>
                    <a:pt x="199569" y="1172625"/>
                    <a:pt x="197466" y="1181861"/>
                    <a:pt x="194024" y="1189892"/>
                  </a:cubicBezTo>
                  <a:cubicBezTo>
                    <a:pt x="191590" y="1195571"/>
                    <a:pt x="192531" y="1203108"/>
                    <a:pt x="188162" y="1207477"/>
                  </a:cubicBezTo>
                  <a:cubicBezTo>
                    <a:pt x="181983" y="1213656"/>
                    <a:pt x="172531" y="1215292"/>
                    <a:pt x="164716" y="1219200"/>
                  </a:cubicBezTo>
                  <a:cubicBezTo>
                    <a:pt x="150968" y="1260440"/>
                    <a:pt x="171625" y="1212289"/>
                    <a:pt x="135408" y="1248507"/>
                  </a:cubicBezTo>
                  <a:cubicBezTo>
                    <a:pt x="131039" y="1252876"/>
                    <a:pt x="133916" y="1261723"/>
                    <a:pt x="129547" y="1266092"/>
                  </a:cubicBezTo>
                  <a:cubicBezTo>
                    <a:pt x="122305" y="1273334"/>
                    <a:pt x="99024" y="1280174"/>
                    <a:pt x="88516" y="1283677"/>
                  </a:cubicBezTo>
                  <a:cubicBezTo>
                    <a:pt x="84608" y="1291492"/>
                    <a:pt x="83506" y="1301529"/>
                    <a:pt x="76793" y="1307123"/>
                  </a:cubicBezTo>
                  <a:cubicBezTo>
                    <a:pt x="58963" y="1321981"/>
                    <a:pt x="26810" y="1305402"/>
                    <a:pt x="12316" y="1301261"/>
                  </a:cubicBezTo>
                  <a:cubicBezTo>
                    <a:pt x="-3483" y="1269662"/>
                    <a:pt x="-2528" y="1283065"/>
                    <a:pt x="6454" y="1242646"/>
                  </a:cubicBezTo>
                  <a:cubicBezTo>
                    <a:pt x="7794" y="1236614"/>
                    <a:pt x="7947" y="1229430"/>
                    <a:pt x="12316" y="1225061"/>
                  </a:cubicBezTo>
                  <a:cubicBezTo>
                    <a:pt x="18495" y="1218882"/>
                    <a:pt x="27947" y="1217246"/>
                    <a:pt x="35762" y="1213338"/>
                  </a:cubicBezTo>
                  <a:cubicBezTo>
                    <a:pt x="39670" y="1207476"/>
                    <a:pt x="42183" y="1200392"/>
                    <a:pt x="47485" y="1195753"/>
                  </a:cubicBezTo>
                  <a:cubicBezTo>
                    <a:pt x="63526" y="1181717"/>
                    <a:pt x="79930" y="1171132"/>
                    <a:pt x="100239" y="1166446"/>
                  </a:cubicBezTo>
                  <a:cubicBezTo>
                    <a:pt x="119654" y="1161966"/>
                    <a:pt x="139316" y="1158631"/>
                    <a:pt x="158854" y="1154723"/>
                  </a:cubicBezTo>
                  <a:cubicBezTo>
                    <a:pt x="156900" y="1144954"/>
                    <a:pt x="150256" y="1134994"/>
                    <a:pt x="152993" y="1125415"/>
                  </a:cubicBezTo>
                  <a:cubicBezTo>
                    <a:pt x="154928" y="1118641"/>
                    <a:pt x="164277" y="1116843"/>
                    <a:pt x="170578" y="1113692"/>
                  </a:cubicBezTo>
                  <a:cubicBezTo>
                    <a:pt x="184595" y="1106684"/>
                    <a:pt x="202252" y="1101180"/>
                    <a:pt x="217470" y="1096107"/>
                  </a:cubicBezTo>
                  <a:cubicBezTo>
                    <a:pt x="221378" y="1090246"/>
                    <a:pt x="223219" y="1082257"/>
                    <a:pt x="229193" y="1078523"/>
                  </a:cubicBezTo>
                  <a:cubicBezTo>
                    <a:pt x="243610" y="1069513"/>
                    <a:pt x="307463" y="1057222"/>
                    <a:pt x="317116" y="1055077"/>
                  </a:cubicBezTo>
                  <a:cubicBezTo>
                    <a:pt x="349974" y="1033170"/>
                    <a:pt x="317917" y="1051319"/>
                    <a:pt x="364008" y="1037492"/>
                  </a:cubicBezTo>
                  <a:cubicBezTo>
                    <a:pt x="374086" y="1034469"/>
                    <a:pt x="383334" y="1029096"/>
                    <a:pt x="393316" y="1025769"/>
                  </a:cubicBezTo>
                  <a:cubicBezTo>
                    <a:pt x="406810" y="1021271"/>
                    <a:pt x="420752" y="1018229"/>
                    <a:pt x="434347" y="1014046"/>
                  </a:cubicBezTo>
                  <a:cubicBezTo>
                    <a:pt x="446158" y="1010412"/>
                    <a:pt x="457793" y="1006231"/>
                    <a:pt x="469516" y="1002323"/>
                  </a:cubicBezTo>
                  <a:cubicBezTo>
                    <a:pt x="479285" y="1004277"/>
                    <a:pt x="488861" y="1008184"/>
                    <a:pt x="498824" y="1008184"/>
                  </a:cubicBezTo>
                  <a:cubicBezTo>
                    <a:pt x="512639" y="1008184"/>
                    <a:pt x="526199" y="1004424"/>
                    <a:pt x="539854" y="1002323"/>
                  </a:cubicBezTo>
                  <a:cubicBezTo>
                    <a:pt x="584267" y="995490"/>
                    <a:pt x="569325" y="998089"/>
                    <a:pt x="616054" y="984738"/>
                  </a:cubicBezTo>
                  <a:cubicBezTo>
                    <a:pt x="723953" y="998225"/>
                    <a:pt x="679546" y="1005116"/>
                    <a:pt x="750870" y="984738"/>
                  </a:cubicBezTo>
                  <a:cubicBezTo>
                    <a:pt x="748916" y="953476"/>
                    <a:pt x="749059" y="922013"/>
                    <a:pt x="745008" y="890953"/>
                  </a:cubicBezTo>
                  <a:cubicBezTo>
                    <a:pt x="743168" y="876849"/>
                    <a:pt x="743343" y="859981"/>
                    <a:pt x="733285" y="849923"/>
                  </a:cubicBezTo>
                  <a:cubicBezTo>
                    <a:pt x="727589" y="844227"/>
                    <a:pt x="717654" y="853830"/>
                    <a:pt x="709839" y="855784"/>
                  </a:cubicBezTo>
                  <a:cubicBezTo>
                    <a:pt x="703000" y="866042"/>
                    <a:pt x="695186" y="882650"/>
                    <a:pt x="680531" y="885092"/>
                  </a:cubicBezTo>
                  <a:cubicBezTo>
                    <a:pt x="674437" y="886108"/>
                    <a:pt x="668808" y="881184"/>
                    <a:pt x="662947" y="879230"/>
                  </a:cubicBezTo>
                  <a:cubicBezTo>
                    <a:pt x="659039" y="820615"/>
                    <a:pt x="662745" y="760989"/>
                    <a:pt x="651224" y="703384"/>
                  </a:cubicBezTo>
                  <a:cubicBezTo>
                    <a:pt x="647316" y="683845"/>
                    <a:pt x="643606" y="742502"/>
                    <a:pt x="639501" y="762000"/>
                  </a:cubicBezTo>
                  <a:cubicBezTo>
                    <a:pt x="635790" y="779627"/>
                    <a:pt x="631686" y="797169"/>
                    <a:pt x="627778" y="814753"/>
                  </a:cubicBezTo>
                  <a:cubicBezTo>
                    <a:pt x="612147" y="812799"/>
                    <a:pt x="595280" y="815290"/>
                    <a:pt x="580885" y="808892"/>
                  </a:cubicBezTo>
                  <a:cubicBezTo>
                    <a:pt x="575239" y="806383"/>
                    <a:pt x="580165" y="794734"/>
                    <a:pt x="575024" y="791307"/>
                  </a:cubicBezTo>
                  <a:cubicBezTo>
                    <a:pt x="566734" y="785781"/>
                    <a:pt x="555485" y="787400"/>
                    <a:pt x="545716" y="785446"/>
                  </a:cubicBezTo>
                  <a:cubicBezTo>
                    <a:pt x="524781" y="777072"/>
                    <a:pt x="512128" y="772952"/>
                    <a:pt x="492962" y="762000"/>
                  </a:cubicBezTo>
                  <a:cubicBezTo>
                    <a:pt x="461145" y="743819"/>
                    <a:pt x="490035" y="755163"/>
                    <a:pt x="457793" y="744415"/>
                  </a:cubicBezTo>
                  <a:cubicBezTo>
                    <a:pt x="453885" y="736600"/>
                    <a:pt x="450405" y="728556"/>
                    <a:pt x="446070" y="720969"/>
                  </a:cubicBezTo>
                  <a:cubicBezTo>
                    <a:pt x="442575" y="714852"/>
                    <a:pt x="435505" y="710333"/>
                    <a:pt x="434347" y="703384"/>
                  </a:cubicBezTo>
                  <a:cubicBezTo>
                    <a:pt x="433331" y="697290"/>
                    <a:pt x="438254" y="691661"/>
                    <a:pt x="440208" y="685800"/>
                  </a:cubicBezTo>
                  <a:cubicBezTo>
                    <a:pt x="432393" y="681892"/>
                    <a:pt x="425412" y="675313"/>
                    <a:pt x="416762" y="674077"/>
                  </a:cubicBezTo>
                  <a:cubicBezTo>
                    <a:pt x="387671" y="669921"/>
                    <a:pt x="390824" y="713353"/>
                    <a:pt x="387454" y="726830"/>
                  </a:cubicBezTo>
                  <a:cubicBezTo>
                    <a:pt x="373777" y="722922"/>
                    <a:pt x="357129" y="724473"/>
                    <a:pt x="346424" y="715107"/>
                  </a:cubicBezTo>
                  <a:cubicBezTo>
                    <a:pt x="338926" y="708547"/>
                    <a:pt x="344060" y="695128"/>
                    <a:pt x="340562" y="685800"/>
                  </a:cubicBezTo>
                  <a:cubicBezTo>
                    <a:pt x="338088" y="679204"/>
                    <a:pt x="332747" y="674077"/>
                    <a:pt x="328839" y="668215"/>
                  </a:cubicBezTo>
                  <a:cubicBezTo>
                    <a:pt x="330793" y="660400"/>
                    <a:pt x="337693" y="652249"/>
                    <a:pt x="334701" y="644769"/>
                  </a:cubicBezTo>
                  <a:cubicBezTo>
                    <a:pt x="332406" y="639032"/>
                    <a:pt x="322642" y="641670"/>
                    <a:pt x="317116" y="638907"/>
                  </a:cubicBezTo>
                  <a:cubicBezTo>
                    <a:pt x="310815" y="635756"/>
                    <a:pt x="305393" y="631092"/>
                    <a:pt x="299531" y="627184"/>
                  </a:cubicBezTo>
                  <a:cubicBezTo>
                    <a:pt x="300506" y="622312"/>
                    <a:pt x="301661" y="588361"/>
                    <a:pt x="317116" y="586153"/>
                  </a:cubicBezTo>
                  <a:cubicBezTo>
                    <a:pt x="326979" y="584744"/>
                    <a:pt x="336655" y="590061"/>
                    <a:pt x="346424" y="592015"/>
                  </a:cubicBezTo>
                  <a:cubicBezTo>
                    <a:pt x="389883" y="620987"/>
                    <a:pt x="367777" y="618224"/>
                    <a:pt x="410901" y="609600"/>
                  </a:cubicBezTo>
                  <a:cubicBezTo>
                    <a:pt x="391687" y="542351"/>
                    <a:pt x="407864" y="593686"/>
                    <a:pt x="387454" y="539261"/>
                  </a:cubicBezTo>
                  <a:cubicBezTo>
                    <a:pt x="379842" y="518963"/>
                    <a:pt x="381203" y="515036"/>
                    <a:pt x="369870" y="492369"/>
                  </a:cubicBezTo>
                  <a:cubicBezTo>
                    <a:pt x="366720" y="486068"/>
                    <a:pt x="362055" y="480646"/>
                    <a:pt x="358147" y="474784"/>
                  </a:cubicBezTo>
                  <a:cubicBezTo>
                    <a:pt x="356193" y="466969"/>
                    <a:pt x="355458" y="458743"/>
                    <a:pt x="352285" y="451338"/>
                  </a:cubicBezTo>
                  <a:cubicBezTo>
                    <a:pt x="338779" y="419825"/>
                    <a:pt x="324137" y="442579"/>
                    <a:pt x="346424" y="386861"/>
                  </a:cubicBezTo>
                  <a:cubicBezTo>
                    <a:pt x="349040" y="380320"/>
                    <a:pt x="358147" y="379046"/>
                    <a:pt x="364008" y="375138"/>
                  </a:cubicBezTo>
                  <a:cubicBezTo>
                    <a:pt x="395270" y="377092"/>
                    <a:pt x="426817" y="376353"/>
                    <a:pt x="457793" y="381000"/>
                  </a:cubicBezTo>
                  <a:cubicBezTo>
                    <a:pt x="466434" y="382296"/>
                    <a:pt x="472950" y="389960"/>
                    <a:pt x="481239" y="392723"/>
                  </a:cubicBezTo>
                  <a:cubicBezTo>
                    <a:pt x="490691" y="395873"/>
                    <a:pt x="500778" y="396630"/>
                    <a:pt x="510547" y="398584"/>
                  </a:cubicBezTo>
                  <a:cubicBezTo>
                    <a:pt x="520316" y="402492"/>
                    <a:pt x="529339" y="409944"/>
                    <a:pt x="539854" y="410307"/>
                  </a:cubicBezTo>
                  <a:cubicBezTo>
                    <a:pt x="634658" y="413576"/>
                    <a:pt x="648860" y="409725"/>
                    <a:pt x="715701" y="398584"/>
                  </a:cubicBezTo>
                  <a:cubicBezTo>
                    <a:pt x="723516" y="394676"/>
                    <a:pt x="731560" y="391196"/>
                    <a:pt x="739147" y="386861"/>
                  </a:cubicBezTo>
                  <a:cubicBezTo>
                    <a:pt x="745263" y="383366"/>
                    <a:pt x="750430" y="378288"/>
                    <a:pt x="756731" y="375138"/>
                  </a:cubicBezTo>
                  <a:cubicBezTo>
                    <a:pt x="762257" y="372375"/>
                    <a:pt x="768454" y="371231"/>
                    <a:pt x="774316" y="369277"/>
                  </a:cubicBezTo>
                  <a:cubicBezTo>
                    <a:pt x="813854" y="329738"/>
                    <a:pt x="804242" y="349835"/>
                    <a:pt x="815347" y="316523"/>
                  </a:cubicBezTo>
                  <a:cubicBezTo>
                    <a:pt x="822478" y="252346"/>
                    <a:pt x="834278" y="220759"/>
                    <a:pt x="821208" y="164123"/>
                  </a:cubicBezTo>
                  <a:cubicBezTo>
                    <a:pt x="818842" y="153871"/>
                    <a:pt x="813393" y="144584"/>
                    <a:pt x="809485" y="134815"/>
                  </a:cubicBezTo>
                  <a:cubicBezTo>
                    <a:pt x="816028" y="75937"/>
                    <a:pt x="812056" y="90221"/>
                    <a:pt x="827070" y="35169"/>
                  </a:cubicBezTo>
                  <a:cubicBezTo>
                    <a:pt x="828696" y="29208"/>
                    <a:pt x="828562" y="21953"/>
                    <a:pt x="832931" y="17584"/>
                  </a:cubicBezTo>
                  <a:cubicBezTo>
                    <a:pt x="840174" y="10341"/>
                    <a:pt x="863453" y="3503"/>
                    <a:pt x="873962" y="0"/>
                  </a:cubicBezTo>
                  <a:cubicBezTo>
                    <a:pt x="913039" y="3908"/>
                    <a:pt x="952502" y="4994"/>
                    <a:pt x="991193" y="11723"/>
                  </a:cubicBezTo>
                  <a:cubicBezTo>
                    <a:pt x="998134" y="12930"/>
                    <a:pt x="1002477" y="20296"/>
                    <a:pt x="1008778" y="23446"/>
                  </a:cubicBezTo>
                  <a:cubicBezTo>
                    <a:pt x="1014304" y="26209"/>
                    <a:pt x="1020268" y="28291"/>
                    <a:pt x="1026362" y="29307"/>
                  </a:cubicBezTo>
                  <a:cubicBezTo>
                    <a:pt x="1055527" y="34168"/>
                    <a:pt x="1085015" y="36849"/>
                    <a:pt x="1114285" y="41030"/>
                  </a:cubicBezTo>
                  <a:cubicBezTo>
                    <a:pt x="1139726" y="44664"/>
                    <a:pt x="1165085" y="48845"/>
                    <a:pt x="1190485" y="52753"/>
                  </a:cubicBezTo>
                  <a:cubicBezTo>
                    <a:pt x="1196347" y="54707"/>
                    <a:pt x="1203042" y="55024"/>
                    <a:pt x="1208070" y="58615"/>
                  </a:cubicBezTo>
                  <a:cubicBezTo>
                    <a:pt x="1217064" y="65039"/>
                    <a:pt x="1220793" y="79380"/>
                    <a:pt x="1231516" y="82061"/>
                  </a:cubicBezTo>
                  <a:cubicBezTo>
                    <a:pt x="1261903" y="89658"/>
                    <a:pt x="1294039" y="85969"/>
                    <a:pt x="1325301" y="87923"/>
                  </a:cubicBezTo>
                  <a:cubicBezTo>
                    <a:pt x="1331162" y="91831"/>
                    <a:pt x="1336584" y="96496"/>
                    <a:pt x="1342885" y="99646"/>
                  </a:cubicBezTo>
                  <a:cubicBezTo>
                    <a:pt x="1364958" y="110682"/>
                    <a:pt x="1373251" y="111634"/>
                    <a:pt x="1395639" y="117230"/>
                  </a:cubicBezTo>
                  <a:cubicBezTo>
                    <a:pt x="1408671" y="156325"/>
                    <a:pt x="1389409" y="114665"/>
                    <a:pt x="1442531" y="146538"/>
                  </a:cubicBezTo>
                  <a:cubicBezTo>
                    <a:pt x="1446572" y="148963"/>
                    <a:pt x="1467512" y="181078"/>
                    <a:pt x="1471839" y="187569"/>
                  </a:cubicBezTo>
                  <a:cubicBezTo>
                    <a:pt x="1487470" y="265723"/>
                    <a:pt x="1473632" y="254554"/>
                    <a:pt x="1501147" y="293077"/>
                  </a:cubicBezTo>
                  <a:cubicBezTo>
                    <a:pt x="1506825" y="301026"/>
                    <a:pt x="1512870" y="308708"/>
                    <a:pt x="1518731" y="316523"/>
                  </a:cubicBezTo>
                  <a:cubicBezTo>
                    <a:pt x="1522732" y="328524"/>
                    <a:pt x="1525828" y="342952"/>
                    <a:pt x="1536316" y="351692"/>
                  </a:cubicBezTo>
                  <a:cubicBezTo>
                    <a:pt x="1543029" y="357286"/>
                    <a:pt x="1551947" y="359507"/>
                    <a:pt x="1559762" y="363415"/>
                  </a:cubicBezTo>
                  <a:cubicBezTo>
                    <a:pt x="1563632" y="375023"/>
                    <a:pt x="1565295" y="392007"/>
                    <a:pt x="1583208" y="392723"/>
                  </a:cubicBezTo>
                  <a:cubicBezTo>
                    <a:pt x="1626034" y="394436"/>
                    <a:pt x="1848864" y="377097"/>
                    <a:pt x="1876285" y="375138"/>
                  </a:cubicBezTo>
                  <a:cubicBezTo>
                    <a:pt x="1932793" y="356304"/>
                    <a:pt x="1915970" y="359324"/>
                    <a:pt x="2028685" y="381000"/>
                  </a:cubicBezTo>
                  <a:cubicBezTo>
                    <a:pt x="2036825" y="382565"/>
                    <a:pt x="2040408" y="392723"/>
                    <a:pt x="2046270" y="398584"/>
                  </a:cubicBezTo>
                  <a:cubicBezTo>
                    <a:pt x="2067620" y="394314"/>
                    <a:pt x="2108864" y="378250"/>
                    <a:pt x="2134193" y="392723"/>
                  </a:cubicBezTo>
                  <a:cubicBezTo>
                    <a:pt x="2180488" y="419177"/>
                    <a:pt x="2116372" y="400354"/>
                    <a:pt x="2151778" y="427892"/>
                  </a:cubicBezTo>
                  <a:cubicBezTo>
                    <a:pt x="2171432" y="443178"/>
                    <a:pt x="2193675" y="449673"/>
                    <a:pt x="2216254" y="457200"/>
                  </a:cubicBezTo>
                  <a:cubicBezTo>
                    <a:pt x="2220162" y="461108"/>
                    <a:pt x="2223035" y="466452"/>
                    <a:pt x="2227978" y="468923"/>
                  </a:cubicBezTo>
                  <a:cubicBezTo>
                    <a:pt x="2242252" y="476060"/>
                    <a:pt x="2269763" y="482300"/>
                    <a:pt x="2286593" y="486507"/>
                  </a:cubicBezTo>
                  <a:cubicBezTo>
                    <a:pt x="2295874" y="551483"/>
                    <a:pt x="2298035" y="542198"/>
                    <a:pt x="2280731" y="633046"/>
                  </a:cubicBezTo>
                  <a:cubicBezTo>
                    <a:pt x="2279413" y="639966"/>
                    <a:pt x="2272916" y="644769"/>
                    <a:pt x="2269008" y="650630"/>
                  </a:cubicBezTo>
                  <a:cubicBezTo>
                    <a:pt x="2260714" y="675515"/>
                    <a:pt x="2256697" y="676534"/>
                    <a:pt x="2274870" y="709246"/>
                  </a:cubicBezTo>
                  <a:cubicBezTo>
                    <a:pt x="2278291" y="715404"/>
                    <a:pt x="2286593" y="717061"/>
                    <a:pt x="2292454" y="720969"/>
                  </a:cubicBezTo>
                  <a:cubicBezTo>
                    <a:pt x="2296362" y="726830"/>
                    <a:pt x="2298677" y="734152"/>
                    <a:pt x="2304178" y="738553"/>
                  </a:cubicBezTo>
                  <a:cubicBezTo>
                    <a:pt x="2309003" y="742413"/>
                    <a:pt x="2316083" y="741981"/>
                    <a:pt x="2321762" y="744415"/>
                  </a:cubicBezTo>
                  <a:cubicBezTo>
                    <a:pt x="2329793" y="747857"/>
                    <a:pt x="2337393" y="752230"/>
                    <a:pt x="2345208" y="756138"/>
                  </a:cubicBezTo>
                  <a:cubicBezTo>
                    <a:pt x="2347162" y="763953"/>
                    <a:pt x="2349490" y="771685"/>
                    <a:pt x="2351070" y="779584"/>
                  </a:cubicBezTo>
                  <a:cubicBezTo>
                    <a:pt x="2355354" y="801004"/>
                    <a:pt x="2356792" y="823057"/>
                    <a:pt x="2362793" y="844061"/>
                  </a:cubicBezTo>
                  <a:cubicBezTo>
                    <a:pt x="2364728" y="850835"/>
                    <a:pt x="2370608" y="855784"/>
                    <a:pt x="2374516" y="861646"/>
                  </a:cubicBezTo>
                  <a:cubicBezTo>
                    <a:pt x="2384565" y="901840"/>
                    <a:pt x="2370329" y="874205"/>
                    <a:pt x="2403824" y="890953"/>
                  </a:cubicBezTo>
                  <a:cubicBezTo>
                    <a:pt x="2416426" y="897254"/>
                    <a:pt x="2438993" y="914400"/>
                    <a:pt x="2438993" y="914400"/>
                  </a:cubicBezTo>
                  <a:cubicBezTo>
                    <a:pt x="2472155" y="964142"/>
                    <a:pt x="2420871" y="894412"/>
                    <a:pt x="2480024" y="943707"/>
                  </a:cubicBezTo>
                  <a:cubicBezTo>
                    <a:pt x="2484771" y="947663"/>
                    <a:pt x="2483122" y="955766"/>
                    <a:pt x="2485885" y="961292"/>
                  </a:cubicBezTo>
                  <a:cubicBezTo>
                    <a:pt x="2489035" y="967593"/>
                    <a:pt x="2493700" y="973015"/>
                    <a:pt x="2497608" y="978877"/>
                  </a:cubicBezTo>
                  <a:cubicBezTo>
                    <a:pt x="2495654" y="1004277"/>
                    <a:pt x="2494907" y="1029799"/>
                    <a:pt x="2491747" y="1055077"/>
                  </a:cubicBezTo>
                  <a:cubicBezTo>
                    <a:pt x="2489598" y="1072269"/>
                    <a:pt x="2482538" y="1075588"/>
                    <a:pt x="2474162" y="1090246"/>
                  </a:cubicBezTo>
                  <a:cubicBezTo>
                    <a:pt x="2469827" y="1097833"/>
                    <a:pt x="2466347" y="1105877"/>
                    <a:pt x="2462439" y="1113692"/>
                  </a:cubicBezTo>
                  <a:cubicBezTo>
                    <a:pt x="2464393" y="1123461"/>
                    <a:pt x="2465150" y="1133548"/>
                    <a:pt x="2468301" y="1143000"/>
                  </a:cubicBezTo>
                  <a:cubicBezTo>
                    <a:pt x="2471064" y="1151289"/>
                    <a:pt x="2476582" y="1158415"/>
                    <a:pt x="2480024" y="1166446"/>
                  </a:cubicBezTo>
                  <a:cubicBezTo>
                    <a:pt x="2482458" y="1172125"/>
                    <a:pt x="2483716" y="1178245"/>
                    <a:pt x="2485885" y="1184030"/>
                  </a:cubicBezTo>
                  <a:cubicBezTo>
                    <a:pt x="2489579" y="1193882"/>
                    <a:pt x="2493335" y="1203723"/>
                    <a:pt x="2497608" y="1213338"/>
                  </a:cubicBezTo>
                  <a:cubicBezTo>
                    <a:pt x="2516925" y="1256801"/>
                    <a:pt x="2503152" y="1218248"/>
                    <a:pt x="2515193" y="1254369"/>
                  </a:cubicBezTo>
                  <a:cubicBezTo>
                    <a:pt x="2519101" y="1277815"/>
                    <a:pt x="2525884" y="1300960"/>
                    <a:pt x="2526916" y="1324707"/>
                  </a:cubicBezTo>
                  <a:cubicBezTo>
                    <a:pt x="2527853" y="1346268"/>
                    <a:pt x="2523625" y="1367757"/>
                    <a:pt x="2521054" y="1389184"/>
                  </a:cubicBezTo>
                  <a:cubicBezTo>
                    <a:pt x="2517762" y="1416619"/>
                    <a:pt x="2513873" y="1443990"/>
                    <a:pt x="2509331" y="1471246"/>
                  </a:cubicBezTo>
                  <a:cubicBezTo>
                    <a:pt x="2508007" y="1479192"/>
                    <a:pt x="2506299" y="1487149"/>
                    <a:pt x="2503470" y="1494692"/>
                  </a:cubicBezTo>
                  <a:cubicBezTo>
                    <a:pt x="2497096" y="1511689"/>
                    <a:pt x="2489741" y="1521147"/>
                    <a:pt x="2480024" y="1535723"/>
                  </a:cubicBezTo>
                  <a:cubicBezTo>
                    <a:pt x="2473613" y="1561366"/>
                    <a:pt x="2476062" y="1558775"/>
                    <a:pt x="2462439" y="1582615"/>
                  </a:cubicBezTo>
                  <a:cubicBezTo>
                    <a:pt x="2458944" y="1588732"/>
                    <a:pt x="2453668" y="1593804"/>
                    <a:pt x="2450716" y="1600200"/>
                  </a:cubicBezTo>
                  <a:cubicBezTo>
                    <a:pt x="2441898" y="1619307"/>
                    <a:pt x="2427270" y="1658815"/>
                    <a:pt x="2427270" y="1658815"/>
                  </a:cubicBezTo>
                  <a:cubicBezTo>
                    <a:pt x="2425316" y="1680307"/>
                    <a:pt x="2422910" y="1701763"/>
                    <a:pt x="2421408" y="1723292"/>
                  </a:cubicBezTo>
                  <a:cubicBezTo>
                    <a:pt x="2417048" y="1785785"/>
                    <a:pt x="2416798" y="1848621"/>
                    <a:pt x="2409685" y="1910861"/>
                  </a:cubicBezTo>
                  <a:cubicBezTo>
                    <a:pt x="2408885" y="1917860"/>
                    <a:pt x="2402057" y="1922713"/>
                    <a:pt x="2397962" y="1928446"/>
                  </a:cubicBezTo>
                  <a:cubicBezTo>
                    <a:pt x="2380545" y="1952831"/>
                    <a:pt x="2385316" y="1946954"/>
                    <a:pt x="2368654" y="1963615"/>
                  </a:cubicBezTo>
                  <a:cubicBezTo>
                    <a:pt x="2360839" y="1959707"/>
                    <a:pt x="2353849" y="1953188"/>
                    <a:pt x="2345208" y="1951892"/>
                  </a:cubicBezTo>
                  <a:cubicBezTo>
                    <a:pt x="2314232" y="1947246"/>
                    <a:pt x="2281604" y="1954413"/>
                    <a:pt x="2251424" y="1946030"/>
                  </a:cubicBezTo>
                  <a:cubicBezTo>
                    <a:pt x="2240645" y="1943036"/>
                    <a:pt x="2239843" y="1912504"/>
                    <a:pt x="2233839" y="1905000"/>
                  </a:cubicBezTo>
                  <a:cubicBezTo>
                    <a:pt x="2223719" y="1892351"/>
                    <a:pt x="2206887" y="1890935"/>
                    <a:pt x="2192808" y="1887415"/>
                  </a:cubicBezTo>
                  <a:cubicBezTo>
                    <a:pt x="2181085" y="1879600"/>
                    <a:pt x="2171308" y="1867386"/>
                    <a:pt x="2157639" y="1863969"/>
                  </a:cubicBezTo>
                  <a:cubicBezTo>
                    <a:pt x="2135253" y="1858372"/>
                    <a:pt x="2126955" y="1857419"/>
                    <a:pt x="2104885" y="1846384"/>
                  </a:cubicBezTo>
                  <a:cubicBezTo>
                    <a:pt x="2098584" y="1843234"/>
                    <a:pt x="2093602" y="1837811"/>
                    <a:pt x="2087301" y="1834661"/>
                  </a:cubicBezTo>
                  <a:cubicBezTo>
                    <a:pt x="2081775" y="1831898"/>
                    <a:pt x="2075395" y="1831234"/>
                    <a:pt x="2069716" y="1828800"/>
                  </a:cubicBezTo>
                  <a:cubicBezTo>
                    <a:pt x="1997801" y="1797980"/>
                    <a:pt x="2087539" y="1834781"/>
                    <a:pt x="2028685" y="1805353"/>
                  </a:cubicBezTo>
                  <a:cubicBezTo>
                    <a:pt x="2023159" y="1802590"/>
                    <a:pt x="2016780" y="1801926"/>
                    <a:pt x="2011101" y="1799492"/>
                  </a:cubicBezTo>
                  <a:cubicBezTo>
                    <a:pt x="2003069" y="1796050"/>
                    <a:pt x="1995639" y="1791318"/>
                    <a:pt x="1987654" y="1787769"/>
                  </a:cubicBezTo>
                  <a:cubicBezTo>
                    <a:pt x="1978039" y="1783496"/>
                    <a:pt x="1968116" y="1779954"/>
                    <a:pt x="1958347" y="1776046"/>
                  </a:cubicBezTo>
                  <a:cubicBezTo>
                    <a:pt x="1956393" y="1770184"/>
                    <a:pt x="1955248" y="1763987"/>
                    <a:pt x="1952485" y="1758461"/>
                  </a:cubicBezTo>
                  <a:cubicBezTo>
                    <a:pt x="1945092" y="1743674"/>
                    <a:pt x="1939941" y="1740056"/>
                    <a:pt x="1929039" y="1729153"/>
                  </a:cubicBezTo>
                  <a:cubicBezTo>
                    <a:pt x="1927085" y="1723292"/>
                    <a:pt x="1927038" y="1716393"/>
                    <a:pt x="1923178" y="1711569"/>
                  </a:cubicBezTo>
                  <a:cubicBezTo>
                    <a:pt x="1913059" y="1698920"/>
                    <a:pt x="1896225" y="1697504"/>
                    <a:pt x="1882147" y="1693984"/>
                  </a:cubicBezTo>
                  <a:cubicBezTo>
                    <a:pt x="1821319" y="1653433"/>
                    <a:pt x="1912331" y="1718307"/>
                    <a:pt x="1852839" y="1658815"/>
                  </a:cubicBezTo>
                  <a:cubicBezTo>
                    <a:pt x="1848470" y="1654446"/>
                    <a:pt x="1840780" y="1655716"/>
                    <a:pt x="1835254" y="1652953"/>
                  </a:cubicBezTo>
                  <a:cubicBezTo>
                    <a:pt x="1828953" y="1649803"/>
                    <a:pt x="1823531" y="1645138"/>
                    <a:pt x="1817670" y="1641230"/>
                  </a:cubicBezTo>
                  <a:cubicBezTo>
                    <a:pt x="1813762" y="1635369"/>
                    <a:pt x="1810928" y="1628627"/>
                    <a:pt x="1805947" y="1623646"/>
                  </a:cubicBezTo>
                  <a:cubicBezTo>
                    <a:pt x="1800965" y="1618665"/>
                    <a:pt x="1794663" y="1615073"/>
                    <a:pt x="1788362" y="1611923"/>
                  </a:cubicBezTo>
                  <a:cubicBezTo>
                    <a:pt x="1742184" y="1588834"/>
                    <a:pt x="1715755" y="1595389"/>
                    <a:pt x="1653547" y="1588477"/>
                  </a:cubicBezTo>
                  <a:cubicBezTo>
                    <a:pt x="1635916" y="1584069"/>
                    <a:pt x="1585885" y="1571341"/>
                    <a:pt x="1577347" y="1570892"/>
                  </a:cubicBezTo>
                  <a:cubicBezTo>
                    <a:pt x="1557738" y="1569860"/>
                    <a:pt x="1538270" y="1574799"/>
                    <a:pt x="1518731" y="1576753"/>
                  </a:cubicBezTo>
                  <a:cubicBezTo>
                    <a:pt x="1516777" y="1582615"/>
                    <a:pt x="1514496" y="1588377"/>
                    <a:pt x="1512870" y="1594338"/>
                  </a:cubicBezTo>
                  <a:cubicBezTo>
                    <a:pt x="1508631" y="1609882"/>
                    <a:pt x="1510512" y="1628119"/>
                    <a:pt x="1501147" y="1641230"/>
                  </a:cubicBezTo>
                  <a:cubicBezTo>
                    <a:pt x="1497556" y="1646258"/>
                    <a:pt x="1489503" y="1637066"/>
                    <a:pt x="1483562" y="1635369"/>
                  </a:cubicBezTo>
                  <a:cubicBezTo>
                    <a:pt x="1475816" y="1633156"/>
                    <a:pt x="1467931" y="1631461"/>
                    <a:pt x="1460116" y="1629507"/>
                  </a:cubicBezTo>
                  <a:cubicBezTo>
                    <a:pt x="1417131" y="1631461"/>
                    <a:pt x="1374073" y="1632190"/>
                    <a:pt x="1331162" y="1635369"/>
                  </a:cubicBezTo>
                  <a:cubicBezTo>
                    <a:pt x="1321226" y="1636105"/>
                    <a:pt x="1311182" y="1637732"/>
                    <a:pt x="1301854" y="1641230"/>
                  </a:cubicBezTo>
                  <a:cubicBezTo>
                    <a:pt x="1295258" y="1643703"/>
                    <a:pt x="1290131" y="1649045"/>
                    <a:pt x="1284270" y="1652953"/>
                  </a:cubicBezTo>
                  <a:cubicBezTo>
                    <a:pt x="1253009" y="1699846"/>
                    <a:pt x="1294039" y="1643184"/>
                    <a:pt x="1254962" y="1682261"/>
                  </a:cubicBezTo>
                  <a:cubicBezTo>
                    <a:pt x="1249981" y="1687242"/>
                    <a:pt x="1247147" y="1693984"/>
                    <a:pt x="1243239" y="1699846"/>
                  </a:cubicBezTo>
                  <a:cubicBezTo>
                    <a:pt x="1246566" y="1733114"/>
                    <a:pt x="1254741" y="1757097"/>
                    <a:pt x="1243239" y="1787769"/>
                  </a:cubicBezTo>
                  <a:cubicBezTo>
                    <a:pt x="1240765" y="1794365"/>
                    <a:pt x="1237248" y="1801258"/>
                    <a:pt x="1231516" y="1805353"/>
                  </a:cubicBezTo>
                  <a:cubicBezTo>
                    <a:pt x="1222954" y="1811469"/>
                    <a:pt x="1211977" y="1813169"/>
                    <a:pt x="1202208" y="1817077"/>
                  </a:cubicBezTo>
                  <a:cubicBezTo>
                    <a:pt x="1190485" y="1815123"/>
                    <a:pt x="1177669" y="1816530"/>
                    <a:pt x="1167039" y="1811215"/>
                  </a:cubicBezTo>
                  <a:cubicBezTo>
                    <a:pt x="1160738" y="1808064"/>
                    <a:pt x="1160297" y="1798611"/>
                    <a:pt x="1155316" y="1793630"/>
                  </a:cubicBezTo>
                  <a:cubicBezTo>
                    <a:pt x="1143953" y="1782267"/>
                    <a:pt x="1134449" y="1780813"/>
                    <a:pt x="1120147" y="1776046"/>
                  </a:cubicBezTo>
                  <a:cubicBezTo>
                    <a:pt x="1102562" y="1779954"/>
                    <a:pt x="1084482" y="1782073"/>
                    <a:pt x="1067393" y="1787769"/>
                  </a:cubicBezTo>
                  <a:cubicBezTo>
                    <a:pt x="1060710" y="1789997"/>
                    <a:pt x="1056109" y="1796342"/>
                    <a:pt x="1049808" y="1799492"/>
                  </a:cubicBezTo>
                  <a:cubicBezTo>
                    <a:pt x="1044282" y="1802255"/>
                    <a:pt x="1038009" y="1803184"/>
                    <a:pt x="1032224" y="1805353"/>
                  </a:cubicBezTo>
                  <a:cubicBezTo>
                    <a:pt x="1022372" y="1809048"/>
                    <a:pt x="1012685" y="1813169"/>
                    <a:pt x="1002916" y="1817077"/>
                  </a:cubicBezTo>
                  <a:cubicBezTo>
                    <a:pt x="944301" y="1813169"/>
                    <a:pt x="885801" y="1806658"/>
                    <a:pt x="827070" y="1805353"/>
                  </a:cubicBezTo>
                  <a:cubicBezTo>
                    <a:pt x="817950" y="1805150"/>
                    <a:pt x="749139" y="1803288"/>
                    <a:pt x="721562" y="1817077"/>
                  </a:cubicBezTo>
                  <a:cubicBezTo>
                    <a:pt x="715261" y="1820227"/>
                    <a:pt x="709839" y="1824892"/>
                    <a:pt x="703978" y="1828800"/>
                  </a:cubicBezTo>
                  <a:cubicBezTo>
                    <a:pt x="676486" y="1870033"/>
                    <a:pt x="708119" y="1817753"/>
                    <a:pt x="686393" y="1875692"/>
                  </a:cubicBezTo>
                  <a:cubicBezTo>
                    <a:pt x="679880" y="1893060"/>
                    <a:pt x="671414" y="1895448"/>
                    <a:pt x="657085" y="1905000"/>
                  </a:cubicBezTo>
                  <a:cubicBezTo>
                    <a:pt x="643767" y="1878362"/>
                    <a:pt x="644863" y="1882176"/>
                    <a:pt x="633639" y="1852246"/>
                  </a:cubicBezTo>
                  <a:cubicBezTo>
                    <a:pt x="631470" y="1846461"/>
                    <a:pt x="630957" y="1839959"/>
                    <a:pt x="627778" y="1834661"/>
                  </a:cubicBezTo>
                  <a:cubicBezTo>
                    <a:pt x="624935" y="1829922"/>
                    <a:pt x="619506" y="1827253"/>
                    <a:pt x="616054" y="1822938"/>
                  </a:cubicBezTo>
                  <a:cubicBezTo>
                    <a:pt x="593722" y="1795024"/>
                    <a:pt x="616894" y="1813728"/>
                    <a:pt x="586747" y="1793630"/>
                  </a:cubicBezTo>
                  <a:cubicBezTo>
                    <a:pt x="582839" y="1787769"/>
                    <a:pt x="581527" y="1778755"/>
                    <a:pt x="575024" y="1776046"/>
                  </a:cubicBezTo>
                  <a:cubicBezTo>
                    <a:pt x="504675" y="1746735"/>
                    <a:pt x="521226" y="1775074"/>
                    <a:pt x="446070" y="1781907"/>
                  </a:cubicBezTo>
                  <a:lnTo>
                    <a:pt x="381593" y="1787769"/>
                  </a:lnTo>
                  <a:cubicBezTo>
                    <a:pt x="295633" y="1845074"/>
                    <a:pt x="430429" y="1751956"/>
                    <a:pt x="352285" y="1817077"/>
                  </a:cubicBezTo>
                  <a:cubicBezTo>
                    <a:pt x="345572" y="1822671"/>
                    <a:pt x="336824" y="1825251"/>
                    <a:pt x="328839" y="1828800"/>
                  </a:cubicBezTo>
                  <a:cubicBezTo>
                    <a:pt x="317327" y="1833916"/>
                    <a:pt x="275138" y="1850344"/>
                    <a:pt x="264362" y="1852246"/>
                  </a:cubicBezTo>
                  <a:cubicBezTo>
                    <a:pt x="243109" y="1855996"/>
                    <a:pt x="221377" y="1856153"/>
                    <a:pt x="199885" y="1858107"/>
                  </a:cubicBezTo>
                  <a:cubicBezTo>
                    <a:pt x="182300" y="1854199"/>
                    <a:pt x="163243" y="1854440"/>
                    <a:pt x="147131" y="1846384"/>
                  </a:cubicBezTo>
                  <a:cubicBezTo>
                    <a:pt x="141605" y="1843621"/>
                    <a:pt x="143704" y="1834479"/>
                    <a:pt x="141270" y="1828800"/>
                  </a:cubicBezTo>
                  <a:cubicBezTo>
                    <a:pt x="137822" y="1820753"/>
                    <a:pt x="125184" y="1795128"/>
                    <a:pt x="117824" y="1787769"/>
                  </a:cubicBezTo>
                  <a:cubicBezTo>
                    <a:pt x="112842" y="1782788"/>
                    <a:pt x="106101" y="1779954"/>
                    <a:pt x="100239" y="1776046"/>
                  </a:cubicBezTo>
                  <a:cubicBezTo>
                    <a:pt x="98285" y="1770184"/>
                    <a:pt x="92083" y="1764198"/>
                    <a:pt x="94378" y="1758461"/>
                  </a:cubicBezTo>
                  <a:cubicBezTo>
                    <a:pt x="96994" y="1751920"/>
                    <a:pt x="106981" y="1751719"/>
                    <a:pt x="111962" y="1746738"/>
                  </a:cubicBezTo>
                  <a:cubicBezTo>
                    <a:pt x="119320" y="1739380"/>
                    <a:pt x="131960" y="1713752"/>
                    <a:pt x="135408" y="1705707"/>
                  </a:cubicBezTo>
                  <a:cubicBezTo>
                    <a:pt x="137842" y="1700028"/>
                    <a:pt x="136901" y="1692492"/>
                    <a:pt x="141270" y="1688123"/>
                  </a:cubicBezTo>
                  <a:cubicBezTo>
                    <a:pt x="147449" y="1681945"/>
                    <a:pt x="156901" y="1680308"/>
                    <a:pt x="164716" y="1676400"/>
                  </a:cubicBezTo>
                  <a:cubicBezTo>
                    <a:pt x="166670" y="1670538"/>
                    <a:pt x="167815" y="1664341"/>
                    <a:pt x="170578" y="1658815"/>
                  </a:cubicBezTo>
                  <a:cubicBezTo>
                    <a:pt x="173729" y="1652514"/>
                    <a:pt x="180277" y="1647978"/>
                    <a:pt x="182301" y="1641230"/>
                  </a:cubicBezTo>
                  <a:cubicBezTo>
                    <a:pt x="186271" y="1627997"/>
                    <a:pt x="186208" y="1613877"/>
                    <a:pt x="188162" y="1600200"/>
                  </a:cubicBezTo>
                  <a:cubicBezTo>
                    <a:pt x="184254" y="1574800"/>
                    <a:pt x="185082" y="1548202"/>
                    <a:pt x="176439" y="1524000"/>
                  </a:cubicBezTo>
                  <a:cubicBezTo>
                    <a:pt x="174361" y="1518181"/>
                    <a:pt x="159536" y="1524279"/>
                    <a:pt x="158854" y="1518138"/>
                  </a:cubicBezTo>
                  <a:cubicBezTo>
                    <a:pt x="155656" y="1489358"/>
                    <a:pt x="168912" y="1473744"/>
                    <a:pt x="182301" y="1453661"/>
                  </a:cubicBezTo>
                  <a:cubicBezTo>
                    <a:pt x="185049" y="1428924"/>
                    <a:pt x="182263" y="1398607"/>
                    <a:pt x="199885" y="1377461"/>
                  </a:cubicBezTo>
                  <a:cubicBezTo>
                    <a:pt x="204395" y="1372049"/>
                    <a:pt x="211608" y="1369646"/>
                    <a:pt x="217470" y="1365738"/>
                  </a:cubicBezTo>
                  <a:cubicBezTo>
                    <a:pt x="224446" y="1355273"/>
                    <a:pt x="237941" y="1336605"/>
                    <a:pt x="240916" y="1324707"/>
                  </a:cubicBezTo>
                  <a:cubicBezTo>
                    <a:pt x="244737" y="1309425"/>
                    <a:pt x="244824" y="1293446"/>
                    <a:pt x="246778" y="1277815"/>
                  </a:cubicBezTo>
                  <a:lnTo>
                    <a:pt x="246778" y="1248507"/>
                  </a:lnTo>
                  <a:close/>
                </a:path>
              </a:pathLst>
            </a:custGeom>
            <a:solidFill>
              <a:srgbClr val="92D050">
                <a:alpha val="26000"/>
              </a:srgbClr>
            </a:solidFill>
            <a:ln w="952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" name="8 Forma libre"/>
            <p:cNvSpPr/>
            <p:nvPr/>
          </p:nvSpPr>
          <p:spPr>
            <a:xfrm>
              <a:off x="1794413" y="919513"/>
              <a:ext cx="2460065" cy="1266612"/>
            </a:xfrm>
            <a:custGeom>
              <a:avLst/>
              <a:gdLst>
                <a:gd name="connsiteX0" fmla="*/ 2324100 w 2770458"/>
                <a:gd name="connsiteY0" fmla="*/ 1409705 h 1426424"/>
                <a:gd name="connsiteX1" fmla="*/ 2345872 w 2770458"/>
                <a:gd name="connsiteY1" fmla="*/ 1181105 h 1426424"/>
                <a:gd name="connsiteX2" fmla="*/ 2362200 w 2770458"/>
                <a:gd name="connsiteY2" fmla="*/ 1148448 h 1426424"/>
                <a:gd name="connsiteX3" fmla="*/ 2373086 w 2770458"/>
                <a:gd name="connsiteY3" fmla="*/ 1126677 h 1426424"/>
                <a:gd name="connsiteX4" fmla="*/ 2378529 w 2770458"/>
                <a:gd name="connsiteY4" fmla="*/ 1072248 h 1426424"/>
                <a:gd name="connsiteX5" fmla="*/ 2389415 w 2770458"/>
                <a:gd name="connsiteY5" fmla="*/ 1055920 h 1426424"/>
                <a:gd name="connsiteX6" fmla="*/ 2400300 w 2770458"/>
                <a:gd name="connsiteY6" fmla="*/ 1012377 h 1426424"/>
                <a:gd name="connsiteX7" fmla="*/ 2405743 w 2770458"/>
                <a:gd name="connsiteY7" fmla="*/ 985162 h 1426424"/>
                <a:gd name="connsiteX8" fmla="*/ 2416629 w 2770458"/>
                <a:gd name="connsiteY8" fmla="*/ 968834 h 1426424"/>
                <a:gd name="connsiteX9" fmla="*/ 2427515 w 2770458"/>
                <a:gd name="connsiteY9" fmla="*/ 947062 h 1426424"/>
                <a:gd name="connsiteX10" fmla="*/ 2438400 w 2770458"/>
                <a:gd name="connsiteY10" fmla="*/ 930734 h 1426424"/>
                <a:gd name="connsiteX11" fmla="*/ 2443843 w 2770458"/>
                <a:gd name="connsiteY11" fmla="*/ 914405 h 1426424"/>
                <a:gd name="connsiteX12" fmla="*/ 2454729 w 2770458"/>
                <a:gd name="connsiteY12" fmla="*/ 859977 h 1426424"/>
                <a:gd name="connsiteX13" fmla="*/ 2465615 w 2770458"/>
                <a:gd name="connsiteY13" fmla="*/ 832762 h 1426424"/>
                <a:gd name="connsiteX14" fmla="*/ 2481943 w 2770458"/>
                <a:gd name="connsiteY14" fmla="*/ 794662 h 1426424"/>
                <a:gd name="connsiteX15" fmla="*/ 2498272 w 2770458"/>
                <a:gd name="connsiteY15" fmla="*/ 762005 h 1426424"/>
                <a:gd name="connsiteX16" fmla="*/ 2520043 w 2770458"/>
                <a:gd name="connsiteY16" fmla="*/ 685805 h 1426424"/>
                <a:gd name="connsiteX17" fmla="*/ 2536372 w 2770458"/>
                <a:gd name="connsiteY17" fmla="*/ 680362 h 1426424"/>
                <a:gd name="connsiteX18" fmla="*/ 2530929 w 2770458"/>
                <a:gd name="connsiteY18" fmla="*/ 642262 h 1426424"/>
                <a:gd name="connsiteX19" fmla="*/ 2525486 w 2770458"/>
                <a:gd name="connsiteY19" fmla="*/ 625934 h 1426424"/>
                <a:gd name="connsiteX20" fmla="*/ 2514600 w 2770458"/>
                <a:gd name="connsiteY20" fmla="*/ 538848 h 1426424"/>
                <a:gd name="connsiteX21" fmla="*/ 2525486 w 2770458"/>
                <a:gd name="connsiteY21" fmla="*/ 489862 h 1426424"/>
                <a:gd name="connsiteX22" fmla="*/ 2536372 w 2770458"/>
                <a:gd name="connsiteY22" fmla="*/ 473534 h 1426424"/>
                <a:gd name="connsiteX23" fmla="*/ 2541815 w 2770458"/>
                <a:gd name="connsiteY23" fmla="*/ 440877 h 1426424"/>
                <a:gd name="connsiteX24" fmla="*/ 2563586 w 2770458"/>
                <a:gd name="connsiteY24" fmla="*/ 375562 h 1426424"/>
                <a:gd name="connsiteX25" fmla="*/ 2579915 w 2770458"/>
                <a:gd name="connsiteY25" fmla="*/ 364677 h 1426424"/>
                <a:gd name="connsiteX26" fmla="*/ 2590800 w 2770458"/>
                <a:gd name="connsiteY26" fmla="*/ 348348 h 1426424"/>
                <a:gd name="connsiteX27" fmla="*/ 2596243 w 2770458"/>
                <a:gd name="connsiteY27" fmla="*/ 332020 h 1426424"/>
                <a:gd name="connsiteX28" fmla="*/ 2618015 w 2770458"/>
                <a:gd name="connsiteY28" fmla="*/ 321134 h 1426424"/>
                <a:gd name="connsiteX29" fmla="*/ 2623457 w 2770458"/>
                <a:gd name="connsiteY29" fmla="*/ 304805 h 1426424"/>
                <a:gd name="connsiteX30" fmla="*/ 2634343 w 2770458"/>
                <a:gd name="connsiteY30" fmla="*/ 250377 h 1426424"/>
                <a:gd name="connsiteX31" fmla="*/ 2650672 w 2770458"/>
                <a:gd name="connsiteY31" fmla="*/ 244934 h 1426424"/>
                <a:gd name="connsiteX32" fmla="*/ 2688772 w 2770458"/>
                <a:gd name="connsiteY32" fmla="*/ 223162 h 1426424"/>
                <a:gd name="connsiteX33" fmla="*/ 2705100 w 2770458"/>
                <a:gd name="connsiteY33" fmla="*/ 212277 h 1426424"/>
                <a:gd name="connsiteX34" fmla="*/ 2726872 w 2770458"/>
                <a:gd name="connsiteY34" fmla="*/ 206834 h 1426424"/>
                <a:gd name="connsiteX35" fmla="*/ 2743200 w 2770458"/>
                <a:gd name="connsiteY35" fmla="*/ 190505 h 1426424"/>
                <a:gd name="connsiteX36" fmla="*/ 2759529 w 2770458"/>
                <a:gd name="connsiteY36" fmla="*/ 179620 h 1426424"/>
                <a:gd name="connsiteX37" fmla="*/ 2754086 w 2770458"/>
                <a:gd name="connsiteY37" fmla="*/ 163291 h 1426424"/>
                <a:gd name="connsiteX38" fmla="*/ 2770415 w 2770458"/>
                <a:gd name="connsiteY38" fmla="*/ 125191 h 1426424"/>
                <a:gd name="connsiteX39" fmla="*/ 2737757 w 2770458"/>
                <a:gd name="connsiteY39" fmla="*/ 97977 h 1426424"/>
                <a:gd name="connsiteX40" fmla="*/ 2721429 w 2770458"/>
                <a:gd name="connsiteY40" fmla="*/ 87091 h 1426424"/>
                <a:gd name="connsiteX41" fmla="*/ 2705100 w 2770458"/>
                <a:gd name="connsiteY41" fmla="*/ 81648 h 1426424"/>
                <a:gd name="connsiteX42" fmla="*/ 2639786 w 2770458"/>
                <a:gd name="connsiteY42" fmla="*/ 54434 h 1426424"/>
                <a:gd name="connsiteX43" fmla="*/ 2607129 w 2770458"/>
                <a:gd name="connsiteY43" fmla="*/ 21777 h 1426424"/>
                <a:gd name="connsiteX44" fmla="*/ 2585357 w 2770458"/>
                <a:gd name="connsiteY44" fmla="*/ 16334 h 1426424"/>
                <a:gd name="connsiteX45" fmla="*/ 2569029 w 2770458"/>
                <a:gd name="connsiteY45" fmla="*/ 5448 h 1426424"/>
                <a:gd name="connsiteX46" fmla="*/ 2552700 w 2770458"/>
                <a:gd name="connsiteY46" fmla="*/ 5 h 1426424"/>
                <a:gd name="connsiteX47" fmla="*/ 2356757 w 2770458"/>
                <a:gd name="connsiteY47" fmla="*/ 10891 h 1426424"/>
                <a:gd name="connsiteX48" fmla="*/ 2334986 w 2770458"/>
                <a:gd name="connsiteY48" fmla="*/ 16334 h 1426424"/>
                <a:gd name="connsiteX49" fmla="*/ 2329543 w 2770458"/>
                <a:gd name="connsiteY49" fmla="*/ 38105 h 1426424"/>
                <a:gd name="connsiteX50" fmla="*/ 2291443 w 2770458"/>
                <a:gd name="connsiteY50" fmla="*/ 81648 h 1426424"/>
                <a:gd name="connsiteX51" fmla="*/ 2286000 w 2770458"/>
                <a:gd name="connsiteY51" fmla="*/ 97977 h 1426424"/>
                <a:gd name="connsiteX52" fmla="*/ 2275115 w 2770458"/>
                <a:gd name="connsiteY52" fmla="*/ 179620 h 1426424"/>
                <a:gd name="connsiteX53" fmla="*/ 2264229 w 2770458"/>
                <a:gd name="connsiteY53" fmla="*/ 195948 h 1426424"/>
                <a:gd name="connsiteX54" fmla="*/ 2231572 w 2770458"/>
                <a:gd name="connsiteY54" fmla="*/ 217720 h 1426424"/>
                <a:gd name="connsiteX55" fmla="*/ 2220686 w 2770458"/>
                <a:gd name="connsiteY55" fmla="*/ 234048 h 1426424"/>
                <a:gd name="connsiteX56" fmla="*/ 2122715 w 2770458"/>
                <a:gd name="connsiteY56" fmla="*/ 255820 h 1426424"/>
                <a:gd name="connsiteX57" fmla="*/ 2100943 w 2770458"/>
                <a:gd name="connsiteY57" fmla="*/ 261262 h 1426424"/>
                <a:gd name="connsiteX58" fmla="*/ 2062843 w 2770458"/>
                <a:gd name="connsiteY58" fmla="*/ 283034 h 1426424"/>
                <a:gd name="connsiteX59" fmla="*/ 2046515 w 2770458"/>
                <a:gd name="connsiteY59" fmla="*/ 277591 h 1426424"/>
                <a:gd name="connsiteX60" fmla="*/ 2019300 w 2770458"/>
                <a:gd name="connsiteY60" fmla="*/ 272148 h 1426424"/>
                <a:gd name="connsiteX61" fmla="*/ 1964872 w 2770458"/>
                <a:gd name="connsiteY61" fmla="*/ 299362 h 1426424"/>
                <a:gd name="connsiteX62" fmla="*/ 1959429 w 2770458"/>
                <a:gd name="connsiteY62" fmla="*/ 315691 h 1426424"/>
                <a:gd name="connsiteX63" fmla="*/ 1937657 w 2770458"/>
                <a:gd name="connsiteY63" fmla="*/ 326577 h 1426424"/>
                <a:gd name="connsiteX64" fmla="*/ 1905000 w 2770458"/>
                <a:gd name="connsiteY64" fmla="*/ 348348 h 1426424"/>
                <a:gd name="connsiteX65" fmla="*/ 1866900 w 2770458"/>
                <a:gd name="connsiteY65" fmla="*/ 342905 h 1426424"/>
                <a:gd name="connsiteX66" fmla="*/ 1834243 w 2770458"/>
                <a:gd name="connsiteY66" fmla="*/ 326577 h 1426424"/>
                <a:gd name="connsiteX67" fmla="*/ 1714500 w 2770458"/>
                <a:gd name="connsiteY67" fmla="*/ 315691 h 1426424"/>
                <a:gd name="connsiteX68" fmla="*/ 1502229 w 2770458"/>
                <a:gd name="connsiteY68" fmla="*/ 310248 h 1426424"/>
                <a:gd name="connsiteX69" fmla="*/ 1436915 w 2770458"/>
                <a:gd name="connsiteY69" fmla="*/ 304805 h 1426424"/>
                <a:gd name="connsiteX70" fmla="*/ 1420586 w 2770458"/>
                <a:gd name="connsiteY70" fmla="*/ 299362 h 1426424"/>
                <a:gd name="connsiteX71" fmla="*/ 1404257 w 2770458"/>
                <a:gd name="connsiteY71" fmla="*/ 255820 h 1426424"/>
                <a:gd name="connsiteX72" fmla="*/ 1366157 w 2770458"/>
                <a:gd name="connsiteY72" fmla="*/ 234048 h 1426424"/>
                <a:gd name="connsiteX73" fmla="*/ 1322615 w 2770458"/>
                <a:gd name="connsiteY73" fmla="*/ 239491 h 1426424"/>
                <a:gd name="connsiteX74" fmla="*/ 1311729 w 2770458"/>
                <a:gd name="connsiteY74" fmla="*/ 255820 h 1426424"/>
                <a:gd name="connsiteX75" fmla="*/ 1306286 w 2770458"/>
                <a:gd name="connsiteY75" fmla="*/ 277591 h 1426424"/>
                <a:gd name="connsiteX76" fmla="*/ 1208315 w 2770458"/>
                <a:gd name="connsiteY76" fmla="*/ 283034 h 1426424"/>
                <a:gd name="connsiteX77" fmla="*/ 1110343 w 2770458"/>
                <a:gd name="connsiteY77" fmla="*/ 288477 h 1426424"/>
                <a:gd name="connsiteX78" fmla="*/ 898072 w 2770458"/>
                <a:gd name="connsiteY78" fmla="*/ 293920 h 1426424"/>
                <a:gd name="connsiteX79" fmla="*/ 859972 w 2770458"/>
                <a:gd name="connsiteY79" fmla="*/ 299362 h 1426424"/>
                <a:gd name="connsiteX80" fmla="*/ 843643 w 2770458"/>
                <a:gd name="connsiteY80" fmla="*/ 310248 h 1426424"/>
                <a:gd name="connsiteX81" fmla="*/ 762000 w 2770458"/>
                <a:gd name="connsiteY81" fmla="*/ 321134 h 1426424"/>
                <a:gd name="connsiteX82" fmla="*/ 745672 w 2770458"/>
                <a:gd name="connsiteY82" fmla="*/ 326577 h 1426424"/>
                <a:gd name="connsiteX83" fmla="*/ 729343 w 2770458"/>
                <a:gd name="connsiteY83" fmla="*/ 337462 h 1426424"/>
                <a:gd name="connsiteX84" fmla="*/ 707572 w 2770458"/>
                <a:gd name="connsiteY84" fmla="*/ 332020 h 1426424"/>
                <a:gd name="connsiteX85" fmla="*/ 653143 w 2770458"/>
                <a:gd name="connsiteY85" fmla="*/ 337462 h 1426424"/>
                <a:gd name="connsiteX86" fmla="*/ 609600 w 2770458"/>
                <a:gd name="connsiteY86" fmla="*/ 359234 h 1426424"/>
                <a:gd name="connsiteX87" fmla="*/ 593272 w 2770458"/>
                <a:gd name="connsiteY87" fmla="*/ 364677 h 1426424"/>
                <a:gd name="connsiteX88" fmla="*/ 576943 w 2770458"/>
                <a:gd name="connsiteY88" fmla="*/ 375562 h 1426424"/>
                <a:gd name="connsiteX89" fmla="*/ 511629 w 2770458"/>
                <a:gd name="connsiteY89" fmla="*/ 391891 h 1426424"/>
                <a:gd name="connsiteX90" fmla="*/ 495300 w 2770458"/>
                <a:gd name="connsiteY90" fmla="*/ 402777 h 1426424"/>
                <a:gd name="connsiteX91" fmla="*/ 326572 w 2770458"/>
                <a:gd name="connsiteY91" fmla="*/ 419105 h 1426424"/>
                <a:gd name="connsiteX92" fmla="*/ 315686 w 2770458"/>
                <a:gd name="connsiteY92" fmla="*/ 440877 h 1426424"/>
                <a:gd name="connsiteX93" fmla="*/ 304800 w 2770458"/>
                <a:gd name="connsiteY93" fmla="*/ 468091 h 1426424"/>
                <a:gd name="connsiteX94" fmla="*/ 272143 w 2770458"/>
                <a:gd name="connsiteY94" fmla="*/ 495305 h 1426424"/>
                <a:gd name="connsiteX95" fmla="*/ 250372 w 2770458"/>
                <a:gd name="connsiteY95" fmla="*/ 527962 h 1426424"/>
                <a:gd name="connsiteX96" fmla="*/ 244929 w 2770458"/>
                <a:gd name="connsiteY96" fmla="*/ 566062 h 1426424"/>
                <a:gd name="connsiteX97" fmla="*/ 217715 w 2770458"/>
                <a:gd name="connsiteY97" fmla="*/ 593277 h 1426424"/>
                <a:gd name="connsiteX98" fmla="*/ 201386 w 2770458"/>
                <a:gd name="connsiteY98" fmla="*/ 598720 h 1426424"/>
                <a:gd name="connsiteX99" fmla="*/ 179615 w 2770458"/>
                <a:gd name="connsiteY99" fmla="*/ 636820 h 1426424"/>
                <a:gd name="connsiteX100" fmla="*/ 141515 w 2770458"/>
                <a:gd name="connsiteY100" fmla="*/ 658591 h 1426424"/>
                <a:gd name="connsiteX101" fmla="*/ 125186 w 2770458"/>
                <a:gd name="connsiteY101" fmla="*/ 664034 h 1426424"/>
                <a:gd name="connsiteX102" fmla="*/ 108857 w 2770458"/>
                <a:gd name="connsiteY102" fmla="*/ 674920 h 1426424"/>
                <a:gd name="connsiteX103" fmla="*/ 70757 w 2770458"/>
                <a:gd name="connsiteY103" fmla="*/ 691248 h 1426424"/>
                <a:gd name="connsiteX104" fmla="*/ 54429 w 2770458"/>
                <a:gd name="connsiteY104" fmla="*/ 702134 h 1426424"/>
                <a:gd name="connsiteX105" fmla="*/ 5443 w 2770458"/>
                <a:gd name="connsiteY105" fmla="*/ 713020 h 1426424"/>
                <a:gd name="connsiteX106" fmla="*/ 0 w 2770458"/>
                <a:gd name="connsiteY106" fmla="*/ 729348 h 1426424"/>
                <a:gd name="connsiteX107" fmla="*/ 21772 w 2770458"/>
                <a:gd name="connsiteY107" fmla="*/ 740234 h 1426424"/>
                <a:gd name="connsiteX108" fmla="*/ 27215 w 2770458"/>
                <a:gd name="connsiteY108" fmla="*/ 756562 h 1426424"/>
                <a:gd name="connsiteX109" fmla="*/ 38100 w 2770458"/>
                <a:gd name="connsiteY109" fmla="*/ 941620 h 1426424"/>
                <a:gd name="connsiteX110" fmla="*/ 48986 w 2770458"/>
                <a:gd name="connsiteY110" fmla="*/ 979720 h 1426424"/>
                <a:gd name="connsiteX111" fmla="*/ 43543 w 2770458"/>
                <a:gd name="connsiteY111" fmla="*/ 1066805 h 1426424"/>
                <a:gd name="connsiteX112" fmla="*/ 32657 w 2770458"/>
                <a:gd name="connsiteY112" fmla="*/ 1094020 h 1426424"/>
                <a:gd name="connsiteX113" fmla="*/ 38100 w 2770458"/>
                <a:gd name="connsiteY113" fmla="*/ 1186548 h 1426424"/>
                <a:gd name="connsiteX114" fmla="*/ 48986 w 2770458"/>
                <a:gd name="connsiteY114" fmla="*/ 1213762 h 1426424"/>
                <a:gd name="connsiteX115" fmla="*/ 54429 w 2770458"/>
                <a:gd name="connsiteY115" fmla="*/ 1230091 h 1426424"/>
                <a:gd name="connsiteX116" fmla="*/ 65315 w 2770458"/>
                <a:gd name="connsiteY116" fmla="*/ 1246420 h 1426424"/>
                <a:gd name="connsiteX117" fmla="*/ 76200 w 2770458"/>
                <a:gd name="connsiteY117" fmla="*/ 1268191 h 1426424"/>
                <a:gd name="connsiteX118" fmla="*/ 70757 w 2770458"/>
                <a:gd name="connsiteY118" fmla="*/ 1311734 h 1426424"/>
                <a:gd name="connsiteX119" fmla="*/ 92529 w 2770458"/>
                <a:gd name="connsiteY119" fmla="*/ 1317177 h 1426424"/>
                <a:gd name="connsiteX120" fmla="*/ 272143 w 2770458"/>
                <a:gd name="connsiteY120" fmla="*/ 1328062 h 1426424"/>
                <a:gd name="connsiteX121" fmla="*/ 484415 w 2770458"/>
                <a:gd name="connsiteY121" fmla="*/ 1322620 h 1426424"/>
                <a:gd name="connsiteX122" fmla="*/ 582386 w 2770458"/>
                <a:gd name="connsiteY122" fmla="*/ 1328062 h 1426424"/>
                <a:gd name="connsiteX123" fmla="*/ 756557 w 2770458"/>
                <a:gd name="connsiteY123" fmla="*/ 1338948 h 1426424"/>
                <a:gd name="connsiteX124" fmla="*/ 1066800 w 2770458"/>
                <a:gd name="connsiteY124" fmla="*/ 1355277 h 1426424"/>
                <a:gd name="connsiteX125" fmla="*/ 1094015 w 2770458"/>
                <a:gd name="connsiteY125" fmla="*/ 1366162 h 1426424"/>
                <a:gd name="connsiteX126" fmla="*/ 1121229 w 2770458"/>
                <a:gd name="connsiteY126" fmla="*/ 1371605 h 1426424"/>
                <a:gd name="connsiteX127" fmla="*/ 1475015 w 2770458"/>
                <a:gd name="connsiteY127" fmla="*/ 1360720 h 1426424"/>
                <a:gd name="connsiteX128" fmla="*/ 1725386 w 2770458"/>
                <a:gd name="connsiteY128" fmla="*/ 1371605 h 1426424"/>
                <a:gd name="connsiteX129" fmla="*/ 1796143 w 2770458"/>
                <a:gd name="connsiteY129" fmla="*/ 1382491 h 1426424"/>
                <a:gd name="connsiteX130" fmla="*/ 2291443 w 2770458"/>
                <a:gd name="connsiteY130" fmla="*/ 1404262 h 1426424"/>
                <a:gd name="connsiteX131" fmla="*/ 2324100 w 2770458"/>
                <a:gd name="connsiteY131" fmla="*/ 1409705 h 142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770458" h="1426424">
                  <a:moveTo>
                    <a:pt x="2324100" y="1409705"/>
                  </a:moveTo>
                  <a:cubicBezTo>
                    <a:pt x="2333171" y="1372512"/>
                    <a:pt x="2328588" y="1405788"/>
                    <a:pt x="2345872" y="1181105"/>
                  </a:cubicBezTo>
                  <a:cubicBezTo>
                    <a:pt x="2346981" y="1166694"/>
                    <a:pt x="2355434" y="1160289"/>
                    <a:pt x="2362200" y="1148448"/>
                  </a:cubicBezTo>
                  <a:cubicBezTo>
                    <a:pt x="2366225" y="1141403"/>
                    <a:pt x="2369457" y="1133934"/>
                    <a:pt x="2373086" y="1126677"/>
                  </a:cubicBezTo>
                  <a:cubicBezTo>
                    <a:pt x="2374900" y="1108534"/>
                    <a:pt x="2374429" y="1090015"/>
                    <a:pt x="2378529" y="1072248"/>
                  </a:cubicBezTo>
                  <a:cubicBezTo>
                    <a:pt x="2380000" y="1065874"/>
                    <a:pt x="2387180" y="1062068"/>
                    <a:pt x="2389415" y="1055920"/>
                  </a:cubicBezTo>
                  <a:cubicBezTo>
                    <a:pt x="2394528" y="1041860"/>
                    <a:pt x="2396936" y="1026955"/>
                    <a:pt x="2400300" y="1012377"/>
                  </a:cubicBezTo>
                  <a:cubicBezTo>
                    <a:pt x="2402380" y="1003363"/>
                    <a:pt x="2402495" y="993824"/>
                    <a:pt x="2405743" y="985162"/>
                  </a:cubicBezTo>
                  <a:cubicBezTo>
                    <a:pt x="2408040" y="979037"/>
                    <a:pt x="2413383" y="974513"/>
                    <a:pt x="2416629" y="968834"/>
                  </a:cubicBezTo>
                  <a:cubicBezTo>
                    <a:pt x="2420655" y="961789"/>
                    <a:pt x="2423489" y="954107"/>
                    <a:pt x="2427515" y="947062"/>
                  </a:cubicBezTo>
                  <a:cubicBezTo>
                    <a:pt x="2430760" y="941383"/>
                    <a:pt x="2435475" y="936585"/>
                    <a:pt x="2438400" y="930734"/>
                  </a:cubicBezTo>
                  <a:cubicBezTo>
                    <a:pt x="2440966" y="925602"/>
                    <a:pt x="2442553" y="919995"/>
                    <a:pt x="2443843" y="914405"/>
                  </a:cubicBezTo>
                  <a:cubicBezTo>
                    <a:pt x="2448003" y="896377"/>
                    <a:pt x="2449962" y="877854"/>
                    <a:pt x="2454729" y="859977"/>
                  </a:cubicBezTo>
                  <a:cubicBezTo>
                    <a:pt x="2457247" y="850536"/>
                    <a:pt x="2462184" y="841910"/>
                    <a:pt x="2465615" y="832762"/>
                  </a:cubicBezTo>
                  <a:cubicBezTo>
                    <a:pt x="2491137" y="764700"/>
                    <a:pt x="2443720" y="883847"/>
                    <a:pt x="2481943" y="794662"/>
                  </a:cubicBezTo>
                  <a:cubicBezTo>
                    <a:pt x="2495464" y="763115"/>
                    <a:pt x="2477352" y="793385"/>
                    <a:pt x="2498272" y="762005"/>
                  </a:cubicBezTo>
                  <a:cubicBezTo>
                    <a:pt x="2499826" y="754233"/>
                    <a:pt x="2505672" y="700176"/>
                    <a:pt x="2520043" y="685805"/>
                  </a:cubicBezTo>
                  <a:cubicBezTo>
                    <a:pt x="2524100" y="681748"/>
                    <a:pt x="2530929" y="682176"/>
                    <a:pt x="2536372" y="680362"/>
                  </a:cubicBezTo>
                  <a:cubicBezTo>
                    <a:pt x="2534558" y="667662"/>
                    <a:pt x="2533445" y="654842"/>
                    <a:pt x="2530929" y="642262"/>
                  </a:cubicBezTo>
                  <a:cubicBezTo>
                    <a:pt x="2529804" y="636636"/>
                    <a:pt x="2526381" y="631601"/>
                    <a:pt x="2525486" y="625934"/>
                  </a:cubicBezTo>
                  <a:cubicBezTo>
                    <a:pt x="2520923" y="597037"/>
                    <a:pt x="2518229" y="567877"/>
                    <a:pt x="2514600" y="538848"/>
                  </a:cubicBezTo>
                  <a:cubicBezTo>
                    <a:pt x="2515569" y="534005"/>
                    <a:pt x="2522604" y="496587"/>
                    <a:pt x="2525486" y="489862"/>
                  </a:cubicBezTo>
                  <a:cubicBezTo>
                    <a:pt x="2528063" y="483850"/>
                    <a:pt x="2532743" y="478977"/>
                    <a:pt x="2536372" y="473534"/>
                  </a:cubicBezTo>
                  <a:cubicBezTo>
                    <a:pt x="2538186" y="462648"/>
                    <a:pt x="2539651" y="451699"/>
                    <a:pt x="2541815" y="440877"/>
                  </a:cubicBezTo>
                  <a:cubicBezTo>
                    <a:pt x="2546136" y="419269"/>
                    <a:pt x="2546543" y="392604"/>
                    <a:pt x="2563586" y="375562"/>
                  </a:cubicBezTo>
                  <a:cubicBezTo>
                    <a:pt x="2568212" y="370937"/>
                    <a:pt x="2574472" y="368305"/>
                    <a:pt x="2579915" y="364677"/>
                  </a:cubicBezTo>
                  <a:cubicBezTo>
                    <a:pt x="2583543" y="359234"/>
                    <a:pt x="2587875" y="354199"/>
                    <a:pt x="2590800" y="348348"/>
                  </a:cubicBezTo>
                  <a:cubicBezTo>
                    <a:pt x="2593366" y="343217"/>
                    <a:pt x="2592186" y="336077"/>
                    <a:pt x="2596243" y="332020"/>
                  </a:cubicBezTo>
                  <a:cubicBezTo>
                    <a:pt x="2601981" y="326283"/>
                    <a:pt x="2610758" y="324763"/>
                    <a:pt x="2618015" y="321134"/>
                  </a:cubicBezTo>
                  <a:cubicBezTo>
                    <a:pt x="2619829" y="315691"/>
                    <a:pt x="2622167" y="310395"/>
                    <a:pt x="2623457" y="304805"/>
                  </a:cubicBezTo>
                  <a:cubicBezTo>
                    <a:pt x="2627617" y="286777"/>
                    <a:pt x="2626687" y="267220"/>
                    <a:pt x="2634343" y="250377"/>
                  </a:cubicBezTo>
                  <a:cubicBezTo>
                    <a:pt x="2636717" y="245154"/>
                    <a:pt x="2645229" y="246748"/>
                    <a:pt x="2650672" y="244934"/>
                  </a:cubicBezTo>
                  <a:cubicBezTo>
                    <a:pt x="2690441" y="218420"/>
                    <a:pt x="2640447" y="250776"/>
                    <a:pt x="2688772" y="223162"/>
                  </a:cubicBezTo>
                  <a:cubicBezTo>
                    <a:pt x="2694451" y="219917"/>
                    <a:pt x="2699088" y="214854"/>
                    <a:pt x="2705100" y="212277"/>
                  </a:cubicBezTo>
                  <a:cubicBezTo>
                    <a:pt x="2711976" y="209330"/>
                    <a:pt x="2719615" y="208648"/>
                    <a:pt x="2726872" y="206834"/>
                  </a:cubicBezTo>
                  <a:cubicBezTo>
                    <a:pt x="2732315" y="201391"/>
                    <a:pt x="2737287" y="195433"/>
                    <a:pt x="2743200" y="190505"/>
                  </a:cubicBezTo>
                  <a:cubicBezTo>
                    <a:pt x="2748225" y="186317"/>
                    <a:pt x="2757099" y="185694"/>
                    <a:pt x="2759529" y="179620"/>
                  </a:cubicBezTo>
                  <a:cubicBezTo>
                    <a:pt x="2761660" y="174293"/>
                    <a:pt x="2755900" y="168734"/>
                    <a:pt x="2754086" y="163291"/>
                  </a:cubicBezTo>
                  <a:cubicBezTo>
                    <a:pt x="2754796" y="161870"/>
                    <a:pt x="2771416" y="131198"/>
                    <a:pt x="2770415" y="125191"/>
                  </a:cubicBezTo>
                  <a:cubicBezTo>
                    <a:pt x="2767490" y="107640"/>
                    <a:pt x="2749924" y="104929"/>
                    <a:pt x="2737757" y="97977"/>
                  </a:cubicBezTo>
                  <a:cubicBezTo>
                    <a:pt x="2732077" y="94732"/>
                    <a:pt x="2727280" y="90016"/>
                    <a:pt x="2721429" y="87091"/>
                  </a:cubicBezTo>
                  <a:cubicBezTo>
                    <a:pt x="2716297" y="84525"/>
                    <a:pt x="2710323" y="84022"/>
                    <a:pt x="2705100" y="81648"/>
                  </a:cubicBezTo>
                  <a:cubicBezTo>
                    <a:pt x="2643703" y="53741"/>
                    <a:pt x="2682446" y="65099"/>
                    <a:pt x="2639786" y="54434"/>
                  </a:cubicBezTo>
                  <a:cubicBezTo>
                    <a:pt x="2628246" y="39047"/>
                    <a:pt x="2624722" y="29317"/>
                    <a:pt x="2607129" y="21777"/>
                  </a:cubicBezTo>
                  <a:cubicBezTo>
                    <a:pt x="2600253" y="18830"/>
                    <a:pt x="2592614" y="18148"/>
                    <a:pt x="2585357" y="16334"/>
                  </a:cubicBezTo>
                  <a:cubicBezTo>
                    <a:pt x="2579914" y="12705"/>
                    <a:pt x="2574880" y="8373"/>
                    <a:pt x="2569029" y="5448"/>
                  </a:cubicBezTo>
                  <a:cubicBezTo>
                    <a:pt x="2563897" y="2882"/>
                    <a:pt x="2558436" y="-142"/>
                    <a:pt x="2552700" y="5"/>
                  </a:cubicBezTo>
                  <a:cubicBezTo>
                    <a:pt x="2487306" y="1682"/>
                    <a:pt x="2422071" y="7262"/>
                    <a:pt x="2356757" y="10891"/>
                  </a:cubicBezTo>
                  <a:cubicBezTo>
                    <a:pt x="2349500" y="12705"/>
                    <a:pt x="2340275" y="11045"/>
                    <a:pt x="2334986" y="16334"/>
                  </a:cubicBezTo>
                  <a:cubicBezTo>
                    <a:pt x="2329697" y="21623"/>
                    <a:pt x="2332888" y="31414"/>
                    <a:pt x="2329543" y="38105"/>
                  </a:cubicBezTo>
                  <a:cubicBezTo>
                    <a:pt x="2313668" y="69855"/>
                    <a:pt x="2313895" y="66680"/>
                    <a:pt x="2291443" y="81648"/>
                  </a:cubicBezTo>
                  <a:cubicBezTo>
                    <a:pt x="2289629" y="87091"/>
                    <a:pt x="2286943" y="92318"/>
                    <a:pt x="2286000" y="97977"/>
                  </a:cubicBezTo>
                  <a:cubicBezTo>
                    <a:pt x="2281487" y="125059"/>
                    <a:pt x="2281071" y="152819"/>
                    <a:pt x="2275115" y="179620"/>
                  </a:cubicBezTo>
                  <a:cubicBezTo>
                    <a:pt x="2273696" y="186006"/>
                    <a:pt x="2269152" y="191640"/>
                    <a:pt x="2264229" y="195948"/>
                  </a:cubicBezTo>
                  <a:cubicBezTo>
                    <a:pt x="2254383" y="204563"/>
                    <a:pt x="2231572" y="217720"/>
                    <a:pt x="2231572" y="217720"/>
                  </a:cubicBezTo>
                  <a:cubicBezTo>
                    <a:pt x="2227943" y="223163"/>
                    <a:pt x="2225711" y="229860"/>
                    <a:pt x="2220686" y="234048"/>
                  </a:cubicBezTo>
                  <a:cubicBezTo>
                    <a:pt x="2197373" y="253475"/>
                    <a:pt x="2139251" y="253064"/>
                    <a:pt x="2122715" y="255820"/>
                  </a:cubicBezTo>
                  <a:cubicBezTo>
                    <a:pt x="2115336" y="257050"/>
                    <a:pt x="2108200" y="259448"/>
                    <a:pt x="2100943" y="261262"/>
                  </a:cubicBezTo>
                  <a:cubicBezTo>
                    <a:pt x="2093046" y="266527"/>
                    <a:pt x="2071634" y="281778"/>
                    <a:pt x="2062843" y="283034"/>
                  </a:cubicBezTo>
                  <a:cubicBezTo>
                    <a:pt x="2057164" y="283845"/>
                    <a:pt x="2052081" y="278982"/>
                    <a:pt x="2046515" y="277591"/>
                  </a:cubicBezTo>
                  <a:cubicBezTo>
                    <a:pt x="2037540" y="275347"/>
                    <a:pt x="2028372" y="273962"/>
                    <a:pt x="2019300" y="272148"/>
                  </a:cubicBezTo>
                  <a:cubicBezTo>
                    <a:pt x="1981947" y="281486"/>
                    <a:pt x="1978575" y="271956"/>
                    <a:pt x="1964872" y="299362"/>
                  </a:cubicBezTo>
                  <a:cubicBezTo>
                    <a:pt x="1962306" y="304494"/>
                    <a:pt x="1963486" y="311634"/>
                    <a:pt x="1959429" y="315691"/>
                  </a:cubicBezTo>
                  <a:cubicBezTo>
                    <a:pt x="1953692" y="321428"/>
                    <a:pt x="1944615" y="322402"/>
                    <a:pt x="1937657" y="326577"/>
                  </a:cubicBezTo>
                  <a:cubicBezTo>
                    <a:pt x="1926438" y="333308"/>
                    <a:pt x="1905000" y="348348"/>
                    <a:pt x="1905000" y="348348"/>
                  </a:cubicBezTo>
                  <a:cubicBezTo>
                    <a:pt x="1892300" y="346534"/>
                    <a:pt x="1879188" y="346591"/>
                    <a:pt x="1866900" y="342905"/>
                  </a:cubicBezTo>
                  <a:cubicBezTo>
                    <a:pt x="1833262" y="332814"/>
                    <a:pt x="1867773" y="330601"/>
                    <a:pt x="1834243" y="326577"/>
                  </a:cubicBezTo>
                  <a:cubicBezTo>
                    <a:pt x="1794450" y="321802"/>
                    <a:pt x="1754414" y="319320"/>
                    <a:pt x="1714500" y="315691"/>
                  </a:cubicBezTo>
                  <a:cubicBezTo>
                    <a:pt x="1621690" y="284754"/>
                    <a:pt x="1710683" y="310248"/>
                    <a:pt x="1502229" y="310248"/>
                  </a:cubicBezTo>
                  <a:cubicBezTo>
                    <a:pt x="1480382" y="310248"/>
                    <a:pt x="1458686" y="306619"/>
                    <a:pt x="1436915" y="304805"/>
                  </a:cubicBezTo>
                  <a:cubicBezTo>
                    <a:pt x="1431472" y="302991"/>
                    <a:pt x="1423769" y="304136"/>
                    <a:pt x="1420586" y="299362"/>
                  </a:cubicBezTo>
                  <a:cubicBezTo>
                    <a:pt x="1389427" y="252625"/>
                    <a:pt x="1437552" y="289115"/>
                    <a:pt x="1404257" y="255820"/>
                  </a:cubicBezTo>
                  <a:cubicBezTo>
                    <a:pt x="1396562" y="248125"/>
                    <a:pt x="1374697" y="238318"/>
                    <a:pt x="1366157" y="234048"/>
                  </a:cubicBezTo>
                  <a:cubicBezTo>
                    <a:pt x="1351643" y="235862"/>
                    <a:pt x="1336196" y="234059"/>
                    <a:pt x="1322615" y="239491"/>
                  </a:cubicBezTo>
                  <a:cubicBezTo>
                    <a:pt x="1316541" y="241921"/>
                    <a:pt x="1314306" y="249807"/>
                    <a:pt x="1311729" y="255820"/>
                  </a:cubicBezTo>
                  <a:cubicBezTo>
                    <a:pt x="1308782" y="262696"/>
                    <a:pt x="1313520" y="275687"/>
                    <a:pt x="1306286" y="277591"/>
                  </a:cubicBezTo>
                  <a:cubicBezTo>
                    <a:pt x="1274656" y="285915"/>
                    <a:pt x="1240972" y="281220"/>
                    <a:pt x="1208315" y="283034"/>
                  </a:cubicBezTo>
                  <a:cubicBezTo>
                    <a:pt x="1152742" y="305263"/>
                    <a:pt x="1206323" y="288477"/>
                    <a:pt x="1110343" y="288477"/>
                  </a:cubicBezTo>
                  <a:cubicBezTo>
                    <a:pt x="1039563" y="288477"/>
                    <a:pt x="968829" y="292106"/>
                    <a:pt x="898072" y="293920"/>
                  </a:cubicBezTo>
                  <a:cubicBezTo>
                    <a:pt x="885372" y="295734"/>
                    <a:pt x="872260" y="295676"/>
                    <a:pt x="859972" y="299362"/>
                  </a:cubicBezTo>
                  <a:cubicBezTo>
                    <a:pt x="853706" y="301242"/>
                    <a:pt x="850029" y="308829"/>
                    <a:pt x="843643" y="310248"/>
                  </a:cubicBezTo>
                  <a:cubicBezTo>
                    <a:pt x="816842" y="316204"/>
                    <a:pt x="789214" y="317505"/>
                    <a:pt x="762000" y="321134"/>
                  </a:cubicBezTo>
                  <a:cubicBezTo>
                    <a:pt x="756557" y="322948"/>
                    <a:pt x="750803" y="324011"/>
                    <a:pt x="745672" y="326577"/>
                  </a:cubicBezTo>
                  <a:cubicBezTo>
                    <a:pt x="739821" y="329502"/>
                    <a:pt x="735819" y="336537"/>
                    <a:pt x="729343" y="337462"/>
                  </a:cubicBezTo>
                  <a:cubicBezTo>
                    <a:pt x="721938" y="338520"/>
                    <a:pt x="714829" y="333834"/>
                    <a:pt x="707572" y="332020"/>
                  </a:cubicBezTo>
                  <a:cubicBezTo>
                    <a:pt x="689429" y="333834"/>
                    <a:pt x="670711" y="332582"/>
                    <a:pt x="653143" y="337462"/>
                  </a:cubicBezTo>
                  <a:cubicBezTo>
                    <a:pt x="637507" y="341805"/>
                    <a:pt x="624995" y="354102"/>
                    <a:pt x="609600" y="359234"/>
                  </a:cubicBezTo>
                  <a:cubicBezTo>
                    <a:pt x="604157" y="361048"/>
                    <a:pt x="598403" y="362111"/>
                    <a:pt x="593272" y="364677"/>
                  </a:cubicBezTo>
                  <a:cubicBezTo>
                    <a:pt x="587421" y="367602"/>
                    <a:pt x="583149" y="373493"/>
                    <a:pt x="576943" y="375562"/>
                  </a:cubicBezTo>
                  <a:cubicBezTo>
                    <a:pt x="555653" y="382659"/>
                    <a:pt x="511629" y="391891"/>
                    <a:pt x="511629" y="391891"/>
                  </a:cubicBezTo>
                  <a:cubicBezTo>
                    <a:pt x="506186" y="395520"/>
                    <a:pt x="501788" y="401940"/>
                    <a:pt x="495300" y="402777"/>
                  </a:cubicBezTo>
                  <a:cubicBezTo>
                    <a:pt x="292598" y="428932"/>
                    <a:pt x="396237" y="395882"/>
                    <a:pt x="326572" y="419105"/>
                  </a:cubicBezTo>
                  <a:cubicBezTo>
                    <a:pt x="322943" y="426362"/>
                    <a:pt x="318981" y="433462"/>
                    <a:pt x="315686" y="440877"/>
                  </a:cubicBezTo>
                  <a:cubicBezTo>
                    <a:pt x="311718" y="449805"/>
                    <a:pt x="309978" y="459806"/>
                    <a:pt x="304800" y="468091"/>
                  </a:cubicBezTo>
                  <a:cubicBezTo>
                    <a:pt x="297315" y="480068"/>
                    <a:pt x="283431" y="487780"/>
                    <a:pt x="272143" y="495305"/>
                  </a:cubicBezTo>
                  <a:cubicBezTo>
                    <a:pt x="264886" y="506191"/>
                    <a:pt x="252222" y="515011"/>
                    <a:pt x="250372" y="527962"/>
                  </a:cubicBezTo>
                  <a:cubicBezTo>
                    <a:pt x="248558" y="540662"/>
                    <a:pt x="248615" y="553774"/>
                    <a:pt x="244929" y="566062"/>
                  </a:cubicBezTo>
                  <a:cubicBezTo>
                    <a:pt x="241087" y="578868"/>
                    <a:pt x="228814" y="587727"/>
                    <a:pt x="217715" y="593277"/>
                  </a:cubicBezTo>
                  <a:cubicBezTo>
                    <a:pt x="212583" y="595843"/>
                    <a:pt x="206829" y="596906"/>
                    <a:pt x="201386" y="598720"/>
                  </a:cubicBezTo>
                  <a:cubicBezTo>
                    <a:pt x="197119" y="607253"/>
                    <a:pt x="187305" y="629130"/>
                    <a:pt x="179615" y="636820"/>
                  </a:cubicBezTo>
                  <a:cubicBezTo>
                    <a:pt x="172785" y="643650"/>
                    <a:pt x="148981" y="655391"/>
                    <a:pt x="141515" y="658591"/>
                  </a:cubicBezTo>
                  <a:cubicBezTo>
                    <a:pt x="136241" y="660851"/>
                    <a:pt x="130318" y="661468"/>
                    <a:pt x="125186" y="664034"/>
                  </a:cubicBezTo>
                  <a:cubicBezTo>
                    <a:pt x="119335" y="666960"/>
                    <a:pt x="114537" y="671674"/>
                    <a:pt x="108857" y="674920"/>
                  </a:cubicBezTo>
                  <a:cubicBezTo>
                    <a:pt x="90027" y="685680"/>
                    <a:pt x="89075" y="685142"/>
                    <a:pt x="70757" y="691248"/>
                  </a:cubicBezTo>
                  <a:cubicBezTo>
                    <a:pt x="65314" y="694877"/>
                    <a:pt x="60635" y="700065"/>
                    <a:pt x="54429" y="702134"/>
                  </a:cubicBezTo>
                  <a:cubicBezTo>
                    <a:pt x="38560" y="707424"/>
                    <a:pt x="20404" y="705540"/>
                    <a:pt x="5443" y="713020"/>
                  </a:cubicBezTo>
                  <a:cubicBezTo>
                    <a:pt x="312" y="715586"/>
                    <a:pt x="1814" y="723905"/>
                    <a:pt x="0" y="729348"/>
                  </a:cubicBezTo>
                  <a:cubicBezTo>
                    <a:pt x="7257" y="732977"/>
                    <a:pt x="16034" y="734497"/>
                    <a:pt x="21772" y="740234"/>
                  </a:cubicBezTo>
                  <a:cubicBezTo>
                    <a:pt x="25829" y="744291"/>
                    <a:pt x="26751" y="750844"/>
                    <a:pt x="27215" y="756562"/>
                  </a:cubicBezTo>
                  <a:cubicBezTo>
                    <a:pt x="32209" y="818153"/>
                    <a:pt x="32100" y="880119"/>
                    <a:pt x="38100" y="941620"/>
                  </a:cubicBezTo>
                  <a:cubicBezTo>
                    <a:pt x="39382" y="954766"/>
                    <a:pt x="45357" y="967020"/>
                    <a:pt x="48986" y="979720"/>
                  </a:cubicBezTo>
                  <a:cubicBezTo>
                    <a:pt x="47172" y="1008748"/>
                    <a:pt x="47656" y="1038012"/>
                    <a:pt x="43543" y="1066805"/>
                  </a:cubicBezTo>
                  <a:cubicBezTo>
                    <a:pt x="42161" y="1076477"/>
                    <a:pt x="33101" y="1084260"/>
                    <a:pt x="32657" y="1094020"/>
                  </a:cubicBezTo>
                  <a:cubicBezTo>
                    <a:pt x="31254" y="1124884"/>
                    <a:pt x="33925" y="1155935"/>
                    <a:pt x="38100" y="1186548"/>
                  </a:cubicBezTo>
                  <a:cubicBezTo>
                    <a:pt x="39420" y="1196229"/>
                    <a:pt x="45555" y="1204614"/>
                    <a:pt x="48986" y="1213762"/>
                  </a:cubicBezTo>
                  <a:cubicBezTo>
                    <a:pt x="51001" y="1219134"/>
                    <a:pt x="51863" y="1224959"/>
                    <a:pt x="54429" y="1230091"/>
                  </a:cubicBezTo>
                  <a:cubicBezTo>
                    <a:pt x="57355" y="1235942"/>
                    <a:pt x="62069" y="1240740"/>
                    <a:pt x="65315" y="1246420"/>
                  </a:cubicBezTo>
                  <a:cubicBezTo>
                    <a:pt x="69340" y="1253465"/>
                    <a:pt x="72572" y="1260934"/>
                    <a:pt x="76200" y="1268191"/>
                  </a:cubicBezTo>
                  <a:cubicBezTo>
                    <a:pt x="74386" y="1282705"/>
                    <a:pt x="66131" y="1297857"/>
                    <a:pt x="70757" y="1311734"/>
                  </a:cubicBezTo>
                  <a:cubicBezTo>
                    <a:pt x="73123" y="1318831"/>
                    <a:pt x="85073" y="1316572"/>
                    <a:pt x="92529" y="1317177"/>
                  </a:cubicBezTo>
                  <a:cubicBezTo>
                    <a:pt x="152314" y="1322024"/>
                    <a:pt x="212272" y="1324434"/>
                    <a:pt x="272143" y="1328062"/>
                  </a:cubicBezTo>
                  <a:cubicBezTo>
                    <a:pt x="342900" y="1326248"/>
                    <a:pt x="413634" y="1322620"/>
                    <a:pt x="484415" y="1322620"/>
                  </a:cubicBezTo>
                  <a:cubicBezTo>
                    <a:pt x="517122" y="1322620"/>
                    <a:pt x="549737" y="1326103"/>
                    <a:pt x="582386" y="1328062"/>
                  </a:cubicBezTo>
                  <a:lnTo>
                    <a:pt x="756557" y="1338948"/>
                  </a:lnTo>
                  <a:cubicBezTo>
                    <a:pt x="1116160" y="1356929"/>
                    <a:pt x="697952" y="1329839"/>
                    <a:pt x="1066800" y="1355277"/>
                  </a:cubicBezTo>
                  <a:cubicBezTo>
                    <a:pt x="1075872" y="1358905"/>
                    <a:pt x="1084657" y="1363355"/>
                    <a:pt x="1094015" y="1366162"/>
                  </a:cubicBezTo>
                  <a:cubicBezTo>
                    <a:pt x="1102876" y="1368820"/>
                    <a:pt x="1111979" y="1371737"/>
                    <a:pt x="1121229" y="1371605"/>
                  </a:cubicBezTo>
                  <a:cubicBezTo>
                    <a:pt x="1239201" y="1369920"/>
                    <a:pt x="1357086" y="1364348"/>
                    <a:pt x="1475015" y="1360720"/>
                  </a:cubicBezTo>
                  <a:lnTo>
                    <a:pt x="1725386" y="1371605"/>
                  </a:lnTo>
                  <a:cubicBezTo>
                    <a:pt x="1749151" y="1373766"/>
                    <a:pt x="1772319" y="1381117"/>
                    <a:pt x="1796143" y="1382491"/>
                  </a:cubicBezTo>
                  <a:cubicBezTo>
                    <a:pt x="1961128" y="1392009"/>
                    <a:pt x="2291443" y="1404262"/>
                    <a:pt x="2291443" y="1404262"/>
                  </a:cubicBezTo>
                  <a:cubicBezTo>
                    <a:pt x="2320255" y="1411465"/>
                    <a:pt x="2315029" y="1446898"/>
                    <a:pt x="2324100" y="1409705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34000"/>
              </a:schemeClr>
            </a:solidFill>
            <a:ln w="9525">
              <a:solidFill>
                <a:srgbClr val="0070C0">
                  <a:alpha val="1411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2000"/>
            </a:p>
          </p:txBody>
        </p:sp>
        <p:sp>
          <p:nvSpPr>
            <p:cNvPr id="11" name="10 Forma libre"/>
            <p:cNvSpPr/>
            <p:nvPr/>
          </p:nvSpPr>
          <p:spPr>
            <a:xfrm>
              <a:off x="5262877" y="484282"/>
              <a:ext cx="1591749" cy="2160760"/>
            </a:xfrm>
            <a:custGeom>
              <a:avLst/>
              <a:gdLst>
                <a:gd name="connsiteX0" fmla="*/ 12769 w 1792584"/>
                <a:gd name="connsiteY0" fmla="*/ 2008707 h 2433388"/>
                <a:gd name="connsiteX1" fmla="*/ 197827 w 1792584"/>
                <a:gd name="connsiteY1" fmla="*/ 2019593 h 2433388"/>
                <a:gd name="connsiteX2" fmla="*/ 235927 w 1792584"/>
                <a:gd name="connsiteY2" fmla="*/ 2030479 h 2433388"/>
                <a:gd name="connsiteX3" fmla="*/ 252255 w 1792584"/>
                <a:gd name="connsiteY3" fmla="*/ 2035922 h 2433388"/>
                <a:gd name="connsiteX4" fmla="*/ 290355 w 1792584"/>
                <a:gd name="connsiteY4" fmla="*/ 2057693 h 2433388"/>
                <a:gd name="connsiteX5" fmla="*/ 317569 w 1792584"/>
                <a:gd name="connsiteY5" fmla="*/ 2063136 h 2433388"/>
                <a:gd name="connsiteX6" fmla="*/ 393769 w 1792584"/>
                <a:gd name="connsiteY6" fmla="*/ 2074022 h 2433388"/>
                <a:gd name="connsiteX7" fmla="*/ 415541 w 1792584"/>
                <a:gd name="connsiteY7" fmla="*/ 2084907 h 2433388"/>
                <a:gd name="connsiteX8" fmla="*/ 431869 w 1792584"/>
                <a:gd name="connsiteY8" fmla="*/ 2090350 h 2433388"/>
                <a:gd name="connsiteX9" fmla="*/ 448198 w 1792584"/>
                <a:gd name="connsiteY9" fmla="*/ 2101236 h 2433388"/>
                <a:gd name="connsiteX10" fmla="*/ 497184 w 1792584"/>
                <a:gd name="connsiteY10" fmla="*/ 2112122 h 2433388"/>
                <a:gd name="connsiteX11" fmla="*/ 513512 w 1792584"/>
                <a:gd name="connsiteY11" fmla="*/ 2117565 h 2433388"/>
                <a:gd name="connsiteX12" fmla="*/ 567941 w 1792584"/>
                <a:gd name="connsiteY12" fmla="*/ 2144779 h 2433388"/>
                <a:gd name="connsiteX13" fmla="*/ 622369 w 1792584"/>
                <a:gd name="connsiteY13" fmla="*/ 2171993 h 2433388"/>
                <a:gd name="connsiteX14" fmla="*/ 655027 w 1792584"/>
                <a:gd name="connsiteY14" fmla="*/ 2193765 h 2433388"/>
                <a:gd name="connsiteX15" fmla="*/ 693127 w 1792584"/>
                <a:gd name="connsiteY15" fmla="*/ 2210093 h 2433388"/>
                <a:gd name="connsiteX16" fmla="*/ 736669 w 1792584"/>
                <a:gd name="connsiteY16" fmla="*/ 2226422 h 2433388"/>
                <a:gd name="connsiteX17" fmla="*/ 769327 w 1792584"/>
                <a:gd name="connsiteY17" fmla="*/ 2242750 h 2433388"/>
                <a:gd name="connsiteX18" fmla="*/ 785655 w 1792584"/>
                <a:gd name="connsiteY18" fmla="*/ 2253636 h 2433388"/>
                <a:gd name="connsiteX19" fmla="*/ 850969 w 1792584"/>
                <a:gd name="connsiteY19" fmla="*/ 2269965 h 2433388"/>
                <a:gd name="connsiteX20" fmla="*/ 916284 w 1792584"/>
                <a:gd name="connsiteY20" fmla="*/ 2291736 h 2433388"/>
                <a:gd name="connsiteX21" fmla="*/ 938055 w 1792584"/>
                <a:gd name="connsiteY21" fmla="*/ 2318950 h 2433388"/>
                <a:gd name="connsiteX22" fmla="*/ 948941 w 1792584"/>
                <a:gd name="connsiteY22" fmla="*/ 2335279 h 2433388"/>
                <a:gd name="connsiteX23" fmla="*/ 992484 w 1792584"/>
                <a:gd name="connsiteY23" fmla="*/ 2351607 h 2433388"/>
                <a:gd name="connsiteX24" fmla="*/ 1003369 w 1792584"/>
                <a:gd name="connsiteY24" fmla="*/ 2373379 h 2433388"/>
                <a:gd name="connsiteX25" fmla="*/ 1014255 w 1792584"/>
                <a:gd name="connsiteY25" fmla="*/ 2389707 h 2433388"/>
                <a:gd name="connsiteX26" fmla="*/ 1019698 w 1792584"/>
                <a:gd name="connsiteY26" fmla="*/ 2406036 h 2433388"/>
                <a:gd name="connsiteX27" fmla="*/ 1036027 w 1792584"/>
                <a:gd name="connsiteY27" fmla="*/ 2416922 h 2433388"/>
                <a:gd name="connsiteX28" fmla="*/ 1046912 w 1792584"/>
                <a:gd name="connsiteY28" fmla="*/ 2433250 h 2433388"/>
                <a:gd name="connsiteX29" fmla="*/ 1057798 w 1792584"/>
                <a:gd name="connsiteY29" fmla="*/ 2411479 h 2433388"/>
                <a:gd name="connsiteX30" fmla="*/ 1063241 w 1792584"/>
                <a:gd name="connsiteY30" fmla="*/ 2367936 h 2433388"/>
                <a:gd name="connsiteX31" fmla="*/ 1074127 w 1792584"/>
                <a:gd name="connsiteY31" fmla="*/ 2351607 h 2433388"/>
                <a:gd name="connsiteX32" fmla="*/ 1101341 w 1792584"/>
                <a:gd name="connsiteY32" fmla="*/ 2324393 h 2433388"/>
                <a:gd name="connsiteX33" fmla="*/ 1112227 w 1792584"/>
                <a:gd name="connsiteY33" fmla="*/ 2302622 h 2433388"/>
                <a:gd name="connsiteX34" fmla="*/ 1117669 w 1792584"/>
                <a:gd name="connsiteY34" fmla="*/ 2286293 h 2433388"/>
                <a:gd name="connsiteX35" fmla="*/ 1128555 w 1792584"/>
                <a:gd name="connsiteY35" fmla="*/ 2269965 h 2433388"/>
                <a:gd name="connsiteX36" fmla="*/ 1139441 w 1792584"/>
                <a:gd name="connsiteY36" fmla="*/ 2248193 h 2433388"/>
                <a:gd name="connsiteX37" fmla="*/ 1155769 w 1792584"/>
                <a:gd name="connsiteY37" fmla="*/ 2242750 h 2433388"/>
                <a:gd name="connsiteX38" fmla="*/ 1177541 w 1792584"/>
                <a:gd name="connsiteY38" fmla="*/ 2231865 h 2433388"/>
                <a:gd name="connsiteX39" fmla="*/ 1204755 w 1792584"/>
                <a:gd name="connsiteY39" fmla="*/ 2177436 h 2433388"/>
                <a:gd name="connsiteX40" fmla="*/ 1204755 w 1792584"/>
                <a:gd name="connsiteY40" fmla="*/ 2177436 h 2433388"/>
                <a:gd name="connsiteX41" fmla="*/ 1210198 w 1792584"/>
                <a:gd name="connsiteY41" fmla="*/ 2161107 h 2433388"/>
                <a:gd name="connsiteX42" fmla="*/ 1231969 w 1792584"/>
                <a:gd name="connsiteY42" fmla="*/ 2150222 h 2433388"/>
                <a:gd name="connsiteX43" fmla="*/ 1248298 w 1792584"/>
                <a:gd name="connsiteY43" fmla="*/ 2139336 h 2433388"/>
                <a:gd name="connsiteX44" fmla="*/ 1275512 w 1792584"/>
                <a:gd name="connsiteY44" fmla="*/ 2112122 h 2433388"/>
                <a:gd name="connsiteX45" fmla="*/ 1286398 w 1792584"/>
                <a:gd name="connsiteY45" fmla="*/ 2095793 h 2433388"/>
                <a:gd name="connsiteX46" fmla="*/ 1319055 w 1792584"/>
                <a:gd name="connsiteY46" fmla="*/ 2079465 h 2433388"/>
                <a:gd name="connsiteX47" fmla="*/ 1340827 w 1792584"/>
                <a:gd name="connsiteY47" fmla="*/ 2041365 h 2433388"/>
                <a:gd name="connsiteX48" fmla="*/ 1373484 w 1792584"/>
                <a:gd name="connsiteY48" fmla="*/ 2025036 h 2433388"/>
                <a:gd name="connsiteX49" fmla="*/ 1384369 w 1792584"/>
                <a:gd name="connsiteY49" fmla="*/ 2003265 h 2433388"/>
                <a:gd name="connsiteX50" fmla="*/ 1378927 w 1792584"/>
                <a:gd name="connsiteY50" fmla="*/ 1910736 h 2433388"/>
                <a:gd name="connsiteX51" fmla="*/ 1335384 w 1792584"/>
                <a:gd name="connsiteY51" fmla="*/ 1899850 h 2433388"/>
                <a:gd name="connsiteX52" fmla="*/ 1324498 w 1792584"/>
                <a:gd name="connsiteY52" fmla="*/ 1883522 h 2433388"/>
                <a:gd name="connsiteX53" fmla="*/ 1291841 w 1792584"/>
                <a:gd name="connsiteY53" fmla="*/ 1867193 h 2433388"/>
                <a:gd name="connsiteX54" fmla="*/ 1280955 w 1792584"/>
                <a:gd name="connsiteY54" fmla="*/ 1845422 h 2433388"/>
                <a:gd name="connsiteX55" fmla="*/ 1264627 w 1792584"/>
                <a:gd name="connsiteY55" fmla="*/ 1850865 h 2433388"/>
                <a:gd name="connsiteX56" fmla="*/ 1242855 w 1792584"/>
                <a:gd name="connsiteY56" fmla="*/ 1861750 h 2433388"/>
                <a:gd name="connsiteX57" fmla="*/ 1204755 w 1792584"/>
                <a:gd name="connsiteY57" fmla="*/ 1856307 h 2433388"/>
                <a:gd name="connsiteX58" fmla="*/ 1199312 w 1792584"/>
                <a:gd name="connsiteY58" fmla="*/ 1839979 h 2433388"/>
                <a:gd name="connsiteX59" fmla="*/ 1193869 w 1792584"/>
                <a:gd name="connsiteY59" fmla="*/ 1818207 h 2433388"/>
                <a:gd name="connsiteX60" fmla="*/ 1199312 w 1792584"/>
                <a:gd name="connsiteY60" fmla="*/ 1790993 h 2433388"/>
                <a:gd name="connsiteX61" fmla="*/ 1221084 w 1792584"/>
                <a:gd name="connsiteY61" fmla="*/ 1758336 h 2433388"/>
                <a:gd name="connsiteX62" fmla="*/ 1231969 w 1792584"/>
                <a:gd name="connsiteY62" fmla="*/ 1736565 h 2433388"/>
                <a:gd name="connsiteX63" fmla="*/ 1237412 w 1792584"/>
                <a:gd name="connsiteY63" fmla="*/ 1720236 h 2433388"/>
                <a:gd name="connsiteX64" fmla="*/ 1248298 w 1792584"/>
                <a:gd name="connsiteY64" fmla="*/ 1703907 h 2433388"/>
                <a:gd name="connsiteX65" fmla="*/ 1253741 w 1792584"/>
                <a:gd name="connsiteY65" fmla="*/ 1687579 h 2433388"/>
                <a:gd name="connsiteX66" fmla="*/ 1264627 w 1792584"/>
                <a:gd name="connsiteY66" fmla="*/ 1671250 h 2433388"/>
                <a:gd name="connsiteX67" fmla="*/ 1275512 w 1792584"/>
                <a:gd name="connsiteY67" fmla="*/ 1649479 h 2433388"/>
                <a:gd name="connsiteX68" fmla="*/ 1286398 w 1792584"/>
                <a:gd name="connsiteY68" fmla="*/ 1633150 h 2433388"/>
                <a:gd name="connsiteX69" fmla="*/ 1291841 w 1792584"/>
                <a:gd name="connsiteY69" fmla="*/ 1616822 h 2433388"/>
                <a:gd name="connsiteX70" fmla="*/ 1302727 w 1792584"/>
                <a:gd name="connsiteY70" fmla="*/ 1595050 h 2433388"/>
                <a:gd name="connsiteX71" fmla="*/ 1313612 w 1792584"/>
                <a:gd name="connsiteY71" fmla="*/ 1562393 h 2433388"/>
                <a:gd name="connsiteX72" fmla="*/ 1329941 w 1792584"/>
                <a:gd name="connsiteY72" fmla="*/ 1540622 h 2433388"/>
                <a:gd name="connsiteX73" fmla="*/ 1340827 w 1792584"/>
                <a:gd name="connsiteY73" fmla="*/ 1524293 h 2433388"/>
                <a:gd name="connsiteX74" fmla="*/ 1357155 w 1792584"/>
                <a:gd name="connsiteY74" fmla="*/ 1486193 h 2433388"/>
                <a:gd name="connsiteX75" fmla="*/ 1378927 w 1792584"/>
                <a:gd name="connsiteY75" fmla="*/ 1453536 h 2433388"/>
                <a:gd name="connsiteX76" fmla="*/ 1384369 w 1792584"/>
                <a:gd name="connsiteY76" fmla="*/ 1431765 h 2433388"/>
                <a:gd name="connsiteX77" fmla="*/ 1395255 w 1792584"/>
                <a:gd name="connsiteY77" fmla="*/ 1371893 h 2433388"/>
                <a:gd name="connsiteX78" fmla="*/ 1406141 w 1792584"/>
                <a:gd name="connsiteY78" fmla="*/ 1333793 h 2433388"/>
                <a:gd name="connsiteX79" fmla="*/ 1411584 w 1792584"/>
                <a:gd name="connsiteY79" fmla="*/ 1301136 h 2433388"/>
                <a:gd name="connsiteX80" fmla="*/ 1433355 w 1792584"/>
                <a:gd name="connsiteY80" fmla="*/ 1186836 h 2433388"/>
                <a:gd name="connsiteX81" fmla="*/ 1427912 w 1792584"/>
                <a:gd name="connsiteY81" fmla="*/ 1143293 h 2433388"/>
                <a:gd name="connsiteX82" fmla="*/ 1417027 w 1792584"/>
                <a:gd name="connsiteY82" fmla="*/ 1121522 h 2433388"/>
                <a:gd name="connsiteX83" fmla="*/ 1411584 w 1792584"/>
                <a:gd name="connsiteY83" fmla="*/ 1105193 h 2433388"/>
                <a:gd name="connsiteX84" fmla="*/ 1400698 w 1792584"/>
                <a:gd name="connsiteY84" fmla="*/ 1067093 h 2433388"/>
                <a:gd name="connsiteX85" fmla="*/ 1406141 w 1792584"/>
                <a:gd name="connsiteY85" fmla="*/ 1018107 h 2433388"/>
                <a:gd name="connsiteX86" fmla="*/ 1417027 w 1792584"/>
                <a:gd name="connsiteY86" fmla="*/ 985450 h 2433388"/>
                <a:gd name="connsiteX87" fmla="*/ 1400698 w 1792584"/>
                <a:gd name="connsiteY87" fmla="*/ 980007 h 2433388"/>
                <a:gd name="connsiteX88" fmla="*/ 1384369 w 1792584"/>
                <a:gd name="connsiteY88" fmla="*/ 969122 h 2433388"/>
                <a:gd name="connsiteX89" fmla="*/ 1373484 w 1792584"/>
                <a:gd name="connsiteY89" fmla="*/ 952793 h 2433388"/>
                <a:gd name="connsiteX90" fmla="*/ 1389812 w 1792584"/>
                <a:gd name="connsiteY90" fmla="*/ 931022 h 2433388"/>
                <a:gd name="connsiteX91" fmla="*/ 1411584 w 1792584"/>
                <a:gd name="connsiteY91" fmla="*/ 903807 h 2433388"/>
                <a:gd name="connsiteX92" fmla="*/ 1422469 w 1792584"/>
                <a:gd name="connsiteY92" fmla="*/ 887479 h 2433388"/>
                <a:gd name="connsiteX93" fmla="*/ 1476898 w 1792584"/>
                <a:gd name="connsiteY93" fmla="*/ 882036 h 2433388"/>
                <a:gd name="connsiteX94" fmla="*/ 1553098 w 1792584"/>
                <a:gd name="connsiteY94" fmla="*/ 871150 h 2433388"/>
                <a:gd name="connsiteX95" fmla="*/ 1607527 w 1792584"/>
                <a:gd name="connsiteY95" fmla="*/ 838493 h 2433388"/>
                <a:gd name="connsiteX96" fmla="*/ 1672841 w 1792584"/>
                <a:gd name="connsiteY96" fmla="*/ 822165 h 2433388"/>
                <a:gd name="connsiteX97" fmla="*/ 1683727 w 1792584"/>
                <a:gd name="connsiteY97" fmla="*/ 805836 h 2433388"/>
                <a:gd name="connsiteX98" fmla="*/ 1694612 w 1792584"/>
                <a:gd name="connsiteY98" fmla="*/ 784065 h 2433388"/>
                <a:gd name="connsiteX99" fmla="*/ 1710941 w 1792584"/>
                <a:gd name="connsiteY99" fmla="*/ 778622 h 2433388"/>
                <a:gd name="connsiteX100" fmla="*/ 1727269 w 1792584"/>
                <a:gd name="connsiteY100" fmla="*/ 740522 h 2433388"/>
                <a:gd name="connsiteX101" fmla="*/ 1738155 w 1792584"/>
                <a:gd name="connsiteY101" fmla="*/ 696979 h 2433388"/>
                <a:gd name="connsiteX102" fmla="*/ 1754484 w 1792584"/>
                <a:gd name="connsiteY102" fmla="*/ 686093 h 2433388"/>
                <a:gd name="connsiteX103" fmla="*/ 1781698 w 1792584"/>
                <a:gd name="connsiteY103" fmla="*/ 658879 h 2433388"/>
                <a:gd name="connsiteX104" fmla="*/ 1792584 w 1792584"/>
                <a:gd name="connsiteY104" fmla="*/ 642550 h 2433388"/>
                <a:gd name="connsiteX105" fmla="*/ 1787141 w 1792584"/>
                <a:gd name="connsiteY105" fmla="*/ 604450 h 2433388"/>
                <a:gd name="connsiteX106" fmla="*/ 1743598 w 1792584"/>
                <a:gd name="connsiteY106" fmla="*/ 577236 h 2433388"/>
                <a:gd name="connsiteX107" fmla="*/ 1705498 w 1792584"/>
                <a:gd name="connsiteY107" fmla="*/ 566350 h 2433388"/>
                <a:gd name="connsiteX108" fmla="*/ 1689169 w 1792584"/>
                <a:gd name="connsiteY108" fmla="*/ 560907 h 2433388"/>
                <a:gd name="connsiteX109" fmla="*/ 1672841 w 1792584"/>
                <a:gd name="connsiteY109" fmla="*/ 550022 h 2433388"/>
                <a:gd name="connsiteX110" fmla="*/ 1651069 w 1792584"/>
                <a:gd name="connsiteY110" fmla="*/ 484707 h 2433388"/>
                <a:gd name="connsiteX111" fmla="*/ 1656512 w 1792584"/>
                <a:gd name="connsiteY111" fmla="*/ 452050 h 2433388"/>
                <a:gd name="connsiteX112" fmla="*/ 1651069 w 1792584"/>
                <a:gd name="connsiteY112" fmla="*/ 408507 h 2433388"/>
                <a:gd name="connsiteX113" fmla="*/ 1640184 w 1792584"/>
                <a:gd name="connsiteY113" fmla="*/ 370407 h 2433388"/>
                <a:gd name="connsiteX114" fmla="*/ 1623855 w 1792584"/>
                <a:gd name="connsiteY114" fmla="*/ 234336 h 2433388"/>
                <a:gd name="connsiteX115" fmla="*/ 1618412 w 1792584"/>
                <a:gd name="connsiteY115" fmla="*/ 218007 h 2433388"/>
                <a:gd name="connsiteX116" fmla="*/ 1596641 w 1792584"/>
                <a:gd name="connsiteY116" fmla="*/ 212565 h 2433388"/>
                <a:gd name="connsiteX117" fmla="*/ 1471455 w 1792584"/>
                <a:gd name="connsiteY117" fmla="*/ 223450 h 2433388"/>
                <a:gd name="connsiteX118" fmla="*/ 1455127 w 1792584"/>
                <a:gd name="connsiteY118" fmla="*/ 228893 h 2433388"/>
                <a:gd name="connsiteX119" fmla="*/ 1417027 w 1792584"/>
                <a:gd name="connsiteY119" fmla="*/ 218007 h 2433388"/>
                <a:gd name="connsiteX120" fmla="*/ 1400698 w 1792584"/>
                <a:gd name="connsiteY120" fmla="*/ 207122 h 2433388"/>
                <a:gd name="connsiteX121" fmla="*/ 1210198 w 1792584"/>
                <a:gd name="connsiteY121" fmla="*/ 201679 h 2433388"/>
                <a:gd name="connsiteX122" fmla="*/ 1177541 w 1792584"/>
                <a:gd name="connsiteY122" fmla="*/ 218007 h 2433388"/>
                <a:gd name="connsiteX123" fmla="*/ 1161212 w 1792584"/>
                <a:gd name="connsiteY123" fmla="*/ 228893 h 2433388"/>
                <a:gd name="connsiteX124" fmla="*/ 1139441 w 1792584"/>
                <a:gd name="connsiteY124" fmla="*/ 239779 h 2433388"/>
                <a:gd name="connsiteX125" fmla="*/ 1123112 w 1792584"/>
                <a:gd name="connsiteY125" fmla="*/ 245222 h 2433388"/>
                <a:gd name="connsiteX126" fmla="*/ 1106784 w 1792584"/>
                <a:gd name="connsiteY126" fmla="*/ 256107 h 2433388"/>
                <a:gd name="connsiteX127" fmla="*/ 1063241 w 1792584"/>
                <a:gd name="connsiteY127" fmla="*/ 245222 h 2433388"/>
                <a:gd name="connsiteX128" fmla="*/ 1025141 w 1792584"/>
                <a:gd name="connsiteY128" fmla="*/ 223450 h 2433388"/>
                <a:gd name="connsiteX129" fmla="*/ 1003369 w 1792584"/>
                <a:gd name="connsiteY129" fmla="*/ 212565 h 2433388"/>
                <a:gd name="connsiteX130" fmla="*/ 840084 w 1792584"/>
                <a:gd name="connsiteY130" fmla="*/ 212565 h 2433388"/>
                <a:gd name="connsiteX131" fmla="*/ 818312 w 1792584"/>
                <a:gd name="connsiteY131" fmla="*/ 196236 h 2433388"/>
                <a:gd name="connsiteX132" fmla="*/ 812869 w 1792584"/>
                <a:gd name="connsiteY132" fmla="*/ 174465 h 2433388"/>
                <a:gd name="connsiteX133" fmla="*/ 774769 w 1792584"/>
                <a:gd name="connsiteY133" fmla="*/ 185350 h 2433388"/>
                <a:gd name="connsiteX134" fmla="*/ 747555 w 1792584"/>
                <a:gd name="connsiteY134" fmla="*/ 212565 h 2433388"/>
                <a:gd name="connsiteX135" fmla="*/ 731227 w 1792584"/>
                <a:gd name="connsiteY135" fmla="*/ 201679 h 2433388"/>
                <a:gd name="connsiteX136" fmla="*/ 736669 w 1792584"/>
                <a:gd name="connsiteY136" fmla="*/ 185350 h 2433388"/>
                <a:gd name="connsiteX137" fmla="*/ 720341 w 1792584"/>
                <a:gd name="connsiteY137" fmla="*/ 130922 h 2433388"/>
                <a:gd name="connsiteX138" fmla="*/ 687684 w 1792584"/>
                <a:gd name="connsiteY138" fmla="*/ 109150 h 2433388"/>
                <a:gd name="connsiteX139" fmla="*/ 649584 w 1792584"/>
                <a:gd name="connsiteY139" fmla="*/ 81936 h 2433388"/>
                <a:gd name="connsiteX140" fmla="*/ 633255 w 1792584"/>
                <a:gd name="connsiteY140" fmla="*/ 76493 h 2433388"/>
                <a:gd name="connsiteX141" fmla="*/ 616927 w 1792584"/>
                <a:gd name="connsiteY141" fmla="*/ 65607 h 2433388"/>
                <a:gd name="connsiteX142" fmla="*/ 589712 w 1792584"/>
                <a:gd name="connsiteY142" fmla="*/ 38393 h 2433388"/>
                <a:gd name="connsiteX143" fmla="*/ 524398 w 1792584"/>
                <a:gd name="connsiteY143" fmla="*/ 22065 h 2433388"/>
                <a:gd name="connsiteX144" fmla="*/ 453641 w 1792584"/>
                <a:gd name="connsiteY144" fmla="*/ 5736 h 2433388"/>
                <a:gd name="connsiteX145" fmla="*/ 426427 w 1792584"/>
                <a:gd name="connsiteY145" fmla="*/ 32950 h 2433388"/>
                <a:gd name="connsiteX146" fmla="*/ 415541 w 1792584"/>
                <a:gd name="connsiteY146" fmla="*/ 49279 h 2433388"/>
                <a:gd name="connsiteX147" fmla="*/ 366555 w 1792584"/>
                <a:gd name="connsiteY147" fmla="*/ 76493 h 2433388"/>
                <a:gd name="connsiteX148" fmla="*/ 328455 w 1792584"/>
                <a:gd name="connsiteY148" fmla="*/ 92822 h 2433388"/>
                <a:gd name="connsiteX149" fmla="*/ 284912 w 1792584"/>
                <a:gd name="connsiteY149" fmla="*/ 81936 h 2433388"/>
                <a:gd name="connsiteX150" fmla="*/ 252255 w 1792584"/>
                <a:gd name="connsiteY150" fmla="*/ 71050 h 2433388"/>
                <a:gd name="connsiteX151" fmla="*/ 208712 w 1792584"/>
                <a:gd name="connsiteY151" fmla="*/ 76493 h 2433388"/>
                <a:gd name="connsiteX152" fmla="*/ 192384 w 1792584"/>
                <a:gd name="connsiteY152" fmla="*/ 81936 h 2433388"/>
                <a:gd name="connsiteX153" fmla="*/ 137955 w 1792584"/>
                <a:gd name="connsiteY153" fmla="*/ 92822 h 2433388"/>
                <a:gd name="connsiteX154" fmla="*/ 127069 w 1792584"/>
                <a:gd name="connsiteY154" fmla="*/ 185350 h 2433388"/>
                <a:gd name="connsiteX155" fmla="*/ 116184 w 1792584"/>
                <a:gd name="connsiteY155" fmla="*/ 201679 h 2433388"/>
                <a:gd name="connsiteX156" fmla="*/ 99855 w 1792584"/>
                <a:gd name="connsiteY156" fmla="*/ 234336 h 2433388"/>
                <a:gd name="connsiteX157" fmla="*/ 105298 w 1792584"/>
                <a:gd name="connsiteY157" fmla="*/ 343193 h 2433388"/>
                <a:gd name="connsiteX158" fmla="*/ 110741 w 1792584"/>
                <a:gd name="connsiteY158" fmla="*/ 359522 h 2433388"/>
                <a:gd name="connsiteX159" fmla="*/ 132512 w 1792584"/>
                <a:gd name="connsiteY159" fmla="*/ 397622 h 2433388"/>
                <a:gd name="connsiteX160" fmla="*/ 137955 w 1792584"/>
                <a:gd name="connsiteY160" fmla="*/ 413950 h 2433388"/>
                <a:gd name="connsiteX161" fmla="*/ 148841 w 1792584"/>
                <a:gd name="connsiteY161" fmla="*/ 435722 h 2433388"/>
                <a:gd name="connsiteX162" fmla="*/ 127069 w 1792584"/>
                <a:gd name="connsiteY162" fmla="*/ 490150 h 2433388"/>
                <a:gd name="connsiteX163" fmla="*/ 110741 w 1792584"/>
                <a:gd name="connsiteY163" fmla="*/ 495593 h 2433388"/>
                <a:gd name="connsiteX164" fmla="*/ 99855 w 1792584"/>
                <a:gd name="connsiteY164" fmla="*/ 511922 h 2433388"/>
                <a:gd name="connsiteX165" fmla="*/ 83527 w 1792584"/>
                <a:gd name="connsiteY165" fmla="*/ 550022 h 2433388"/>
                <a:gd name="connsiteX166" fmla="*/ 88969 w 1792584"/>
                <a:gd name="connsiteY166" fmla="*/ 593565 h 2433388"/>
                <a:gd name="connsiteX167" fmla="*/ 143398 w 1792584"/>
                <a:gd name="connsiteY167" fmla="*/ 620779 h 2433388"/>
                <a:gd name="connsiteX168" fmla="*/ 165169 w 1792584"/>
                <a:gd name="connsiteY168" fmla="*/ 647993 h 2433388"/>
                <a:gd name="connsiteX169" fmla="*/ 176055 w 1792584"/>
                <a:gd name="connsiteY169" fmla="*/ 664322 h 2433388"/>
                <a:gd name="connsiteX170" fmla="*/ 192384 w 1792584"/>
                <a:gd name="connsiteY170" fmla="*/ 675207 h 2433388"/>
                <a:gd name="connsiteX171" fmla="*/ 225041 w 1792584"/>
                <a:gd name="connsiteY171" fmla="*/ 713307 h 2433388"/>
                <a:gd name="connsiteX172" fmla="*/ 219598 w 1792584"/>
                <a:gd name="connsiteY172" fmla="*/ 827607 h 2433388"/>
                <a:gd name="connsiteX173" fmla="*/ 208712 w 1792584"/>
                <a:gd name="connsiteY173" fmla="*/ 849379 h 2433388"/>
                <a:gd name="connsiteX174" fmla="*/ 192384 w 1792584"/>
                <a:gd name="connsiteY174" fmla="*/ 854822 h 2433388"/>
                <a:gd name="connsiteX175" fmla="*/ 181498 w 1792584"/>
                <a:gd name="connsiteY175" fmla="*/ 876593 h 2433388"/>
                <a:gd name="connsiteX176" fmla="*/ 176055 w 1792584"/>
                <a:gd name="connsiteY176" fmla="*/ 892922 h 2433388"/>
                <a:gd name="connsiteX177" fmla="*/ 165169 w 1792584"/>
                <a:gd name="connsiteY177" fmla="*/ 909250 h 2433388"/>
                <a:gd name="connsiteX178" fmla="*/ 170612 w 1792584"/>
                <a:gd name="connsiteY178" fmla="*/ 980007 h 2433388"/>
                <a:gd name="connsiteX179" fmla="*/ 176055 w 1792584"/>
                <a:gd name="connsiteY179" fmla="*/ 996336 h 2433388"/>
                <a:gd name="connsiteX180" fmla="*/ 197827 w 1792584"/>
                <a:gd name="connsiteY180" fmla="*/ 1007222 h 2433388"/>
                <a:gd name="connsiteX181" fmla="*/ 203269 w 1792584"/>
                <a:gd name="connsiteY181" fmla="*/ 1023550 h 2433388"/>
                <a:gd name="connsiteX182" fmla="*/ 197827 w 1792584"/>
                <a:gd name="connsiteY182" fmla="*/ 1126965 h 2433388"/>
                <a:gd name="connsiteX183" fmla="*/ 214155 w 1792584"/>
                <a:gd name="connsiteY183" fmla="*/ 1132407 h 2433388"/>
                <a:gd name="connsiteX184" fmla="*/ 230484 w 1792584"/>
                <a:gd name="connsiteY184" fmla="*/ 1143293 h 2433388"/>
                <a:gd name="connsiteX185" fmla="*/ 252255 w 1792584"/>
                <a:gd name="connsiteY185" fmla="*/ 1154179 h 2433388"/>
                <a:gd name="connsiteX186" fmla="*/ 257698 w 1792584"/>
                <a:gd name="connsiteY186" fmla="*/ 1170507 h 2433388"/>
                <a:gd name="connsiteX187" fmla="*/ 274027 w 1792584"/>
                <a:gd name="connsiteY187" fmla="*/ 1181393 h 2433388"/>
                <a:gd name="connsiteX188" fmla="*/ 295798 w 1792584"/>
                <a:gd name="connsiteY188" fmla="*/ 1214050 h 2433388"/>
                <a:gd name="connsiteX189" fmla="*/ 301241 w 1792584"/>
                <a:gd name="connsiteY189" fmla="*/ 1230379 h 2433388"/>
                <a:gd name="connsiteX190" fmla="*/ 323012 w 1792584"/>
                <a:gd name="connsiteY190" fmla="*/ 1241265 h 2433388"/>
                <a:gd name="connsiteX191" fmla="*/ 328455 w 1792584"/>
                <a:gd name="connsiteY191" fmla="*/ 1257593 h 2433388"/>
                <a:gd name="connsiteX192" fmla="*/ 339341 w 1792584"/>
                <a:gd name="connsiteY192" fmla="*/ 1279365 h 2433388"/>
                <a:gd name="connsiteX193" fmla="*/ 317569 w 1792584"/>
                <a:gd name="connsiteY193" fmla="*/ 1328350 h 2433388"/>
                <a:gd name="connsiteX194" fmla="*/ 306684 w 1792584"/>
                <a:gd name="connsiteY194" fmla="*/ 1350122 h 2433388"/>
                <a:gd name="connsiteX195" fmla="*/ 290355 w 1792584"/>
                <a:gd name="connsiteY195" fmla="*/ 1404550 h 2433388"/>
                <a:gd name="connsiteX196" fmla="*/ 274027 w 1792584"/>
                <a:gd name="connsiteY196" fmla="*/ 1409993 h 2433388"/>
                <a:gd name="connsiteX197" fmla="*/ 246812 w 1792584"/>
                <a:gd name="connsiteY197" fmla="*/ 1420879 h 2433388"/>
                <a:gd name="connsiteX198" fmla="*/ 230484 w 1792584"/>
                <a:gd name="connsiteY198" fmla="*/ 1426322 h 2433388"/>
                <a:gd name="connsiteX199" fmla="*/ 197827 w 1792584"/>
                <a:gd name="connsiteY199" fmla="*/ 1448093 h 2433388"/>
                <a:gd name="connsiteX200" fmla="*/ 176055 w 1792584"/>
                <a:gd name="connsiteY200" fmla="*/ 1458979 h 2433388"/>
                <a:gd name="connsiteX201" fmla="*/ 137955 w 1792584"/>
                <a:gd name="connsiteY201" fmla="*/ 1486193 h 2433388"/>
                <a:gd name="connsiteX202" fmla="*/ 121627 w 1792584"/>
                <a:gd name="connsiteY202" fmla="*/ 1638593 h 2433388"/>
                <a:gd name="connsiteX203" fmla="*/ 110741 w 1792584"/>
                <a:gd name="connsiteY203" fmla="*/ 1654922 h 2433388"/>
                <a:gd name="connsiteX204" fmla="*/ 94412 w 1792584"/>
                <a:gd name="connsiteY204" fmla="*/ 1747450 h 2433388"/>
                <a:gd name="connsiteX205" fmla="*/ 83527 w 1792584"/>
                <a:gd name="connsiteY205" fmla="*/ 1769222 h 2433388"/>
                <a:gd name="connsiteX206" fmla="*/ 78084 w 1792584"/>
                <a:gd name="connsiteY206" fmla="*/ 1856307 h 2433388"/>
                <a:gd name="connsiteX207" fmla="*/ 67198 w 1792584"/>
                <a:gd name="connsiteY207" fmla="*/ 1872636 h 2433388"/>
                <a:gd name="connsiteX208" fmla="*/ 61755 w 1792584"/>
                <a:gd name="connsiteY208" fmla="*/ 1894407 h 2433388"/>
                <a:gd name="connsiteX209" fmla="*/ 39984 w 1792584"/>
                <a:gd name="connsiteY209" fmla="*/ 1932507 h 2433388"/>
                <a:gd name="connsiteX210" fmla="*/ 29098 w 1792584"/>
                <a:gd name="connsiteY210" fmla="*/ 1959722 h 2433388"/>
                <a:gd name="connsiteX211" fmla="*/ 12769 w 1792584"/>
                <a:gd name="connsiteY211" fmla="*/ 2008707 h 243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1792584" h="2433388">
                  <a:moveTo>
                    <a:pt x="12769" y="2008707"/>
                  </a:moveTo>
                  <a:cubicBezTo>
                    <a:pt x="40890" y="2018685"/>
                    <a:pt x="136326" y="2013593"/>
                    <a:pt x="197827" y="2019593"/>
                  </a:cubicBezTo>
                  <a:cubicBezTo>
                    <a:pt x="210973" y="2020876"/>
                    <a:pt x="223276" y="2026684"/>
                    <a:pt x="235927" y="2030479"/>
                  </a:cubicBezTo>
                  <a:cubicBezTo>
                    <a:pt x="241422" y="2032128"/>
                    <a:pt x="247124" y="2033356"/>
                    <a:pt x="252255" y="2035922"/>
                  </a:cubicBezTo>
                  <a:cubicBezTo>
                    <a:pt x="276138" y="2047863"/>
                    <a:pt x="261737" y="2048153"/>
                    <a:pt x="290355" y="2057693"/>
                  </a:cubicBezTo>
                  <a:cubicBezTo>
                    <a:pt x="299131" y="2060619"/>
                    <a:pt x="308431" y="2061693"/>
                    <a:pt x="317569" y="2063136"/>
                  </a:cubicBezTo>
                  <a:cubicBezTo>
                    <a:pt x="342913" y="2067138"/>
                    <a:pt x="368369" y="2070393"/>
                    <a:pt x="393769" y="2074022"/>
                  </a:cubicBezTo>
                  <a:cubicBezTo>
                    <a:pt x="401026" y="2077650"/>
                    <a:pt x="408083" y="2081711"/>
                    <a:pt x="415541" y="2084907"/>
                  </a:cubicBezTo>
                  <a:cubicBezTo>
                    <a:pt x="420814" y="2087167"/>
                    <a:pt x="426738" y="2087784"/>
                    <a:pt x="431869" y="2090350"/>
                  </a:cubicBezTo>
                  <a:cubicBezTo>
                    <a:pt x="437720" y="2093276"/>
                    <a:pt x="441992" y="2099167"/>
                    <a:pt x="448198" y="2101236"/>
                  </a:cubicBezTo>
                  <a:cubicBezTo>
                    <a:pt x="464067" y="2106526"/>
                    <a:pt x="480956" y="2108065"/>
                    <a:pt x="497184" y="2112122"/>
                  </a:cubicBezTo>
                  <a:cubicBezTo>
                    <a:pt x="502750" y="2113513"/>
                    <a:pt x="508497" y="2114779"/>
                    <a:pt x="513512" y="2117565"/>
                  </a:cubicBezTo>
                  <a:cubicBezTo>
                    <a:pt x="566530" y="2147020"/>
                    <a:pt x="525393" y="2134142"/>
                    <a:pt x="567941" y="2144779"/>
                  </a:cubicBezTo>
                  <a:cubicBezTo>
                    <a:pt x="606822" y="2170699"/>
                    <a:pt x="587906" y="2163377"/>
                    <a:pt x="622369" y="2171993"/>
                  </a:cubicBezTo>
                  <a:cubicBezTo>
                    <a:pt x="633255" y="2179250"/>
                    <a:pt x="642615" y="2189628"/>
                    <a:pt x="655027" y="2193765"/>
                  </a:cubicBezTo>
                  <a:cubicBezTo>
                    <a:pt x="693309" y="2206524"/>
                    <a:pt x="646060" y="2189921"/>
                    <a:pt x="693127" y="2210093"/>
                  </a:cubicBezTo>
                  <a:cubicBezTo>
                    <a:pt x="726107" y="2224228"/>
                    <a:pt x="691554" y="2203865"/>
                    <a:pt x="736669" y="2226422"/>
                  </a:cubicBezTo>
                  <a:cubicBezTo>
                    <a:pt x="778870" y="2247522"/>
                    <a:pt x="728287" y="2229070"/>
                    <a:pt x="769327" y="2242750"/>
                  </a:cubicBezTo>
                  <a:cubicBezTo>
                    <a:pt x="774770" y="2246379"/>
                    <a:pt x="779581" y="2251207"/>
                    <a:pt x="785655" y="2253636"/>
                  </a:cubicBezTo>
                  <a:cubicBezTo>
                    <a:pt x="832891" y="2272531"/>
                    <a:pt x="810635" y="2258102"/>
                    <a:pt x="850969" y="2269965"/>
                  </a:cubicBezTo>
                  <a:cubicBezTo>
                    <a:pt x="872986" y="2276440"/>
                    <a:pt x="916284" y="2291736"/>
                    <a:pt x="916284" y="2291736"/>
                  </a:cubicBezTo>
                  <a:cubicBezTo>
                    <a:pt x="926881" y="2323526"/>
                    <a:pt x="913436" y="2294331"/>
                    <a:pt x="938055" y="2318950"/>
                  </a:cubicBezTo>
                  <a:cubicBezTo>
                    <a:pt x="942681" y="2323576"/>
                    <a:pt x="943618" y="2331477"/>
                    <a:pt x="948941" y="2335279"/>
                  </a:cubicBezTo>
                  <a:cubicBezTo>
                    <a:pt x="954641" y="2339351"/>
                    <a:pt x="982648" y="2348329"/>
                    <a:pt x="992484" y="2351607"/>
                  </a:cubicBezTo>
                  <a:cubicBezTo>
                    <a:pt x="996112" y="2358864"/>
                    <a:pt x="999343" y="2366334"/>
                    <a:pt x="1003369" y="2373379"/>
                  </a:cubicBezTo>
                  <a:cubicBezTo>
                    <a:pt x="1006614" y="2379059"/>
                    <a:pt x="1011330" y="2383856"/>
                    <a:pt x="1014255" y="2389707"/>
                  </a:cubicBezTo>
                  <a:cubicBezTo>
                    <a:pt x="1016821" y="2394839"/>
                    <a:pt x="1016114" y="2401556"/>
                    <a:pt x="1019698" y="2406036"/>
                  </a:cubicBezTo>
                  <a:cubicBezTo>
                    <a:pt x="1023785" y="2411144"/>
                    <a:pt x="1030584" y="2413293"/>
                    <a:pt x="1036027" y="2416922"/>
                  </a:cubicBezTo>
                  <a:cubicBezTo>
                    <a:pt x="1039655" y="2422365"/>
                    <a:pt x="1040566" y="2434837"/>
                    <a:pt x="1046912" y="2433250"/>
                  </a:cubicBezTo>
                  <a:cubicBezTo>
                    <a:pt x="1054783" y="2431282"/>
                    <a:pt x="1055830" y="2419350"/>
                    <a:pt x="1057798" y="2411479"/>
                  </a:cubicBezTo>
                  <a:cubicBezTo>
                    <a:pt x="1061346" y="2397288"/>
                    <a:pt x="1059392" y="2382048"/>
                    <a:pt x="1063241" y="2367936"/>
                  </a:cubicBezTo>
                  <a:cubicBezTo>
                    <a:pt x="1064962" y="2361625"/>
                    <a:pt x="1070881" y="2357287"/>
                    <a:pt x="1074127" y="2351607"/>
                  </a:cubicBezTo>
                  <a:cubicBezTo>
                    <a:pt x="1089952" y="2323913"/>
                    <a:pt x="1075636" y="2332961"/>
                    <a:pt x="1101341" y="2324393"/>
                  </a:cubicBezTo>
                  <a:cubicBezTo>
                    <a:pt x="1104970" y="2317136"/>
                    <a:pt x="1109031" y="2310080"/>
                    <a:pt x="1112227" y="2302622"/>
                  </a:cubicBezTo>
                  <a:cubicBezTo>
                    <a:pt x="1114487" y="2297349"/>
                    <a:pt x="1115103" y="2291425"/>
                    <a:pt x="1117669" y="2286293"/>
                  </a:cubicBezTo>
                  <a:cubicBezTo>
                    <a:pt x="1120594" y="2280442"/>
                    <a:pt x="1125309" y="2275644"/>
                    <a:pt x="1128555" y="2269965"/>
                  </a:cubicBezTo>
                  <a:cubicBezTo>
                    <a:pt x="1132581" y="2262920"/>
                    <a:pt x="1133704" y="2253931"/>
                    <a:pt x="1139441" y="2248193"/>
                  </a:cubicBezTo>
                  <a:cubicBezTo>
                    <a:pt x="1143498" y="2244136"/>
                    <a:pt x="1150496" y="2245010"/>
                    <a:pt x="1155769" y="2242750"/>
                  </a:cubicBezTo>
                  <a:cubicBezTo>
                    <a:pt x="1163227" y="2239554"/>
                    <a:pt x="1170284" y="2235493"/>
                    <a:pt x="1177541" y="2231865"/>
                  </a:cubicBezTo>
                  <a:cubicBezTo>
                    <a:pt x="1186157" y="2197401"/>
                    <a:pt x="1178835" y="2216317"/>
                    <a:pt x="1204755" y="2177436"/>
                  </a:cubicBezTo>
                  <a:lnTo>
                    <a:pt x="1204755" y="2177436"/>
                  </a:lnTo>
                  <a:cubicBezTo>
                    <a:pt x="1206569" y="2171993"/>
                    <a:pt x="1206141" y="2165164"/>
                    <a:pt x="1210198" y="2161107"/>
                  </a:cubicBezTo>
                  <a:cubicBezTo>
                    <a:pt x="1215935" y="2155370"/>
                    <a:pt x="1224924" y="2154247"/>
                    <a:pt x="1231969" y="2150222"/>
                  </a:cubicBezTo>
                  <a:cubicBezTo>
                    <a:pt x="1237649" y="2146976"/>
                    <a:pt x="1242855" y="2142965"/>
                    <a:pt x="1248298" y="2139336"/>
                  </a:cubicBezTo>
                  <a:cubicBezTo>
                    <a:pt x="1277328" y="2095790"/>
                    <a:pt x="1239226" y="2148408"/>
                    <a:pt x="1275512" y="2112122"/>
                  </a:cubicBezTo>
                  <a:cubicBezTo>
                    <a:pt x="1280138" y="2107496"/>
                    <a:pt x="1281772" y="2100419"/>
                    <a:pt x="1286398" y="2095793"/>
                  </a:cubicBezTo>
                  <a:cubicBezTo>
                    <a:pt x="1296950" y="2085241"/>
                    <a:pt x="1305774" y="2083892"/>
                    <a:pt x="1319055" y="2079465"/>
                  </a:cubicBezTo>
                  <a:cubicBezTo>
                    <a:pt x="1323325" y="2070925"/>
                    <a:pt x="1333132" y="2049060"/>
                    <a:pt x="1340827" y="2041365"/>
                  </a:cubicBezTo>
                  <a:cubicBezTo>
                    <a:pt x="1351379" y="2030813"/>
                    <a:pt x="1360202" y="2029463"/>
                    <a:pt x="1373484" y="2025036"/>
                  </a:cubicBezTo>
                  <a:cubicBezTo>
                    <a:pt x="1377112" y="2017779"/>
                    <a:pt x="1381520" y="2010862"/>
                    <a:pt x="1384369" y="2003265"/>
                  </a:cubicBezTo>
                  <a:cubicBezTo>
                    <a:pt x="1394670" y="1975794"/>
                    <a:pt x="1393914" y="1933217"/>
                    <a:pt x="1378927" y="1910736"/>
                  </a:cubicBezTo>
                  <a:cubicBezTo>
                    <a:pt x="1370628" y="1898288"/>
                    <a:pt x="1349898" y="1903479"/>
                    <a:pt x="1335384" y="1899850"/>
                  </a:cubicBezTo>
                  <a:cubicBezTo>
                    <a:pt x="1331755" y="1894407"/>
                    <a:pt x="1329124" y="1888147"/>
                    <a:pt x="1324498" y="1883522"/>
                  </a:cubicBezTo>
                  <a:cubicBezTo>
                    <a:pt x="1313946" y="1872971"/>
                    <a:pt x="1305122" y="1871620"/>
                    <a:pt x="1291841" y="1867193"/>
                  </a:cubicBezTo>
                  <a:cubicBezTo>
                    <a:pt x="1288212" y="1859936"/>
                    <a:pt x="1287912" y="1849596"/>
                    <a:pt x="1280955" y="1845422"/>
                  </a:cubicBezTo>
                  <a:cubicBezTo>
                    <a:pt x="1276035" y="1842470"/>
                    <a:pt x="1269900" y="1848605"/>
                    <a:pt x="1264627" y="1850865"/>
                  </a:cubicBezTo>
                  <a:cubicBezTo>
                    <a:pt x="1257169" y="1854061"/>
                    <a:pt x="1250112" y="1858122"/>
                    <a:pt x="1242855" y="1861750"/>
                  </a:cubicBezTo>
                  <a:cubicBezTo>
                    <a:pt x="1230155" y="1859936"/>
                    <a:pt x="1216230" y="1862044"/>
                    <a:pt x="1204755" y="1856307"/>
                  </a:cubicBezTo>
                  <a:cubicBezTo>
                    <a:pt x="1199624" y="1853741"/>
                    <a:pt x="1200888" y="1845495"/>
                    <a:pt x="1199312" y="1839979"/>
                  </a:cubicBezTo>
                  <a:cubicBezTo>
                    <a:pt x="1197257" y="1832786"/>
                    <a:pt x="1195683" y="1825464"/>
                    <a:pt x="1193869" y="1818207"/>
                  </a:cubicBezTo>
                  <a:cubicBezTo>
                    <a:pt x="1195683" y="1809136"/>
                    <a:pt x="1195484" y="1799415"/>
                    <a:pt x="1199312" y="1790993"/>
                  </a:cubicBezTo>
                  <a:cubicBezTo>
                    <a:pt x="1204726" y="1779083"/>
                    <a:pt x="1215233" y="1770038"/>
                    <a:pt x="1221084" y="1758336"/>
                  </a:cubicBezTo>
                  <a:cubicBezTo>
                    <a:pt x="1224712" y="1751079"/>
                    <a:pt x="1228773" y="1744023"/>
                    <a:pt x="1231969" y="1736565"/>
                  </a:cubicBezTo>
                  <a:cubicBezTo>
                    <a:pt x="1234229" y="1731291"/>
                    <a:pt x="1234846" y="1725368"/>
                    <a:pt x="1237412" y="1720236"/>
                  </a:cubicBezTo>
                  <a:cubicBezTo>
                    <a:pt x="1240338" y="1714385"/>
                    <a:pt x="1245372" y="1709758"/>
                    <a:pt x="1248298" y="1703907"/>
                  </a:cubicBezTo>
                  <a:cubicBezTo>
                    <a:pt x="1250864" y="1698776"/>
                    <a:pt x="1251175" y="1692710"/>
                    <a:pt x="1253741" y="1687579"/>
                  </a:cubicBezTo>
                  <a:cubicBezTo>
                    <a:pt x="1256667" y="1681728"/>
                    <a:pt x="1261381" y="1676930"/>
                    <a:pt x="1264627" y="1671250"/>
                  </a:cubicBezTo>
                  <a:cubicBezTo>
                    <a:pt x="1268652" y="1664205"/>
                    <a:pt x="1271487" y="1656524"/>
                    <a:pt x="1275512" y="1649479"/>
                  </a:cubicBezTo>
                  <a:cubicBezTo>
                    <a:pt x="1278758" y="1643799"/>
                    <a:pt x="1283472" y="1639001"/>
                    <a:pt x="1286398" y="1633150"/>
                  </a:cubicBezTo>
                  <a:cubicBezTo>
                    <a:pt x="1288964" y="1628019"/>
                    <a:pt x="1289581" y="1622095"/>
                    <a:pt x="1291841" y="1616822"/>
                  </a:cubicBezTo>
                  <a:cubicBezTo>
                    <a:pt x="1295037" y="1609364"/>
                    <a:pt x="1299714" y="1602584"/>
                    <a:pt x="1302727" y="1595050"/>
                  </a:cubicBezTo>
                  <a:cubicBezTo>
                    <a:pt x="1306988" y="1584396"/>
                    <a:pt x="1308480" y="1572656"/>
                    <a:pt x="1313612" y="1562393"/>
                  </a:cubicBezTo>
                  <a:cubicBezTo>
                    <a:pt x="1317669" y="1554279"/>
                    <a:pt x="1324668" y="1548004"/>
                    <a:pt x="1329941" y="1540622"/>
                  </a:cubicBezTo>
                  <a:cubicBezTo>
                    <a:pt x="1333743" y="1535299"/>
                    <a:pt x="1337198" y="1529736"/>
                    <a:pt x="1340827" y="1524293"/>
                  </a:cubicBezTo>
                  <a:cubicBezTo>
                    <a:pt x="1346457" y="1507400"/>
                    <a:pt x="1347066" y="1503008"/>
                    <a:pt x="1357155" y="1486193"/>
                  </a:cubicBezTo>
                  <a:cubicBezTo>
                    <a:pt x="1363886" y="1474974"/>
                    <a:pt x="1378927" y="1453536"/>
                    <a:pt x="1378927" y="1453536"/>
                  </a:cubicBezTo>
                  <a:cubicBezTo>
                    <a:pt x="1380741" y="1446279"/>
                    <a:pt x="1382902" y="1439100"/>
                    <a:pt x="1384369" y="1431765"/>
                  </a:cubicBezTo>
                  <a:cubicBezTo>
                    <a:pt x="1388347" y="1411874"/>
                    <a:pt x="1390855" y="1391694"/>
                    <a:pt x="1395255" y="1371893"/>
                  </a:cubicBezTo>
                  <a:cubicBezTo>
                    <a:pt x="1398120" y="1358999"/>
                    <a:pt x="1403171" y="1346663"/>
                    <a:pt x="1406141" y="1333793"/>
                  </a:cubicBezTo>
                  <a:cubicBezTo>
                    <a:pt x="1408623" y="1323040"/>
                    <a:pt x="1409575" y="1311987"/>
                    <a:pt x="1411584" y="1301136"/>
                  </a:cubicBezTo>
                  <a:cubicBezTo>
                    <a:pt x="1418646" y="1262999"/>
                    <a:pt x="1433355" y="1186836"/>
                    <a:pt x="1433355" y="1186836"/>
                  </a:cubicBezTo>
                  <a:cubicBezTo>
                    <a:pt x="1431541" y="1172322"/>
                    <a:pt x="1431460" y="1157484"/>
                    <a:pt x="1427912" y="1143293"/>
                  </a:cubicBezTo>
                  <a:cubicBezTo>
                    <a:pt x="1425944" y="1135422"/>
                    <a:pt x="1420223" y="1128980"/>
                    <a:pt x="1417027" y="1121522"/>
                  </a:cubicBezTo>
                  <a:cubicBezTo>
                    <a:pt x="1414767" y="1116248"/>
                    <a:pt x="1413233" y="1110688"/>
                    <a:pt x="1411584" y="1105193"/>
                  </a:cubicBezTo>
                  <a:cubicBezTo>
                    <a:pt x="1407789" y="1092542"/>
                    <a:pt x="1404327" y="1079793"/>
                    <a:pt x="1400698" y="1067093"/>
                  </a:cubicBezTo>
                  <a:cubicBezTo>
                    <a:pt x="1402512" y="1050764"/>
                    <a:pt x="1400527" y="1033547"/>
                    <a:pt x="1406141" y="1018107"/>
                  </a:cubicBezTo>
                  <a:cubicBezTo>
                    <a:pt x="1412721" y="1000011"/>
                    <a:pt x="1442321" y="1017069"/>
                    <a:pt x="1417027" y="985450"/>
                  </a:cubicBezTo>
                  <a:cubicBezTo>
                    <a:pt x="1413443" y="980970"/>
                    <a:pt x="1405830" y="982573"/>
                    <a:pt x="1400698" y="980007"/>
                  </a:cubicBezTo>
                  <a:cubicBezTo>
                    <a:pt x="1394847" y="977082"/>
                    <a:pt x="1389812" y="972750"/>
                    <a:pt x="1384369" y="969122"/>
                  </a:cubicBezTo>
                  <a:cubicBezTo>
                    <a:pt x="1380741" y="963679"/>
                    <a:pt x="1372559" y="959269"/>
                    <a:pt x="1373484" y="952793"/>
                  </a:cubicBezTo>
                  <a:cubicBezTo>
                    <a:pt x="1374767" y="943813"/>
                    <a:pt x="1385311" y="938898"/>
                    <a:pt x="1389812" y="931022"/>
                  </a:cubicBezTo>
                  <a:cubicBezTo>
                    <a:pt x="1405990" y="902709"/>
                    <a:pt x="1380600" y="924463"/>
                    <a:pt x="1411584" y="903807"/>
                  </a:cubicBezTo>
                  <a:cubicBezTo>
                    <a:pt x="1415212" y="898364"/>
                    <a:pt x="1417444" y="891667"/>
                    <a:pt x="1422469" y="887479"/>
                  </a:cubicBezTo>
                  <a:cubicBezTo>
                    <a:pt x="1443564" y="869900"/>
                    <a:pt x="1450583" y="877650"/>
                    <a:pt x="1476898" y="882036"/>
                  </a:cubicBezTo>
                  <a:cubicBezTo>
                    <a:pt x="1478657" y="881860"/>
                    <a:pt x="1538299" y="878549"/>
                    <a:pt x="1553098" y="871150"/>
                  </a:cubicBezTo>
                  <a:cubicBezTo>
                    <a:pt x="1630495" y="832452"/>
                    <a:pt x="1550493" y="862937"/>
                    <a:pt x="1607527" y="838493"/>
                  </a:cubicBezTo>
                  <a:cubicBezTo>
                    <a:pt x="1624867" y="831061"/>
                    <a:pt x="1661570" y="824670"/>
                    <a:pt x="1672841" y="822165"/>
                  </a:cubicBezTo>
                  <a:cubicBezTo>
                    <a:pt x="1676470" y="816722"/>
                    <a:pt x="1680481" y="811516"/>
                    <a:pt x="1683727" y="805836"/>
                  </a:cubicBezTo>
                  <a:cubicBezTo>
                    <a:pt x="1687752" y="798791"/>
                    <a:pt x="1688875" y="789802"/>
                    <a:pt x="1694612" y="784065"/>
                  </a:cubicBezTo>
                  <a:cubicBezTo>
                    <a:pt x="1698669" y="780008"/>
                    <a:pt x="1705498" y="780436"/>
                    <a:pt x="1710941" y="778622"/>
                  </a:cubicBezTo>
                  <a:cubicBezTo>
                    <a:pt x="1719865" y="760775"/>
                    <a:pt x="1722463" y="758145"/>
                    <a:pt x="1727269" y="740522"/>
                  </a:cubicBezTo>
                  <a:cubicBezTo>
                    <a:pt x="1731205" y="726088"/>
                    <a:pt x="1731464" y="710361"/>
                    <a:pt x="1738155" y="696979"/>
                  </a:cubicBezTo>
                  <a:cubicBezTo>
                    <a:pt x="1741081" y="691128"/>
                    <a:pt x="1749041" y="689722"/>
                    <a:pt x="1754484" y="686093"/>
                  </a:cubicBezTo>
                  <a:cubicBezTo>
                    <a:pt x="1783510" y="642553"/>
                    <a:pt x="1745413" y="695164"/>
                    <a:pt x="1781698" y="658879"/>
                  </a:cubicBezTo>
                  <a:cubicBezTo>
                    <a:pt x="1786324" y="654253"/>
                    <a:pt x="1788955" y="647993"/>
                    <a:pt x="1792584" y="642550"/>
                  </a:cubicBezTo>
                  <a:cubicBezTo>
                    <a:pt x="1790770" y="629850"/>
                    <a:pt x="1791906" y="616361"/>
                    <a:pt x="1787141" y="604450"/>
                  </a:cubicBezTo>
                  <a:cubicBezTo>
                    <a:pt x="1780824" y="588659"/>
                    <a:pt x="1756481" y="581530"/>
                    <a:pt x="1743598" y="577236"/>
                  </a:cubicBezTo>
                  <a:cubicBezTo>
                    <a:pt x="1731068" y="573059"/>
                    <a:pt x="1718149" y="570145"/>
                    <a:pt x="1705498" y="566350"/>
                  </a:cubicBezTo>
                  <a:cubicBezTo>
                    <a:pt x="1700003" y="564701"/>
                    <a:pt x="1694301" y="563473"/>
                    <a:pt x="1689169" y="560907"/>
                  </a:cubicBezTo>
                  <a:cubicBezTo>
                    <a:pt x="1683318" y="557982"/>
                    <a:pt x="1678284" y="553650"/>
                    <a:pt x="1672841" y="550022"/>
                  </a:cubicBezTo>
                  <a:cubicBezTo>
                    <a:pt x="1656419" y="525390"/>
                    <a:pt x="1653803" y="525723"/>
                    <a:pt x="1651069" y="484707"/>
                  </a:cubicBezTo>
                  <a:cubicBezTo>
                    <a:pt x="1650335" y="473696"/>
                    <a:pt x="1654698" y="462936"/>
                    <a:pt x="1656512" y="452050"/>
                  </a:cubicBezTo>
                  <a:cubicBezTo>
                    <a:pt x="1654698" y="437536"/>
                    <a:pt x="1653938" y="422850"/>
                    <a:pt x="1651069" y="408507"/>
                  </a:cubicBezTo>
                  <a:cubicBezTo>
                    <a:pt x="1648479" y="395555"/>
                    <a:pt x="1641591" y="383540"/>
                    <a:pt x="1640184" y="370407"/>
                  </a:cubicBezTo>
                  <a:cubicBezTo>
                    <a:pt x="1618385" y="166946"/>
                    <a:pt x="1655197" y="307465"/>
                    <a:pt x="1623855" y="234336"/>
                  </a:cubicBezTo>
                  <a:cubicBezTo>
                    <a:pt x="1621595" y="229062"/>
                    <a:pt x="1622892" y="221591"/>
                    <a:pt x="1618412" y="218007"/>
                  </a:cubicBezTo>
                  <a:cubicBezTo>
                    <a:pt x="1612571" y="213334"/>
                    <a:pt x="1603898" y="214379"/>
                    <a:pt x="1596641" y="212565"/>
                  </a:cubicBezTo>
                  <a:cubicBezTo>
                    <a:pt x="1554912" y="216193"/>
                    <a:pt x="1513065" y="218649"/>
                    <a:pt x="1471455" y="223450"/>
                  </a:cubicBezTo>
                  <a:cubicBezTo>
                    <a:pt x="1465756" y="224108"/>
                    <a:pt x="1460836" y="229464"/>
                    <a:pt x="1455127" y="228893"/>
                  </a:cubicBezTo>
                  <a:cubicBezTo>
                    <a:pt x="1441984" y="227579"/>
                    <a:pt x="1429727" y="221636"/>
                    <a:pt x="1417027" y="218007"/>
                  </a:cubicBezTo>
                  <a:cubicBezTo>
                    <a:pt x="1411584" y="214379"/>
                    <a:pt x="1406846" y="209357"/>
                    <a:pt x="1400698" y="207122"/>
                  </a:cubicBezTo>
                  <a:cubicBezTo>
                    <a:pt x="1335433" y="183390"/>
                    <a:pt x="1287463" y="198817"/>
                    <a:pt x="1210198" y="201679"/>
                  </a:cubicBezTo>
                  <a:cubicBezTo>
                    <a:pt x="1163399" y="232878"/>
                    <a:pt x="1222610" y="195473"/>
                    <a:pt x="1177541" y="218007"/>
                  </a:cubicBezTo>
                  <a:cubicBezTo>
                    <a:pt x="1171690" y="220932"/>
                    <a:pt x="1166892" y="225647"/>
                    <a:pt x="1161212" y="228893"/>
                  </a:cubicBezTo>
                  <a:cubicBezTo>
                    <a:pt x="1154167" y="232919"/>
                    <a:pt x="1146899" y="236583"/>
                    <a:pt x="1139441" y="239779"/>
                  </a:cubicBezTo>
                  <a:cubicBezTo>
                    <a:pt x="1134167" y="242039"/>
                    <a:pt x="1128244" y="242656"/>
                    <a:pt x="1123112" y="245222"/>
                  </a:cubicBezTo>
                  <a:cubicBezTo>
                    <a:pt x="1117261" y="248147"/>
                    <a:pt x="1112227" y="252479"/>
                    <a:pt x="1106784" y="256107"/>
                  </a:cubicBezTo>
                  <a:cubicBezTo>
                    <a:pt x="1090805" y="252912"/>
                    <a:pt x="1077888" y="251500"/>
                    <a:pt x="1063241" y="245222"/>
                  </a:cubicBezTo>
                  <a:cubicBezTo>
                    <a:pt x="1030331" y="231117"/>
                    <a:pt x="1052482" y="239073"/>
                    <a:pt x="1025141" y="223450"/>
                  </a:cubicBezTo>
                  <a:cubicBezTo>
                    <a:pt x="1018096" y="219424"/>
                    <a:pt x="1010626" y="216193"/>
                    <a:pt x="1003369" y="212565"/>
                  </a:cubicBezTo>
                  <a:cubicBezTo>
                    <a:pt x="984288" y="213473"/>
                    <a:pt x="878899" y="224508"/>
                    <a:pt x="840084" y="212565"/>
                  </a:cubicBezTo>
                  <a:cubicBezTo>
                    <a:pt x="831413" y="209897"/>
                    <a:pt x="825569" y="201679"/>
                    <a:pt x="818312" y="196236"/>
                  </a:cubicBezTo>
                  <a:cubicBezTo>
                    <a:pt x="816498" y="188979"/>
                    <a:pt x="819283" y="178314"/>
                    <a:pt x="812869" y="174465"/>
                  </a:cubicBezTo>
                  <a:cubicBezTo>
                    <a:pt x="810427" y="173000"/>
                    <a:pt x="779099" y="183907"/>
                    <a:pt x="774769" y="185350"/>
                  </a:cubicBezTo>
                  <a:cubicBezTo>
                    <a:pt x="769159" y="196571"/>
                    <a:pt x="766037" y="215645"/>
                    <a:pt x="747555" y="212565"/>
                  </a:cubicBezTo>
                  <a:cubicBezTo>
                    <a:pt x="741103" y="211490"/>
                    <a:pt x="736670" y="205308"/>
                    <a:pt x="731227" y="201679"/>
                  </a:cubicBezTo>
                  <a:cubicBezTo>
                    <a:pt x="733041" y="196236"/>
                    <a:pt x="736669" y="191087"/>
                    <a:pt x="736669" y="185350"/>
                  </a:cubicBezTo>
                  <a:cubicBezTo>
                    <a:pt x="736669" y="168409"/>
                    <a:pt x="735097" y="143833"/>
                    <a:pt x="720341" y="130922"/>
                  </a:cubicBezTo>
                  <a:cubicBezTo>
                    <a:pt x="710495" y="122307"/>
                    <a:pt x="698151" y="117000"/>
                    <a:pt x="687684" y="109150"/>
                  </a:cubicBezTo>
                  <a:cubicBezTo>
                    <a:pt x="682761" y="105458"/>
                    <a:pt x="657536" y="85912"/>
                    <a:pt x="649584" y="81936"/>
                  </a:cubicBezTo>
                  <a:cubicBezTo>
                    <a:pt x="644452" y="79370"/>
                    <a:pt x="638698" y="78307"/>
                    <a:pt x="633255" y="76493"/>
                  </a:cubicBezTo>
                  <a:cubicBezTo>
                    <a:pt x="627812" y="72864"/>
                    <a:pt x="621552" y="70232"/>
                    <a:pt x="616927" y="65607"/>
                  </a:cubicBezTo>
                  <a:cubicBezTo>
                    <a:pt x="602414" y="51094"/>
                    <a:pt x="611482" y="45650"/>
                    <a:pt x="589712" y="38393"/>
                  </a:cubicBezTo>
                  <a:cubicBezTo>
                    <a:pt x="568422" y="31297"/>
                    <a:pt x="524398" y="22065"/>
                    <a:pt x="524398" y="22065"/>
                  </a:cubicBezTo>
                  <a:cubicBezTo>
                    <a:pt x="481067" y="-6823"/>
                    <a:pt x="504693" y="-1557"/>
                    <a:pt x="453641" y="5736"/>
                  </a:cubicBezTo>
                  <a:cubicBezTo>
                    <a:pt x="424611" y="49282"/>
                    <a:pt x="462713" y="-3336"/>
                    <a:pt x="426427" y="32950"/>
                  </a:cubicBezTo>
                  <a:cubicBezTo>
                    <a:pt x="421801" y="37576"/>
                    <a:pt x="420464" y="44971"/>
                    <a:pt x="415541" y="49279"/>
                  </a:cubicBezTo>
                  <a:cubicBezTo>
                    <a:pt x="381596" y="78981"/>
                    <a:pt x="393767" y="64830"/>
                    <a:pt x="366555" y="76493"/>
                  </a:cubicBezTo>
                  <a:cubicBezTo>
                    <a:pt x="319474" y="96671"/>
                    <a:pt x="366750" y="80057"/>
                    <a:pt x="328455" y="92822"/>
                  </a:cubicBezTo>
                  <a:cubicBezTo>
                    <a:pt x="313941" y="89193"/>
                    <a:pt x="299297" y="86046"/>
                    <a:pt x="284912" y="81936"/>
                  </a:cubicBezTo>
                  <a:cubicBezTo>
                    <a:pt x="273879" y="78784"/>
                    <a:pt x="263700" y="71868"/>
                    <a:pt x="252255" y="71050"/>
                  </a:cubicBezTo>
                  <a:cubicBezTo>
                    <a:pt x="237665" y="70008"/>
                    <a:pt x="223226" y="74679"/>
                    <a:pt x="208712" y="76493"/>
                  </a:cubicBezTo>
                  <a:cubicBezTo>
                    <a:pt x="203269" y="78307"/>
                    <a:pt x="197974" y="80646"/>
                    <a:pt x="192384" y="81936"/>
                  </a:cubicBezTo>
                  <a:cubicBezTo>
                    <a:pt x="174356" y="86097"/>
                    <a:pt x="147835" y="77179"/>
                    <a:pt x="137955" y="92822"/>
                  </a:cubicBezTo>
                  <a:cubicBezTo>
                    <a:pt x="121371" y="119079"/>
                    <a:pt x="133159" y="154898"/>
                    <a:pt x="127069" y="185350"/>
                  </a:cubicBezTo>
                  <a:cubicBezTo>
                    <a:pt x="125786" y="191764"/>
                    <a:pt x="119109" y="195828"/>
                    <a:pt x="116184" y="201679"/>
                  </a:cubicBezTo>
                  <a:cubicBezTo>
                    <a:pt x="93654" y="246740"/>
                    <a:pt x="131048" y="187547"/>
                    <a:pt x="99855" y="234336"/>
                  </a:cubicBezTo>
                  <a:cubicBezTo>
                    <a:pt x="101669" y="270622"/>
                    <a:pt x="102151" y="306999"/>
                    <a:pt x="105298" y="343193"/>
                  </a:cubicBezTo>
                  <a:cubicBezTo>
                    <a:pt x="105795" y="348909"/>
                    <a:pt x="108481" y="354248"/>
                    <a:pt x="110741" y="359522"/>
                  </a:cubicBezTo>
                  <a:cubicBezTo>
                    <a:pt x="139365" y="426310"/>
                    <a:pt x="105184" y="342965"/>
                    <a:pt x="132512" y="397622"/>
                  </a:cubicBezTo>
                  <a:cubicBezTo>
                    <a:pt x="135078" y="402753"/>
                    <a:pt x="135695" y="408677"/>
                    <a:pt x="137955" y="413950"/>
                  </a:cubicBezTo>
                  <a:cubicBezTo>
                    <a:pt x="141151" y="421408"/>
                    <a:pt x="145212" y="428465"/>
                    <a:pt x="148841" y="435722"/>
                  </a:cubicBezTo>
                  <a:cubicBezTo>
                    <a:pt x="146715" y="442100"/>
                    <a:pt x="135078" y="482141"/>
                    <a:pt x="127069" y="490150"/>
                  </a:cubicBezTo>
                  <a:cubicBezTo>
                    <a:pt x="123012" y="494207"/>
                    <a:pt x="116184" y="493779"/>
                    <a:pt x="110741" y="495593"/>
                  </a:cubicBezTo>
                  <a:cubicBezTo>
                    <a:pt x="107112" y="501036"/>
                    <a:pt x="102432" y="505909"/>
                    <a:pt x="99855" y="511922"/>
                  </a:cubicBezTo>
                  <a:cubicBezTo>
                    <a:pt x="78764" y="561133"/>
                    <a:pt x="110858" y="509022"/>
                    <a:pt x="83527" y="550022"/>
                  </a:cubicBezTo>
                  <a:cubicBezTo>
                    <a:pt x="85341" y="564536"/>
                    <a:pt x="81599" y="580930"/>
                    <a:pt x="88969" y="593565"/>
                  </a:cubicBezTo>
                  <a:cubicBezTo>
                    <a:pt x="100032" y="612530"/>
                    <a:pt x="124840" y="616139"/>
                    <a:pt x="143398" y="620779"/>
                  </a:cubicBezTo>
                  <a:cubicBezTo>
                    <a:pt x="154687" y="665933"/>
                    <a:pt x="138328" y="626520"/>
                    <a:pt x="165169" y="647993"/>
                  </a:cubicBezTo>
                  <a:cubicBezTo>
                    <a:pt x="170277" y="652080"/>
                    <a:pt x="171429" y="659696"/>
                    <a:pt x="176055" y="664322"/>
                  </a:cubicBezTo>
                  <a:cubicBezTo>
                    <a:pt x="180681" y="668947"/>
                    <a:pt x="187417" y="670950"/>
                    <a:pt x="192384" y="675207"/>
                  </a:cubicBezTo>
                  <a:cubicBezTo>
                    <a:pt x="212912" y="692802"/>
                    <a:pt x="212202" y="694050"/>
                    <a:pt x="225041" y="713307"/>
                  </a:cubicBezTo>
                  <a:cubicBezTo>
                    <a:pt x="240046" y="758323"/>
                    <a:pt x="235861" y="738163"/>
                    <a:pt x="219598" y="827607"/>
                  </a:cubicBezTo>
                  <a:cubicBezTo>
                    <a:pt x="218146" y="835590"/>
                    <a:pt x="214449" y="843641"/>
                    <a:pt x="208712" y="849379"/>
                  </a:cubicBezTo>
                  <a:cubicBezTo>
                    <a:pt x="204655" y="853436"/>
                    <a:pt x="197827" y="853008"/>
                    <a:pt x="192384" y="854822"/>
                  </a:cubicBezTo>
                  <a:cubicBezTo>
                    <a:pt x="188755" y="862079"/>
                    <a:pt x="184694" y="869135"/>
                    <a:pt x="181498" y="876593"/>
                  </a:cubicBezTo>
                  <a:cubicBezTo>
                    <a:pt x="179238" y="881867"/>
                    <a:pt x="178621" y="887790"/>
                    <a:pt x="176055" y="892922"/>
                  </a:cubicBezTo>
                  <a:cubicBezTo>
                    <a:pt x="173130" y="898773"/>
                    <a:pt x="168798" y="903807"/>
                    <a:pt x="165169" y="909250"/>
                  </a:cubicBezTo>
                  <a:cubicBezTo>
                    <a:pt x="166983" y="932836"/>
                    <a:pt x="167678" y="956534"/>
                    <a:pt x="170612" y="980007"/>
                  </a:cubicBezTo>
                  <a:cubicBezTo>
                    <a:pt x="171324" y="985700"/>
                    <a:pt x="171998" y="992279"/>
                    <a:pt x="176055" y="996336"/>
                  </a:cubicBezTo>
                  <a:cubicBezTo>
                    <a:pt x="181792" y="1002073"/>
                    <a:pt x="190570" y="1003593"/>
                    <a:pt x="197827" y="1007222"/>
                  </a:cubicBezTo>
                  <a:cubicBezTo>
                    <a:pt x="199641" y="1012665"/>
                    <a:pt x="203709" y="1017830"/>
                    <a:pt x="203269" y="1023550"/>
                  </a:cubicBezTo>
                  <a:cubicBezTo>
                    <a:pt x="199978" y="1066330"/>
                    <a:pt x="180737" y="1084239"/>
                    <a:pt x="197827" y="1126965"/>
                  </a:cubicBezTo>
                  <a:cubicBezTo>
                    <a:pt x="199958" y="1132292"/>
                    <a:pt x="208712" y="1130593"/>
                    <a:pt x="214155" y="1132407"/>
                  </a:cubicBezTo>
                  <a:cubicBezTo>
                    <a:pt x="219598" y="1136036"/>
                    <a:pt x="224804" y="1140047"/>
                    <a:pt x="230484" y="1143293"/>
                  </a:cubicBezTo>
                  <a:cubicBezTo>
                    <a:pt x="237529" y="1147319"/>
                    <a:pt x="246518" y="1148442"/>
                    <a:pt x="252255" y="1154179"/>
                  </a:cubicBezTo>
                  <a:cubicBezTo>
                    <a:pt x="256312" y="1158236"/>
                    <a:pt x="254114" y="1166027"/>
                    <a:pt x="257698" y="1170507"/>
                  </a:cubicBezTo>
                  <a:cubicBezTo>
                    <a:pt x="261785" y="1175615"/>
                    <a:pt x="268584" y="1177764"/>
                    <a:pt x="274027" y="1181393"/>
                  </a:cubicBezTo>
                  <a:cubicBezTo>
                    <a:pt x="281284" y="1192279"/>
                    <a:pt x="291661" y="1201638"/>
                    <a:pt x="295798" y="1214050"/>
                  </a:cubicBezTo>
                  <a:cubicBezTo>
                    <a:pt x="297612" y="1219493"/>
                    <a:pt x="297184" y="1226322"/>
                    <a:pt x="301241" y="1230379"/>
                  </a:cubicBezTo>
                  <a:cubicBezTo>
                    <a:pt x="306978" y="1236116"/>
                    <a:pt x="315755" y="1237636"/>
                    <a:pt x="323012" y="1241265"/>
                  </a:cubicBezTo>
                  <a:cubicBezTo>
                    <a:pt x="324826" y="1246708"/>
                    <a:pt x="326195" y="1252320"/>
                    <a:pt x="328455" y="1257593"/>
                  </a:cubicBezTo>
                  <a:cubicBezTo>
                    <a:pt x="331651" y="1265051"/>
                    <a:pt x="339341" y="1271251"/>
                    <a:pt x="339341" y="1279365"/>
                  </a:cubicBezTo>
                  <a:cubicBezTo>
                    <a:pt x="339341" y="1303126"/>
                    <a:pt x="327435" y="1311084"/>
                    <a:pt x="317569" y="1328350"/>
                  </a:cubicBezTo>
                  <a:cubicBezTo>
                    <a:pt x="313543" y="1335395"/>
                    <a:pt x="310312" y="1342865"/>
                    <a:pt x="306684" y="1350122"/>
                  </a:cubicBezTo>
                  <a:cubicBezTo>
                    <a:pt x="303964" y="1363722"/>
                    <a:pt x="299777" y="1393243"/>
                    <a:pt x="290355" y="1404550"/>
                  </a:cubicBezTo>
                  <a:cubicBezTo>
                    <a:pt x="286682" y="1408957"/>
                    <a:pt x="279399" y="1407979"/>
                    <a:pt x="274027" y="1409993"/>
                  </a:cubicBezTo>
                  <a:cubicBezTo>
                    <a:pt x="264879" y="1413424"/>
                    <a:pt x="255960" y="1417448"/>
                    <a:pt x="246812" y="1420879"/>
                  </a:cubicBezTo>
                  <a:cubicBezTo>
                    <a:pt x="241440" y="1422893"/>
                    <a:pt x="235499" y="1423536"/>
                    <a:pt x="230484" y="1426322"/>
                  </a:cubicBezTo>
                  <a:cubicBezTo>
                    <a:pt x="219048" y="1432676"/>
                    <a:pt x="209529" y="1442242"/>
                    <a:pt x="197827" y="1448093"/>
                  </a:cubicBezTo>
                  <a:cubicBezTo>
                    <a:pt x="190570" y="1451722"/>
                    <a:pt x="182658" y="1454263"/>
                    <a:pt x="176055" y="1458979"/>
                  </a:cubicBezTo>
                  <a:cubicBezTo>
                    <a:pt x="124567" y="1495756"/>
                    <a:pt x="197627" y="1456357"/>
                    <a:pt x="137955" y="1486193"/>
                  </a:cubicBezTo>
                  <a:cubicBezTo>
                    <a:pt x="135115" y="1537320"/>
                    <a:pt x="136873" y="1589041"/>
                    <a:pt x="121627" y="1638593"/>
                  </a:cubicBezTo>
                  <a:cubicBezTo>
                    <a:pt x="119703" y="1644845"/>
                    <a:pt x="114370" y="1649479"/>
                    <a:pt x="110741" y="1654922"/>
                  </a:cubicBezTo>
                  <a:cubicBezTo>
                    <a:pt x="106458" y="1689183"/>
                    <a:pt x="104772" y="1713780"/>
                    <a:pt x="94412" y="1747450"/>
                  </a:cubicBezTo>
                  <a:cubicBezTo>
                    <a:pt x="92026" y="1755205"/>
                    <a:pt x="87155" y="1761965"/>
                    <a:pt x="83527" y="1769222"/>
                  </a:cubicBezTo>
                  <a:cubicBezTo>
                    <a:pt x="81713" y="1798250"/>
                    <a:pt x="82620" y="1827578"/>
                    <a:pt x="78084" y="1856307"/>
                  </a:cubicBezTo>
                  <a:cubicBezTo>
                    <a:pt x="77064" y="1862769"/>
                    <a:pt x="69775" y="1866623"/>
                    <a:pt x="67198" y="1872636"/>
                  </a:cubicBezTo>
                  <a:cubicBezTo>
                    <a:pt x="64251" y="1879512"/>
                    <a:pt x="64382" y="1887403"/>
                    <a:pt x="61755" y="1894407"/>
                  </a:cubicBezTo>
                  <a:cubicBezTo>
                    <a:pt x="47440" y="1932580"/>
                    <a:pt x="55776" y="1900923"/>
                    <a:pt x="39984" y="1932507"/>
                  </a:cubicBezTo>
                  <a:cubicBezTo>
                    <a:pt x="35615" y="1941246"/>
                    <a:pt x="31855" y="1950349"/>
                    <a:pt x="29098" y="1959722"/>
                  </a:cubicBezTo>
                  <a:cubicBezTo>
                    <a:pt x="8852" y="2028556"/>
                    <a:pt x="-15352" y="1998729"/>
                    <a:pt x="12769" y="2008707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29000"/>
              </a:schemeClr>
            </a:solidFill>
            <a:ln w="9525">
              <a:solidFill>
                <a:srgbClr val="FAC090">
                  <a:alpha val="6117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2" name="11 Forma libre"/>
            <p:cNvSpPr/>
            <p:nvPr/>
          </p:nvSpPr>
          <p:spPr>
            <a:xfrm>
              <a:off x="6245885" y="1145184"/>
              <a:ext cx="1827561" cy="1780123"/>
            </a:xfrm>
            <a:custGeom>
              <a:avLst/>
              <a:gdLst>
                <a:gd name="connsiteX0" fmla="*/ 6446 w 2058149"/>
                <a:gd name="connsiteY0" fmla="*/ 1547446 h 2004726"/>
                <a:gd name="connsiteX1" fmla="*/ 18169 w 2058149"/>
                <a:gd name="connsiteY1" fmla="*/ 1518138 h 2004726"/>
                <a:gd name="connsiteX2" fmla="*/ 35753 w 2058149"/>
                <a:gd name="connsiteY2" fmla="*/ 1477108 h 2004726"/>
                <a:gd name="connsiteX3" fmla="*/ 53338 w 2058149"/>
                <a:gd name="connsiteY3" fmla="*/ 1459523 h 2004726"/>
                <a:gd name="connsiteX4" fmla="*/ 65061 w 2058149"/>
                <a:gd name="connsiteY4" fmla="*/ 1441938 h 2004726"/>
                <a:gd name="connsiteX5" fmla="*/ 106092 w 2058149"/>
                <a:gd name="connsiteY5" fmla="*/ 1418492 h 2004726"/>
                <a:gd name="connsiteX6" fmla="*/ 111953 w 2058149"/>
                <a:gd name="connsiteY6" fmla="*/ 1400908 h 2004726"/>
                <a:gd name="connsiteX7" fmla="*/ 129538 w 2058149"/>
                <a:gd name="connsiteY7" fmla="*/ 1395046 h 2004726"/>
                <a:gd name="connsiteX8" fmla="*/ 170569 w 2058149"/>
                <a:gd name="connsiteY8" fmla="*/ 1371600 h 2004726"/>
                <a:gd name="connsiteX9" fmla="*/ 199876 w 2058149"/>
                <a:gd name="connsiteY9" fmla="*/ 1342292 h 2004726"/>
                <a:gd name="connsiteX10" fmla="*/ 211599 w 2058149"/>
                <a:gd name="connsiteY10" fmla="*/ 1324708 h 2004726"/>
                <a:gd name="connsiteX11" fmla="*/ 217461 w 2058149"/>
                <a:gd name="connsiteY11" fmla="*/ 1307123 h 2004726"/>
                <a:gd name="connsiteX12" fmla="*/ 258492 w 2058149"/>
                <a:gd name="connsiteY12" fmla="*/ 1289538 h 2004726"/>
                <a:gd name="connsiteX13" fmla="*/ 276076 w 2058149"/>
                <a:gd name="connsiteY13" fmla="*/ 1277815 h 2004726"/>
                <a:gd name="connsiteX14" fmla="*/ 276076 w 2058149"/>
                <a:gd name="connsiteY14" fmla="*/ 1207477 h 2004726"/>
                <a:gd name="connsiteX15" fmla="*/ 287799 w 2058149"/>
                <a:gd name="connsiteY15" fmla="*/ 1189892 h 2004726"/>
                <a:gd name="connsiteX16" fmla="*/ 281938 w 2058149"/>
                <a:gd name="connsiteY16" fmla="*/ 1172308 h 2004726"/>
                <a:gd name="connsiteX17" fmla="*/ 235046 w 2058149"/>
                <a:gd name="connsiteY17" fmla="*/ 1154723 h 2004726"/>
                <a:gd name="connsiteX18" fmla="*/ 217461 w 2058149"/>
                <a:gd name="connsiteY18" fmla="*/ 1143000 h 2004726"/>
                <a:gd name="connsiteX19" fmla="*/ 194015 w 2058149"/>
                <a:gd name="connsiteY19" fmla="*/ 1101969 h 2004726"/>
                <a:gd name="connsiteX20" fmla="*/ 158846 w 2058149"/>
                <a:gd name="connsiteY20" fmla="*/ 1107831 h 2004726"/>
                <a:gd name="connsiteX21" fmla="*/ 135399 w 2058149"/>
                <a:gd name="connsiteY21" fmla="*/ 1119554 h 2004726"/>
                <a:gd name="connsiteX22" fmla="*/ 100230 w 2058149"/>
                <a:gd name="connsiteY22" fmla="*/ 1113692 h 2004726"/>
                <a:gd name="connsiteX23" fmla="*/ 88507 w 2058149"/>
                <a:gd name="connsiteY23" fmla="*/ 1084384 h 2004726"/>
                <a:gd name="connsiteX24" fmla="*/ 106092 w 2058149"/>
                <a:gd name="connsiteY24" fmla="*/ 1008184 h 2004726"/>
                <a:gd name="connsiteX25" fmla="*/ 123676 w 2058149"/>
                <a:gd name="connsiteY25" fmla="*/ 996461 h 2004726"/>
                <a:gd name="connsiteX26" fmla="*/ 135399 w 2058149"/>
                <a:gd name="connsiteY26" fmla="*/ 967154 h 2004726"/>
                <a:gd name="connsiteX27" fmla="*/ 141261 w 2058149"/>
                <a:gd name="connsiteY27" fmla="*/ 949569 h 2004726"/>
                <a:gd name="connsiteX28" fmla="*/ 152984 w 2058149"/>
                <a:gd name="connsiteY28" fmla="*/ 931984 h 2004726"/>
                <a:gd name="connsiteX29" fmla="*/ 164707 w 2058149"/>
                <a:gd name="connsiteY29" fmla="*/ 902677 h 2004726"/>
                <a:gd name="connsiteX30" fmla="*/ 170569 w 2058149"/>
                <a:gd name="connsiteY30" fmla="*/ 879231 h 2004726"/>
                <a:gd name="connsiteX31" fmla="*/ 194015 w 2058149"/>
                <a:gd name="connsiteY31" fmla="*/ 844061 h 2004726"/>
                <a:gd name="connsiteX32" fmla="*/ 205738 w 2058149"/>
                <a:gd name="connsiteY32" fmla="*/ 803031 h 2004726"/>
                <a:gd name="connsiteX33" fmla="*/ 211599 w 2058149"/>
                <a:gd name="connsiteY33" fmla="*/ 767861 h 2004726"/>
                <a:gd name="connsiteX34" fmla="*/ 240907 w 2058149"/>
                <a:gd name="connsiteY34" fmla="*/ 744415 h 2004726"/>
                <a:gd name="connsiteX35" fmla="*/ 270215 w 2058149"/>
                <a:gd name="connsiteY35" fmla="*/ 656492 h 2004726"/>
                <a:gd name="connsiteX36" fmla="*/ 293661 w 2058149"/>
                <a:gd name="connsiteY36" fmla="*/ 609600 h 2004726"/>
                <a:gd name="connsiteX37" fmla="*/ 299523 w 2058149"/>
                <a:gd name="connsiteY37" fmla="*/ 592015 h 2004726"/>
                <a:gd name="connsiteX38" fmla="*/ 311246 w 2058149"/>
                <a:gd name="connsiteY38" fmla="*/ 492369 h 2004726"/>
                <a:gd name="connsiteX39" fmla="*/ 322969 w 2058149"/>
                <a:gd name="connsiteY39" fmla="*/ 474784 h 2004726"/>
                <a:gd name="connsiteX40" fmla="*/ 328830 w 2058149"/>
                <a:gd name="connsiteY40" fmla="*/ 457200 h 2004726"/>
                <a:gd name="connsiteX41" fmla="*/ 317107 w 2058149"/>
                <a:gd name="connsiteY41" fmla="*/ 381000 h 2004726"/>
                <a:gd name="connsiteX42" fmla="*/ 305384 w 2058149"/>
                <a:gd name="connsiteY42" fmla="*/ 357554 h 2004726"/>
                <a:gd name="connsiteX43" fmla="*/ 299523 w 2058149"/>
                <a:gd name="connsiteY43" fmla="*/ 339969 h 2004726"/>
                <a:gd name="connsiteX44" fmla="*/ 311246 w 2058149"/>
                <a:gd name="connsiteY44" fmla="*/ 275492 h 2004726"/>
                <a:gd name="connsiteX45" fmla="*/ 305384 w 2058149"/>
                <a:gd name="connsiteY45" fmla="*/ 252046 h 2004726"/>
                <a:gd name="connsiteX46" fmla="*/ 299523 w 2058149"/>
                <a:gd name="connsiteY46" fmla="*/ 234461 h 2004726"/>
                <a:gd name="connsiteX47" fmla="*/ 287799 w 2058149"/>
                <a:gd name="connsiteY47" fmla="*/ 222738 h 2004726"/>
                <a:gd name="connsiteX48" fmla="*/ 276076 w 2058149"/>
                <a:gd name="connsiteY48" fmla="*/ 205154 h 2004726"/>
                <a:gd name="connsiteX49" fmla="*/ 281938 w 2058149"/>
                <a:gd name="connsiteY49" fmla="*/ 175846 h 2004726"/>
                <a:gd name="connsiteX50" fmla="*/ 299523 w 2058149"/>
                <a:gd name="connsiteY50" fmla="*/ 169984 h 2004726"/>
                <a:gd name="connsiteX51" fmla="*/ 322969 w 2058149"/>
                <a:gd name="connsiteY51" fmla="*/ 158261 h 2004726"/>
                <a:gd name="connsiteX52" fmla="*/ 340553 w 2058149"/>
                <a:gd name="connsiteY52" fmla="*/ 146538 h 2004726"/>
                <a:gd name="connsiteX53" fmla="*/ 369861 w 2058149"/>
                <a:gd name="connsiteY53" fmla="*/ 140677 h 2004726"/>
                <a:gd name="connsiteX54" fmla="*/ 399169 w 2058149"/>
                <a:gd name="connsiteY54" fmla="*/ 128954 h 2004726"/>
                <a:gd name="connsiteX55" fmla="*/ 416753 w 2058149"/>
                <a:gd name="connsiteY55" fmla="*/ 117231 h 2004726"/>
                <a:gd name="connsiteX56" fmla="*/ 434338 w 2058149"/>
                <a:gd name="connsiteY56" fmla="*/ 111369 h 2004726"/>
                <a:gd name="connsiteX57" fmla="*/ 457784 w 2058149"/>
                <a:gd name="connsiteY57" fmla="*/ 99646 h 2004726"/>
                <a:gd name="connsiteX58" fmla="*/ 475369 w 2058149"/>
                <a:gd name="connsiteY58" fmla="*/ 87923 h 2004726"/>
                <a:gd name="connsiteX59" fmla="*/ 492953 w 2058149"/>
                <a:gd name="connsiteY59" fmla="*/ 82061 h 2004726"/>
                <a:gd name="connsiteX60" fmla="*/ 510538 w 2058149"/>
                <a:gd name="connsiteY60" fmla="*/ 70338 h 2004726"/>
                <a:gd name="connsiteX61" fmla="*/ 551569 w 2058149"/>
                <a:gd name="connsiteY61" fmla="*/ 52754 h 2004726"/>
                <a:gd name="connsiteX62" fmla="*/ 563292 w 2058149"/>
                <a:gd name="connsiteY62" fmla="*/ 29308 h 2004726"/>
                <a:gd name="connsiteX63" fmla="*/ 639492 w 2058149"/>
                <a:gd name="connsiteY63" fmla="*/ 35169 h 2004726"/>
                <a:gd name="connsiteX64" fmla="*/ 657076 w 2058149"/>
                <a:gd name="connsiteY64" fmla="*/ 46892 h 2004726"/>
                <a:gd name="connsiteX65" fmla="*/ 709830 w 2058149"/>
                <a:gd name="connsiteY65" fmla="*/ 29308 h 2004726"/>
                <a:gd name="connsiteX66" fmla="*/ 744999 w 2058149"/>
                <a:gd name="connsiteY66" fmla="*/ 11723 h 2004726"/>
                <a:gd name="connsiteX67" fmla="*/ 844646 w 2058149"/>
                <a:gd name="connsiteY67" fmla="*/ 0 h 2004726"/>
                <a:gd name="connsiteX68" fmla="*/ 938430 w 2058149"/>
                <a:gd name="connsiteY68" fmla="*/ 11723 h 2004726"/>
                <a:gd name="connsiteX69" fmla="*/ 973599 w 2058149"/>
                <a:gd name="connsiteY69" fmla="*/ 35169 h 2004726"/>
                <a:gd name="connsiteX70" fmla="*/ 1167030 w 2058149"/>
                <a:gd name="connsiteY70" fmla="*/ 52754 h 2004726"/>
                <a:gd name="connsiteX71" fmla="*/ 1184615 w 2058149"/>
                <a:gd name="connsiteY71" fmla="*/ 70338 h 2004726"/>
                <a:gd name="connsiteX72" fmla="*/ 1208061 w 2058149"/>
                <a:gd name="connsiteY72" fmla="*/ 105508 h 2004726"/>
                <a:gd name="connsiteX73" fmla="*/ 1225646 w 2058149"/>
                <a:gd name="connsiteY73" fmla="*/ 111369 h 2004726"/>
                <a:gd name="connsiteX74" fmla="*/ 1272538 w 2058149"/>
                <a:gd name="connsiteY74" fmla="*/ 123092 h 2004726"/>
                <a:gd name="connsiteX75" fmla="*/ 1295984 w 2058149"/>
                <a:gd name="connsiteY75" fmla="*/ 134815 h 2004726"/>
                <a:gd name="connsiteX76" fmla="*/ 1331153 w 2058149"/>
                <a:gd name="connsiteY76" fmla="*/ 140677 h 2004726"/>
                <a:gd name="connsiteX77" fmla="*/ 1378046 w 2058149"/>
                <a:gd name="connsiteY77" fmla="*/ 152400 h 2004726"/>
                <a:gd name="connsiteX78" fmla="*/ 1436661 w 2058149"/>
                <a:gd name="connsiteY78" fmla="*/ 164123 h 2004726"/>
                <a:gd name="connsiteX79" fmla="*/ 1454246 w 2058149"/>
                <a:gd name="connsiteY79" fmla="*/ 169984 h 2004726"/>
                <a:gd name="connsiteX80" fmla="*/ 1512861 w 2058149"/>
                <a:gd name="connsiteY80" fmla="*/ 181708 h 2004726"/>
                <a:gd name="connsiteX81" fmla="*/ 1536307 w 2058149"/>
                <a:gd name="connsiteY81" fmla="*/ 187569 h 2004726"/>
                <a:gd name="connsiteX82" fmla="*/ 1589061 w 2058149"/>
                <a:gd name="connsiteY82" fmla="*/ 199292 h 2004726"/>
                <a:gd name="connsiteX83" fmla="*/ 1612507 w 2058149"/>
                <a:gd name="connsiteY83" fmla="*/ 211015 h 2004726"/>
                <a:gd name="connsiteX84" fmla="*/ 1630092 w 2058149"/>
                <a:gd name="connsiteY84" fmla="*/ 222738 h 2004726"/>
                <a:gd name="connsiteX85" fmla="*/ 1747323 w 2058149"/>
                <a:gd name="connsiteY85" fmla="*/ 228600 h 2004726"/>
                <a:gd name="connsiteX86" fmla="*/ 1934892 w 2058149"/>
                <a:gd name="connsiteY86" fmla="*/ 252046 h 2004726"/>
                <a:gd name="connsiteX87" fmla="*/ 1940753 w 2058149"/>
                <a:gd name="connsiteY87" fmla="*/ 269631 h 2004726"/>
                <a:gd name="connsiteX88" fmla="*/ 1964199 w 2058149"/>
                <a:gd name="connsiteY88" fmla="*/ 316523 h 2004726"/>
                <a:gd name="connsiteX89" fmla="*/ 1958338 w 2058149"/>
                <a:gd name="connsiteY89" fmla="*/ 345831 h 2004726"/>
                <a:gd name="connsiteX90" fmla="*/ 1946615 w 2058149"/>
                <a:gd name="connsiteY90" fmla="*/ 363415 h 2004726"/>
                <a:gd name="connsiteX91" fmla="*/ 1970061 w 2058149"/>
                <a:gd name="connsiteY91" fmla="*/ 480646 h 2004726"/>
                <a:gd name="connsiteX92" fmla="*/ 1981784 w 2058149"/>
                <a:gd name="connsiteY92" fmla="*/ 498231 h 2004726"/>
                <a:gd name="connsiteX93" fmla="*/ 1987646 w 2058149"/>
                <a:gd name="connsiteY93" fmla="*/ 521677 h 2004726"/>
                <a:gd name="connsiteX94" fmla="*/ 2011092 w 2058149"/>
                <a:gd name="connsiteY94" fmla="*/ 539261 h 2004726"/>
                <a:gd name="connsiteX95" fmla="*/ 2052123 w 2058149"/>
                <a:gd name="connsiteY95" fmla="*/ 556846 h 2004726"/>
                <a:gd name="connsiteX96" fmla="*/ 2057984 w 2058149"/>
                <a:gd name="connsiteY96" fmla="*/ 580292 h 2004726"/>
                <a:gd name="connsiteX97" fmla="*/ 2028676 w 2058149"/>
                <a:gd name="connsiteY97" fmla="*/ 609600 h 2004726"/>
                <a:gd name="connsiteX98" fmla="*/ 2016953 w 2058149"/>
                <a:gd name="connsiteY98" fmla="*/ 627184 h 2004726"/>
                <a:gd name="connsiteX99" fmla="*/ 2005230 w 2058149"/>
                <a:gd name="connsiteY99" fmla="*/ 638908 h 2004726"/>
                <a:gd name="connsiteX100" fmla="*/ 1987646 w 2058149"/>
                <a:gd name="connsiteY100" fmla="*/ 726831 h 2004726"/>
                <a:gd name="connsiteX101" fmla="*/ 2011092 w 2058149"/>
                <a:gd name="connsiteY101" fmla="*/ 820615 h 2004726"/>
                <a:gd name="connsiteX102" fmla="*/ 1993507 w 2058149"/>
                <a:gd name="connsiteY102" fmla="*/ 908538 h 2004726"/>
                <a:gd name="connsiteX103" fmla="*/ 1975923 w 2058149"/>
                <a:gd name="connsiteY103" fmla="*/ 926123 h 2004726"/>
                <a:gd name="connsiteX104" fmla="*/ 1964199 w 2058149"/>
                <a:gd name="connsiteY104" fmla="*/ 949569 h 2004726"/>
                <a:gd name="connsiteX105" fmla="*/ 1929030 w 2058149"/>
                <a:gd name="connsiteY105" fmla="*/ 978877 h 2004726"/>
                <a:gd name="connsiteX106" fmla="*/ 1911446 w 2058149"/>
                <a:gd name="connsiteY106" fmla="*/ 984738 h 2004726"/>
                <a:gd name="connsiteX107" fmla="*/ 1829384 w 2058149"/>
                <a:gd name="connsiteY107" fmla="*/ 1008184 h 2004726"/>
                <a:gd name="connsiteX108" fmla="*/ 1759046 w 2058149"/>
                <a:gd name="connsiteY108" fmla="*/ 1002323 h 2004726"/>
                <a:gd name="connsiteX109" fmla="*/ 1741461 w 2058149"/>
                <a:gd name="connsiteY109" fmla="*/ 990600 h 2004726"/>
                <a:gd name="connsiteX110" fmla="*/ 1718015 w 2058149"/>
                <a:gd name="connsiteY110" fmla="*/ 978877 h 2004726"/>
                <a:gd name="connsiteX111" fmla="*/ 1641815 w 2058149"/>
                <a:gd name="connsiteY111" fmla="*/ 973015 h 2004726"/>
                <a:gd name="connsiteX112" fmla="*/ 1524584 w 2058149"/>
                <a:gd name="connsiteY112" fmla="*/ 967154 h 2004726"/>
                <a:gd name="connsiteX113" fmla="*/ 1518723 w 2058149"/>
                <a:gd name="connsiteY113" fmla="*/ 984738 h 2004726"/>
                <a:gd name="connsiteX114" fmla="*/ 1553892 w 2058149"/>
                <a:gd name="connsiteY114" fmla="*/ 1055077 h 2004726"/>
                <a:gd name="connsiteX115" fmla="*/ 1571476 w 2058149"/>
                <a:gd name="connsiteY115" fmla="*/ 1060938 h 2004726"/>
                <a:gd name="connsiteX116" fmla="*/ 1600784 w 2058149"/>
                <a:gd name="connsiteY116" fmla="*/ 1172308 h 2004726"/>
                <a:gd name="connsiteX117" fmla="*/ 1618369 w 2058149"/>
                <a:gd name="connsiteY117" fmla="*/ 1178169 h 2004726"/>
                <a:gd name="connsiteX118" fmla="*/ 1630092 w 2058149"/>
                <a:gd name="connsiteY118" fmla="*/ 1201615 h 2004726"/>
                <a:gd name="connsiteX119" fmla="*/ 1606646 w 2058149"/>
                <a:gd name="connsiteY119" fmla="*/ 1207477 h 2004726"/>
                <a:gd name="connsiteX120" fmla="*/ 1565615 w 2058149"/>
                <a:gd name="connsiteY120" fmla="*/ 1195754 h 2004726"/>
                <a:gd name="connsiteX121" fmla="*/ 1471830 w 2058149"/>
                <a:gd name="connsiteY121" fmla="*/ 1189892 h 2004726"/>
                <a:gd name="connsiteX122" fmla="*/ 1477692 w 2058149"/>
                <a:gd name="connsiteY122" fmla="*/ 1219200 h 2004726"/>
                <a:gd name="connsiteX123" fmla="*/ 1536307 w 2058149"/>
                <a:gd name="connsiteY123" fmla="*/ 1225061 h 2004726"/>
                <a:gd name="connsiteX124" fmla="*/ 1530446 w 2058149"/>
                <a:gd name="connsiteY124" fmla="*/ 1248508 h 2004726"/>
                <a:gd name="connsiteX125" fmla="*/ 1518723 w 2058149"/>
                <a:gd name="connsiteY125" fmla="*/ 1266092 h 2004726"/>
                <a:gd name="connsiteX126" fmla="*/ 1524584 w 2058149"/>
                <a:gd name="connsiteY126" fmla="*/ 1283677 h 2004726"/>
                <a:gd name="connsiteX127" fmla="*/ 1583199 w 2058149"/>
                <a:gd name="connsiteY127" fmla="*/ 1295400 h 2004726"/>
                <a:gd name="connsiteX128" fmla="*/ 1600784 w 2058149"/>
                <a:gd name="connsiteY128" fmla="*/ 1289538 h 2004726"/>
                <a:gd name="connsiteX129" fmla="*/ 1612507 w 2058149"/>
                <a:gd name="connsiteY129" fmla="*/ 1271954 h 2004726"/>
                <a:gd name="connsiteX130" fmla="*/ 1630092 w 2058149"/>
                <a:gd name="connsiteY130" fmla="*/ 1260231 h 2004726"/>
                <a:gd name="connsiteX131" fmla="*/ 1641815 w 2058149"/>
                <a:gd name="connsiteY131" fmla="*/ 1283677 h 2004726"/>
                <a:gd name="connsiteX132" fmla="*/ 1647676 w 2058149"/>
                <a:gd name="connsiteY132" fmla="*/ 1324708 h 2004726"/>
                <a:gd name="connsiteX133" fmla="*/ 1676984 w 2058149"/>
                <a:gd name="connsiteY133" fmla="*/ 1330569 h 2004726"/>
                <a:gd name="connsiteX134" fmla="*/ 1735599 w 2058149"/>
                <a:gd name="connsiteY134" fmla="*/ 1359877 h 2004726"/>
                <a:gd name="connsiteX135" fmla="*/ 1753184 w 2058149"/>
                <a:gd name="connsiteY135" fmla="*/ 1371600 h 2004726"/>
                <a:gd name="connsiteX136" fmla="*/ 1782492 w 2058149"/>
                <a:gd name="connsiteY136" fmla="*/ 1400908 h 2004726"/>
                <a:gd name="connsiteX137" fmla="*/ 1811799 w 2058149"/>
                <a:gd name="connsiteY137" fmla="*/ 1395046 h 2004726"/>
                <a:gd name="connsiteX138" fmla="*/ 1829384 w 2058149"/>
                <a:gd name="connsiteY138" fmla="*/ 1359877 h 2004726"/>
                <a:gd name="connsiteX139" fmla="*/ 1852830 w 2058149"/>
                <a:gd name="connsiteY139" fmla="*/ 1318846 h 2004726"/>
                <a:gd name="connsiteX140" fmla="*/ 1858692 w 2058149"/>
                <a:gd name="connsiteY140" fmla="*/ 1289538 h 2004726"/>
                <a:gd name="connsiteX141" fmla="*/ 1870415 w 2058149"/>
                <a:gd name="connsiteY141" fmla="*/ 1307123 h 2004726"/>
                <a:gd name="connsiteX142" fmla="*/ 1846969 w 2058149"/>
                <a:gd name="connsiteY142" fmla="*/ 1365738 h 2004726"/>
                <a:gd name="connsiteX143" fmla="*/ 1852830 w 2058149"/>
                <a:gd name="connsiteY143" fmla="*/ 1418492 h 2004726"/>
                <a:gd name="connsiteX144" fmla="*/ 1870415 w 2058149"/>
                <a:gd name="connsiteY144" fmla="*/ 1459523 h 2004726"/>
                <a:gd name="connsiteX145" fmla="*/ 1887999 w 2058149"/>
                <a:gd name="connsiteY145" fmla="*/ 1471246 h 2004726"/>
                <a:gd name="connsiteX146" fmla="*/ 1929030 w 2058149"/>
                <a:gd name="connsiteY146" fmla="*/ 1471246 h 2004726"/>
                <a:gd name="connsiteX147" fmla="*/ 1905584 w 2058149"/>
                <a:gd name="connsiteY147" fmla="*/ 1582615 h 2004726"/>
                <a:gd name="connsiteX148" fmla="*/ 1770769 w 2058149"/>
                <a:gd name="connsiteY148" fmla="*/ 1570892 h 2004726"/>
                <a:gd name="connsiteX149" fmla="*/ 1682846 w 2058149"/>
                <a:gd name="connsiteY149" fmla="*/ 1582615 h 2004726"/>
                <a:gd name="connsiteX150" fmla="*/ 1630092 w 2058149"/>
                <a:gd name="connsiteY150" fmla="*/ 1611923 h 2004726"/>
                <a:gd name="connsiteX151" fmla="*/ 1512861 w 2058149"/>
                <a:gd name="connsiteY151" fmla="*/ 1623646 h 2004726"/>
                <a:gd name="connsiteX152" fmla="*/ 1454246 w 2058149"/>
                <a:gd name="connsiteY152" fmla="*/ 1652954 h 2004726"/>
                <a:gd name="connsiteX153" fmla="*/ 1436661 w 2058149"/>
                <a:gd name="connsiteY153" fmla="*/ 1664677 h 2004726"/>
                <a:gd name="connsiteX154" fmla="*/ 1366323 w 2058149"/>
                <a:gd name="connsiteY154" fmla="*/ 1676400 h 2004726"/>
                <a:gd name="connsiteX155" fmla="*/ 1348738 w 2058149"/>
                <a:gd name="connsiteY155" fmla="*/ 1682261 h 2004726"/>
                <a:gd name="connsiteX156" fmla="*/ 1337015 w 2058149"/>
                <a:gd name="connsiteY156" fmla="*/ 1705708 h 2004726"/>
                <a:gd name="connsiteX157" fmla="*/ 1366323 w 2058149"/>
                <a:gd name="connsiteY157" fmla="*/ 1735015 h 2004726"/>
                <a:gd name="connsiteX158" fmla="*/ 1360461 w 2058149"/>
                <a:gd name="connsiteY158" fmla="*/ 1752600 h 2004726"/>
                <a:gd name="connsiteX159" fmla="*/ 1319430 w 2058149"/>
                <a:gd name="connsiteY159" fmla="*/ 1746738 h 2004726"/>
                <a:gd name="connsiteX160" fmla="*/ 1254953 w 2058149"/>
                <a:gd name="connsiteY160" fmla="*/ 1752600 h 2004726"/>
                <a:gd name="connsiteX161" fmla="*/ 1243230 w 2058149"/>
                <a:gd name="connsiteY161" fmla="*/ 1770184 h 2004726"/>
                <a:gd name="connsiteX162" fmla="*/ 1231507 w 2058149"/>
                <a:gd name="connsiteY162" fmla="*/ 1781908 h 2004726"/>
                <a:gd name="connsiteX163" fmla="*/ 1225646 w 2058149"/>
                <a:gd name="connsiteY163" fmla="*/ 1799492 h 2004726"/>
                <a:gd name="connsiteX164" fmla="*/ 1202199 w 2058149"/>
                <a:gd name="connsiteY164" fmla="*/ 1828800 h 2004726"/>
                <a:gd name="connsiteX165" fmla="*/ 1196338 w 2058149"/>
                <a:gd name="connsiteY165" fmla="*/ 1846384 h 2004726"/>
                <a:gd name="connsiteX166" fmla="*/ 1184615 w 2058149"/>
                <a:gd name="connsiteY166" fmla="*/ 1858108 h 2004726"/>
                <a:gd name="connsiteX167" fmla="*/ 1143584 w 2058149"/>
                <a:gd name="connsiteY167" fmla="*/ 1875692 h 2004726"/>
                <a:gd name="connsiteX168" fmla="*/ 932569 w 2058149"/>
                <a:gd name="connsiteY168" fmla="*/ 1887415 h 2004726"/>
                <a:gd name="connsiteX169" fmla="*/ 885676 w 2058149"/>
                <a:gd name="connsiteY169" fmla="*/ 1905000 h 2004726"/>
                <a:gd name="connsiteX170" fmla="*/ 844646 w 2058149"/>
                <a:gd name="connsiteY170" fmla="*/ 1928446 h 2004726"/>
                <a:gd name="connsiteX171" fmla="*/ 827061 w 2058149"/>
                <a:gd name="connsiteY171" fmla="*/ 1934308 h 2004726"/>
                <a:gd name="connsiteX172" fmla="*/ 815338 w 2058149"/>
                <a:gd name="connsiteY172" fmla="*/ 1957754 h 2004726"/>
                <a:gd name="connsiteX173" fmla="*/ 797753 w 2058149"/>
                <a:gd name="connsiteY173" fmla="*/ 1963615 h 2004726"/>
                <a:gd name="connsiteX174" fmla="*/ 780169 w 2058149"/>
                <a:gd name="connsiteY174" fmla="*/ 1975338 h 2004726"/>
                <a:gd name="connsiteX175" fmla="*/ 768446 w 2058149"/>
                <a:gd name="connsiteY175" fmla="*/ 1992923 h 2004726"/>
                <a:gd name="connsiteX176" fmla="*/ 739138 w 2058149"/>
                <a:gd name="connsiteY176" fmla="*/ 2004646 h 2004726"/>
                <a:gd name="connsiteX177" fmla="*/ 721553 w 2058149"/>
                <a:gd name="connsiteY177" fmla="*/ 1998784 h 2004726"/>
                <a:gd name="connsiteX178" fmla="*/ 698107 w 2058149"/>
                <a:gd name="connsiteY178" fmla="*/ 1992923 h 2004726"/>
                <a:gd name="connsiteX179" fmla="*/ 680523 w 2058149"/>
                <a:gd name="connsiteY179" fmla="*/ 1981200 h 2004726"/>
                <a:gd name="connsiteX180" fmla="*/ 668799 w 2058149"/>
                <a:gd name="connsiteY180" fmla="*/ 1969477 h 2004726"/>
                <a:gd name="connsiteX181" fmla="*/ 651215 w 2058149"/>
                <a:gd name="connsiteY181" fmla="*/ 1963615 h 2004726"/>
                <a:gd name="connsiteX182" fmla="*/ 639492 w 2058149"/>
                <a:gd name="connsiteY182" fmla="*/ 1934308 h 2004726"/>
                <a:gd name="connsiteX183" fmla="*/ 621907 w 2058149"/>
                <a:gd name="connsiteY183" fmla="*/ 1922584 h 2004726"/>
                <a:gd name="connsiteX184" fmla="*/ 604323 w 2058149"/>
                <a:gd name="connsiteY184" fmla="*/ 1916723 h 2004726"/>
                <a:gd name="connsiteX185" fmla="*/ 563292 w 2058149"/>
                <a:gd name="connsiteY185" fmla="*/ 1905000 h 2004726"/>
                <a:gd name="connsiteX186" fmla="*/ 533984 w 2058149"/>
                <a:gd name="connsiteY186" fmla="*/ 1863969 h 2004726"/>
                <a:gd name="connsiteX187" fmla="*/ 487092 w 2058149"/>
                <a:gd name="connsiteY187" fmla="*/ 1846384 h 2004726"/>
                <a:gd name="connsiteX188" fmla="*/ 469507 w 2058149"/>
                <a:gd name="connsiteY188" fmla="*/ 1834661 h 2004726"/>
                <a:gd name="connsiteX189" fmla="*/ 446061 w 2058149"/>
                <a:gd name="connsiteY189" fmla="*/ 1822938 h 2004726"/>
                <a:gd name="connsiteX190" fmla="*/ 416753 w 2058149"/>
                <a:gd name="connsiteY190" fmla="*/ 1787769 h 2004726"/>
                <a:gd name="connsiteX191" fmla="*/ 358138 w 2058149"/>
                <a:gd name="connsiteY191" fmla="*/ 1758461 h 2004726"/>
                <a:gd name="connsiteX192" fmla="*/ 340553 w 2058149"/>
                <a:gd name="connsiteY192" fmla="*/ 1746738 h 2004726"/>
                <a:gd name="connsiteX193" fmla="*/ 322969 w 2058149"/>
                <a:gd name="connsiteY193" fmla="*/ 1729154 h 2004726"/>
                <a:gd name="connsiteX194" fmla="*/ 299523 w 2058149"/>
                <a:gd name="connsiteY194" fmla="*/ 1717431 h 2004726"/>
                <a:gd name="connsiteX195" fmla="*/ 281938 w 2058149"/>
                <a:gd name="connsiteY195" fmla="*/ 1705708 h 2004726"/>
                <a:gd name="connsiteX196" fmla="*/ 264353 w 2058149"/>
                <a:gd name="connsiteY196" fmla="*/ 1699846 h 2004726"/>
                <a:gd name="connsiteX197" fmla="*/ 240907 w 2058149"/>
                <a:gd name="connsiteY197" fmla="*/ 1688123 h 2004726"/>
                <a:gd name="connsiteX198" fmla="*/ 223323 w 2058149"/>
                <a:gd name="connsiteY198" fmla="*/ 1682261 h 2004726"/>
                <a:gd name="connsiteX199" fmla="*/ 164707 w 2058149"/>
                <a:gd name="connsiteY199" fmla="*/ 1641231 h 2004726"/>
                <a:gd name="connsiteX200" fmla="*/ 147123 w 2058149"/>
                <a:gd name="connsiteY200" fmla="*/ 1629508 h 2004726"/>
                <a:gd name="connsiteX201" fmla="*/ 117815 w 2058149"/>
                <a:gd name="connsiteY201" fmla="*/ 1611923 h 2004726"/>
                <a:gd name="connsiteX202" fmla="*/ 76784 w 2058149"/>
                <a:gd name="connsiteY202" fmla="*/ 1588477 h 2004726"/>
                <a:gd name="connsiteX203" fmla="*/ 59199 w 2058149"/>
                <a:gd name="connsiteY203" fmla="*/ 1582615 h 2004726"/>
                <a:gd name="connsiteX204" fmla="*/ 41615 w 2058149"/>
                <a:gd name="connsiteY204" fmla="*/ 1559169 h 2004726"/>
                <a:gd name="connsiteX205" fmla="*/ 584 w 2058149"/>
                <a:gd name="connsiteY205" fmla="*/ 1541584 h 2004726"/>
                <a:gd name="connsiteX206" fmla="*/ 6446 w 2058149"/>
                <a:gd name="connsiteY206" fmla="*/ 1547446 h 2004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</a:cxnLst>
              <a:rect l="l" t="t" r="r" b="b"/>
              <a:pathLst>
                <a:path w="2058149" h="2004726">
                  <a:moveTo>
                    <a:pt x="6446" y="1547446"/>
                  </a:moveTo>
                  <a:cubicBezTo>
                    <a:pt x="9377" y="1543538"/>
                    <a:pt x="14475" y="1527990"/>
                    <a:pt x="18169" y="1518138"/>
                  </a:cubicBezTo>
                  <a:cubicBezTo>
                    <a:pt x="24211" y="1502025"/>
                    <a:pt x="24918" y="1492277"/>
                    <a:pt x="35753" y="1477108"/>
                  </a:cubicBezTo>
                  <a:cubicBezTo>
                    <a:pt x="40571" y="1470362"/>
                    <a:pt x="48031" y="1465891"/>
                    <a:pt x="53338" y="1459523"/>
                  </a:cubicBezTo>
                  <a:cubicBezTo>
                    <a:pt x="57848" y="1454111"/>
                    <a:pt x="60080" y="1446919"/>
                    <a:pt x="65061" y="1441938"/>
                  </a:cubicBezTo>
                  <a:cubicBezTo>
                    <a:pt x="73345" y="1433654"/>
                    <a:pt x="96899" y="1423089"/>
                    <a:pt x="106092" y="1418492"/>
                  </a:cubicBezTo>
                  <a:cubicBezTo>
                    <a:pt x="108046" y="1412631"/>
                    <a:pt x="107584" y="1405277"/>
                    <a:pt x="111953" y="1400908"/>
                  </a:cubicBezTo>
                  <a:cubicBezTo>
                    <a:pt x="116322" y="1396539"/>
                    <a:pt x="123859" y="1397480"/>
                    <a:pt x="129538" y="1395046"/>
                  </a:cubicBezTo>
                  <a:cubicBezTo>
                    <a:pt x="150361" y="1386122"/>
                    <a:pt x="152909" y="1383373"/>
                    <a:pt x="170569" y="1371600"/>
                  </a:cubicBezTo>
                  <a:cubicBezTo>
                    <a:pt x="201828" y="1324710"/>
                    <a:pt x="160802" y="1381366"/>
                    <a:pt x="199876" y="1342292"/>
                  </a:cubicBezTo>
                  <a:cubicBezTo>
                    <a:pt x="204857" y="1337311"/>
                    <a:pt x="208449" y="1331009"/>
                    <a:pt x="211599" y="1324708"/>
                  </a:cubicBezTo>
                  <a:cubicBezTo>
                    <a:pt x="214362" y="1319182"/>
                    <a:pt x="213092" y="1311492"/>
                    <a:pt x="217461" y="1307123"/>
                  </a:cubicBezTo>
                  <a:cubicBezTo>
                    <a:pt x="229657" y="1294927"/>
                    <a:pt x="244481" y="1296544"/>
                    <a:pt x="258492" y="1289538"/>
                  </a:cubicBezTo>
                  <a:cubicBezTo>
                    <a:pt x="264793" y="1286388"/>
                    <a:pt x="270215" y="1281723"/>
                    <a:pt x="276076" y="1277815"/>
                  </a:cubicBezTo>
                  <a:cubicBezTo>
                    <a:pt x="266253" y="1248343"/>
                    <a:pt x="264859" y="1252348"/>
                    <a:pt x="276076" y="1207477"/>
                  </a:cubicBezTo>
                  <a:cubicBezTo>
                    <a:pt x="277785" y="1200643"/>
                    <a:pt x="283891" y="1195754"/>
                    <a:pt x="287799" y="1189892"/>
                  </a:cubicBezTo>
                  <a:cubicBezTo>
                    <a:pt x="285845" y="1184031"/>
                    <a:pt x="285117" y="1177606"/>
                    <a:pt x="281938" y="1172308"/>
                  </a:cubicBezTo>
                  <a:cubicBezTo>
                    <a:pt x="270756" y="1153671"/>
                    <a:pt x="256432" y="1158287"/>
                    <a:pt x="235046" y="1154723"/>
                  </a:cubicBezTo>
                  <a:cubicBezTo>
                    <a:pt x="229184" y="1150815"/>
                    <a:pt x="222442" y="1147981"/>
                    <a:pt x="217461" y="1143000"/>
                  </a:cubicBezTo>
                  <a:cubicBezTo>
                    <a:pt x="209177" y="1134716"/>
                    <a:pt x="198612" y="1111162"/>
                    <a:pt x="194015" y="1101969"/>
                  </a:cubicBezTo>
                  <a:cubicBezTo>
                    <a:pt x="182292" y="1103923"/>
                    <a:pt x="170229" y="1104416"/>
                    <a:pt x="158846" y="1107831"/>
                  </a:cubicBezTo>
                  <a:cubicBezTo>
                    <a:pt x="150476" y="1110342"/>
                    <a:pt x="144094" y="1118685"/>
                    <a:pt x="135399" y="1119554"/>
                  </a:cubicBezTo>
                  <a:cubicBezTo>
                    <a:pt x="123573" y="1120736"/>
                    <a:pt x="111953" y="1115646"/>
                    <a:pt x="100230" y="1113692"/>
                  </a:cubicBezTo>
                  <a:cubicBezTo>
                    <a:pt x="96322" y="1103923"/>
                    <a:pt x="89207" y="1094883"/>
                    <a:pt x="88507" y="1084384"/>
                  </a:cubicBezTo>
                  <a:cubicBezTo>
                    <a:pt x="86786" y="1058561"/>
                    <a:pt x="86449" y="1027827"/>
                    <a:pt x="106092" y="1008184"/>
                  </a:cubicBezTo>
                  <a:cubicBezTo>
                    <a:pt x="111073" y="1003203"/>
                    <a:pt x="117815" y="1000369"/>
                    <a:pt x="123676" y="996461"/>
                  </a:cubicBezTo>
                  <a:cubicBezTo>
                    <a:pt x="127584" y="986692"/>
                    <a:pt x="131705" y="977006"/>
                    <a:pt x="135399" y="967154"/>
                  </a:cubicBezTo>
                  <a:cubicBezTo>
                    <a:pt x="137569" y="961369"/>
                    <a:pt x="138498" y="955095"/>
                    <a:pt x="141261" y="949569"/>
                  </a:cubicBezTo>
                  <a:cubicBezTo>
                    <a:pt x="144412" y="943268"/>
                    <a:pt x="149833" y="938285"/>
                    <a:pt x="152984" y="931984"/>
                  </a:cubicBezTo>
                  <a:cubicBezTo>
                    <a:pt x="157689" y="922573"/>
                    <a:pt x="161380" y="912659"/>
                    <a:pt x="164707" y="902677"/>
                  </a:cubicBezTo>
                  <a:cubicBezTo>
                    <a:pt x="167255" y="895035"/>
                    <a:pt x="166966" y="886436"/>
                    <a:pt x="170569" y="879231"/>
                  </a:cubicBezTo>
                  <a:cubicBezTo>
                    <a:pt x="176870" y="866629"/>
                    <a:pt x="194015" y="844061"/>
                    <a:pt x="194015" y="844061"/>
                  </a:cubicBezTo>
                  <a:cubicBezTo>
                    <a:pt x="197923" y="830384"/>
                    <a:pt x="202540" y="816891"/>
                    <a:pt x="205738" y="803031"/>
                  </a:cubicBezTo>
                  <a:cubicBezTo>
                    <a:pt x="208410" y="791450"/>
                    <a:pt x="207426" y="778989"/>
                    <a:pt x="211599" y="767861"/>
                  </a:cubicBezTo>
                  <a:cubicBezTo>
                    <a:pt x="214382" y="760439"/>
                    <a:pt x="236471" y="747373"/>
                    <a:pt x="240907" y="744415"/>
                  </a:cubicBezTo>
                  <a:cubicBezTo>
                    <a:pt x="282250" y="682401"/>
                    <a:pt x="252647" y="738474"/>
                    <a:pt x="270215" y="656492"/>
                  </a:cubicBezTo>
                  <a:cubicBezTo>
                    <a:pt x="277822" y="620995"/>
                    <a:pt x="280609" y="635703"/>
                    <a:pt x="293661" y="609600"/>
                  </a:cubicBezTo>
                  <a:cubicBezTo>
                    <a:pt x="296424" y="604074"/>
                    <a:pt x="297569" y="597877"/>
                    <a:pt x="299523" y="592015"/>
                  </a:cubicBezTo>
                  <a:cubicBezTo>
                    <a:pt x="303431" y="558800"/>
                    <a:pt x="304687" y="525164"/>
                    <a:pt x="311246" y="492369"/>
                  </a:cubicBezTo>
                  <a:cubicBezTo>
                    <a:pt x="312628" y="485461"/>
                    <a:pt x="319819" y="481085"/>
                    <a:pt x="322969" y="474784"/>
                  </a:cubicBezTo>
                  <a:cubicBezTo>
                    <a:pt x="325732" y="469258"/>
                    <a:pt x="326876" y="463061"/>
                    <a:pt x="328830" y="457200"/>
                  </a:cubicBezTo>
                  <a:cubicBezTo>
                    <a:pt x="324922" y="431800"/>
                    <a:pt x="322993" y="406016"/>
                    <a:pt x="317107" y="381000"/>
                  </a:cubicBezTo>
                  <a:cubicBezTo>
                    <a:pt x="315106" y="372494"/>
                    <a:pt x="308826" y="365585"/>
                    <a:pt x="305384" y="357554"/>
                  </a:cubicBezTo>
                  <a:cubicBezTo>
                    <a:pt x="302950" y="351875"/>
                    <a:pt x="301477" y="345831"/>
                    <a:pt x="299523" y="339969"/>
                  </a:cubicBezTo>
                  <a:cubicBezTo>
                    <a:pt x="303431" y="318477"/>
                    <a:pt x="309793" y="297288"/>
                    <a:pt x="311246" y="275492"/>
                  </a:cubicBezTo>
                  <a:cubicBezTo>
                    <a:pt x="311782" y="267454"/>
                    <a:pt x="307597" y="259792"/>
                    <a:pt x="305384" y="252046"/>
                  </a:cubicBezTo>
                  <a:cubicBezTo>
                    <a:pt x="303687" y="246105"/>
                    <a:pt x="302702" y="239759"/>
                    <a:pt x="299523" y="234461"/>
                  </a:cubicBezTo>
                  <a:cubicBezTo>
                    <a:pt x="296680" y="229722"/>
                    <a:pt x="291252" y="227053"/>
                    <a:pt x="287799" y="222738"/>
                  </a:cubicBezTo>
                  <a:cubicBezTo>
                    <a:pt x="283398" y="217237"/>
                    <a:pt x="279984" y="211015"/>
                    <a:pt x="276076" y="205154"/>
                  </a:cubicBezTo>
                  <a:cubicBezTo>
                    <a:pt x="278030" y="195385"/>
                    <a:pt x="276412" y="184136"/>
                    <a:pt x="281938" y="175846"/>
                  </a:cubicBezTo>
                  <a:cubicBezTo>
                    <a:pt x="285365" y="170705"/>
                    <a:pt x="293844" y="172418"/>
                    <a:pt x="299523" y="169984"/>
                  </a:cubicBezTo>
                  <a:cubicBezTo>
                    <a:pt x="307554" y="166542"/>
                    <a:pt x="315382" y="162596"/>
                    <a:pt x="322969" y="158261"/>
                  </a:cubicBezTo>
                  <a:cubicBezTo>
                    <a:pt x="329085" y="154766"/>
                    <a:pt x="333957" y="149011"/>
                    <a:pt x="340553" y="146538"/>
                  </a:cubicBezTo>
                  <a:cubicBezTo>
                    <a:pt x="349881" y="143040"/>
                    <a:pt x="360092" y="142631"/>
                    <a:pt x="369861" y="140677"/>
                  </a:cubicBezTo>
                  <a:cubicBezTo>
                    <a:pt x="379630" y="136769"/>
                    <a:pt x="389758" y="133660"/>
                    <a:pt x="399169" y="128954"/>
                  </a:cubicBezTo>
                  <a:cubicBezTo>
                    <a:pt x="405470" y="125804"/>
                    <a:pt x="410452" y="120381"/>
                    <a:pt x="416753" y="117231"/>
                  </a:cubicBezTo>
                  <a:cubicBezTo>
                    <a:pt x="422279" y="114468"/>
                    <a:pt x="428659" y="113803"/>
                    <a:pt x="434338" y="111369"/>
                  </a:cubicBezTo>
                  <a:cubicBezTo>
                    <a:pt x="442369" y="107927"/>
                    <a:pt x="450197" y="103981"/>
                    <a:pt x="457784" y="99646"/>
                  </a:cubicBezTo>
                  <a:cubicBezTo>
                    <a:pt x="463901" y="96151"/>
                    <a:pt x="469068" y="91074"/>
                    <a:pt x="475369" y="87923"/>
                  </a:cubicBezTo>
                  <a:cubicBezTo>
                    <a:pt x="480895" y="85160"/>
                    <a:pt x="487427" y="84824"/>
                    <a:pt x="492953" y="82061"/>
                  </a:cubicBezTo>
                  <a:cubicBezTo>
                    <a:pt x="499254" y="78910"/>
                    <a:pt x="504421" y="73833"/>
                    <a:pt x="510538" y="70338"/>
                  </a:cubicBezTo>
                  <a:cubicBezTo>
                    <a:pt x="530821" y="58748"/>
                    <a:pt x="531839" y="59330"/>
                    <a:pt x="551569" y="52754"/>
                  </a:cubicBezTo>
                  <a:cubicBezTo>
                    <a:pt x="555477" y="44939"/>
                    <a:pt x="556182" y="34387"/>
                    <a:pt x="563292" y="29308"/>
                  </a:cubicBezTo>
                  <a:cubicBezTo>
                    <a:pt x="584342" y="14272"/>
                    <a:pt x="621839" y="30756"/>
                    <a:pt x="639492" y="35169"/>
                  </a:cubicBezTo>
                  <a:cubicBezTo>
                    <a:pt x="645353" y="39077"/>
                    <a:pt x="650086" y="46018"/>
                    <a:pt x="657076" y="46892"/>
                  </a:cubicBezTo>
                  <a:cubicBezTo>
                    <a:pt x="673493" y="48944"/>
                    <a:pt x="696294" y="37043"/>
                    <a:pt x="709830" y="29308"/>
                  </a:cubicBezTo>
                  <a:cubicBezTo>
                    <a:pt x="725656" y="20264"/>
                    <a:pt x="726783" y="14455"/>
                    <a:pt x="744999" y="11723"/>
                  </a:cubicBezTo>
                  <a:cubicBezTo>
                    <a:pt x="778074" y="6762"/>
                    <a:pt x="811430" y="3908"/>
                    <a:pt x="844646" y="0"/>
                  </a:cubicBezTo>
                  <a:cubicBezTo>
                    <a:pt x="847092" y="188"/>
                    <a:pt x="916060" y="-705"/>
                    <a:pt x="938430" y="11723"/>
                  </a:cubicBezTo>
                  <a:cubicBezTo>
                    <a:pt x="950746" y="18566"/>
                    <a:pt x="959568" y="33893"/>
                    <a:pt x="973599" y="35169"/>
                  </a:cubicBezTo>
                  <a:lnTo>
                    <a:pt x="1167030" y="52754"/>
                  </a:lnTo>
                  <a:cubicBezTo>
                    <a:pt x="1172892" y="58615"/>
                    <a:pt x="1179797" y="63593"/>
                    <a:pt x="1184615" y="70338"/>
                  </a:cubicBezTo>
                  <a:cubicBezTo>
                    <a:pt x="1195302" y="85299"/>
                    <a:pt x="1192378" y="96098"/>
                    <a:pt x="1208061" y="105508"/>
                  </a:cubicBezTo>
                  <a:cubicBezTo>
                    <a:pt x="1213359" y="108687"/>
                    <a:pt x="1219685" y="109743"/>
                    <a:pt x="1225646" y="111369"/>
                  </a:cubicBezTo>
                  <a:cubicBezTo>
                    <a:pt x="1241190" y="115608"/>
                    <a:pt x="1257253" y="117997"/>
                    <a:pt x="1272538" y="123092"/>
                  </a:cubicBezTo>
                  <a:cubicBezTo>
                    <a:pt x="1280827" y="125855"/>
                    <a:pt x="1287615" y="132304"/>
                    <a:pt x="1295984" y="134815"/>
                  </a:cubicBezTo>
                  <a:cubicBezTo>
                    <a:pt x="1307367" y="138230"/>
                    <a:pt x="1319532" y="138187"/>
                    <a:pt x="1331153" y="140677"/>
                  </a:cubicBezTo>
                  <a:cubicBezTo>
                    <a:pt x="1346907" y="144053"/>
                    <a:pt x="1362318" y="148905"/>
                    <a:pt x="1378046" y="152400"/>
                  </a:cubicBezTo>
                  <a:cubicBezTo>
                    <a:pt x="1397497" y="156722"/>
                    <a:pt x="1417246" y="159643"/>
                    <a:pt x="1436661" y="164123"/>
                  </a:cubicBezTo>
                  <a:cubicBezTo>
                    <a:pt x="1442681" y="165512"/>
                    <a:pt x="1448226" y="168595"/>
                    <a:pt x="1454246" y="169984"/>
                  </a:cubicBezTo>
                  <a:cubicBezTo>
                    <a:pt x="1473661" y="174464"/>
                    <a:pt x="1493378" y="177533"/>
                    <a:pt x="1512861" y="181708"/>
                  </a:cubicBezTo>
                  <a:cubicBezTo>
                    <a:pt x="1520738" y="183396"/>
                    <a:pt x="1528457" y="185758"/>
                    <a:pt x="1536307" y="187569"/>
                  </a:cubicBezTo>
                  <a:lnTo>
                    <a:pt x="1589061" y="199292"/>
                  </a:lnTo>
                  <a:cubicBezTo>
                    <a:pt x="1596876" y="203200"/>
                    <a:pt x="1604920" y="206680"/>
                    <a:pt x="1612507" y="211015"/>
                  </a:cubicBezTo>
                  <a:cubicBezTo>
                    <a:pt x="1618624" y="214510"/>
                    <a:pt x="1623106" y="221827"/>
                    <a:pt x="1630092" y="222738"/>
                  </a:cubicBezTo>
                  <a:cubicBezTo>
                    <a:pt x="1668889" y="227799"/>
                    <a:pt x="1708246" y="226646"/>
                    <a:pt x="1747323" y="228600"/>
                  </a:cubicBezTo>
                  <a:cubicBezTo>
                    <a:pt x="1750407" y="228963"/>
                    <a:pt x="1925146" y="249000"/>
                    <a:pt x="1934892" y="252046"/>
                  </a:cubicBezTo>
                  <a:cubicBezTo>
                    <a:pt x="1940789" y="253889"/>
                    <a:pt x="1938584" y="263846"/>
                    <a:pt x="1940753" y="269631"/>
                  </a:cubicBezTo>
                  <a:cubicBezTo>
                    <a:pt x="1953043" y="302404"/>
                    <a:pt x="1948012" y="292242"/>
                    <a:pt x="1964199" y="316523"/>
                  </a:cubicBezTo>
                  <a:cubicBezTo>
                    <a:pt x="1962245" y="326292"/>
                    <a:pt x="1961836" y="336503"/>
                    <a:pt x="1958338" y="345831"/>
                  </a:cubicBezTo>
                  <a:cubicBezTo>
                    <a:pt x="1955865" y="352427"/>
                    <a:pt x="1946950" y="356378"/>
                    <a:pt x="1946615" y="363415"/>
                  </a:cubicBezTo>
                  <a:cubicBezTo>
                    <a:pt x="1941613" y="468454"/>
                    <a:pt x="1925419" y="450885"/>
                    <a:pt x="1970061" y="480646"/>
                  </a:cubicBezTo>
                  <a:cubicBezTo>
                    <a:pt x="1973969" y="486508"/>
                    <a:pt x="1979009" y="491756"/>
                    <a:pt x="1981784" y="498231"/>
                  </a:cubicBezTo>
                  <a:cubicBezTo>
                    <a:pt x="1984957" y="505636"/>
                    <a:pt x="1982964" y="515122"/>
                    <a:pt x="1987646" y="521677"/>
                  </a:cubicBezTo>
                  <a:cubicBezTo>
                    <a:pt x="1993324" y="529626"/>
                    <a:pt x="2003143" y="533583"/>
                    <a:pt x="2011092" y="539261"/>
                  </a:cubicBezTo>
                  <a:cubicBezTo>
                    <a:pt x="2032889" y="554830"/>
                    <a:pt x="2024689" y="549987"/>
                    <a:pt x="2052123" y="556846"/>
                  </a:cubicBezTo>
                  <a:cubicBezTo>
                    <a:pt x="2054077" y="564661"/>
                    <a:pt x="2059123" y="572317"/>
                    <a:pt x="2057984" y="580292"/>
                  </a:cubicBezTo>
                  <a:cubicBezTo>
                    <a:pt x="2055927" y="594690"/>
                    <a:pt x="2038549" y="603018"/>
                    <a:pt x="2028676" y="609600"/>
                  </a:cubicBezTo>
                  <a:cubicBezTo>
                    <a:pt x="2024768" y="615461"/>
                    <a:pt x="2021354" y="621683"/>
                    <a:pt x="2016953" y="627184"/>
                  </a:cubicBezTo>
                  <a:cubicBezTo>
                    <a:pt x="2013501" y="631500"/>
                    <a:pt x="2006789" y="633606"/>
                    <a:pt x="2005230" y="638908"/>
                  </a:cubicBezTo>
                  <a:cubicBezTo>
                    <a:pt x="1996797" y="667582"/>
                    <a:pt x="1987646" y="726831"/>
                    <a:pt x="1987646" y="726831"/>
                  </a:cubicBezTo>
                  <a:cubicBezTo>
                    <a:pt x="1997820" y="757353"/>
                    <a:pt x="2009603" y="787855"/>
                    <a:pt x="2011092" y="820615"/>
                  </a:cubicBezTo>
                  <a:cubicBezTo>
                    <a:pt x="2013023" y="863103"/>
                    <a:pt x="2015772" y="881819"/>
                    <a:pt x="1993507" y="908538"/>
                  </a:cubicBezTo>
                  <a:cubicBezTo>
                    <a:pt x="1988200" y="914906"/>
                    <a:pt x="1980741" y="919378"/>
                    <a:pt x="1975923" y="926123"/>
                  </a:cubicBezTo>
                  <a:cubicBezTo>
                    <a:pt x="1970844" y="933233"/>
                    <a:pt x="1969278" y="942459"/>
                    <a:pt x="1964199" y="949569"/>
                  </a:cubicBezTo>
                  <a:cubicBezTo>
                    <a:pt x="1956996" y="959654"/>
                    <a:pt x="1940457" y="973164"/>
                    <a:pt x="1929030" y="978877"/>
                  </a:cubicBezTo>
                  <a:cubicBezTo>
                    <a:pt x="1923504" y="981640"/>
                    <a:pt x="1917231" y="982569"/>
                    <a:pt x="1911446" y="984738"/>
                  </a:cubicBezTo>
                  <a:cubicBezTo>
                    <a:pt x="1857878" y="1004825"/>
                    <a:pt x="1905308" y="991312"/>
                    <a:pt x="1829384" y="1008184"/>
                  </a:cubicBezTo>
                  <a:cubicBezTo>
                    <a:pt x="1805938" y="1006230"/>
                    <a:pt x="1782116" y="1006937"/>
                    <a:pt x="1759046" y="1002323"/>
                  </a:cubicBezTo>
                  <a:cubicBezTo>
                    <a:pt x="1752138" y="1000941"/>
                    <a:pt x="1747578" y="994095"/>
                    <a:pt x="1741461" y="990600"/>
                  </a:cubicBezTo>
                  <a:cubicBezTo>
                    <a:pt x="1733874" y="986265"/>
                    <a:pt x="1726620" y="980396"/>
                    <a:pt x="1718015" y="978877"/>
                  </a:cubicBezTo>
                  <a:cubicBezTo>
                    <a:pt x="1692928" y="974450"/>
                    <a:pt x="1667215" y="974969"/>
                    <a:pt x="1641815" y="973015"/>
                  </a:cubicBezTo>
                  <a:cubicBezTo>
                    <a:pt x="1601176" y="964887"/>
                    <a:pt x="1566336" y="951971"/>
                    <a:pt x="1524584" y="967154"/>
                  </a:cubicBezTo>
                  <a:cubicBezTo>
                    <a:pt x="1518778" y="969265"/>
                    <a:pt x="1520677" y="978877"/>
                    <a:pt x="1518723" y="984738"/>
                  </a:cubicBezTo>
                  <a:cubicBezTo>
                    <a:pt x="1530689" y="1044569"/>
                    <a:pt x="1513269" y="1037667"/>
                    <a:pt x="1553892" y="1055077"/>
                  </a:cubicBezTo>
                  <a:cubicBezTo>
                    <a:pt x="1559571" y="1057511"/>
                    <a:pt x="1565615" y="1058984"/>
                    <a:pt x="1571476" y="1060938"/>
                  </a:cubicBezTo>
                  <a:cubicBezTo>
                    <a:pt x="1576472" y="1098405"/>
                    <a:pt x="1568108" y="1145079"/>
                    <a:pt x="1600784" y="1172308"/>
                  </a:cubicBezTo>
                  <a:cubicBezTo>
                    <a:pt x="1605531" y="1176263"/>
                    <a:pt x="1612507" y="1176215"/>
                    <a:pt x="1618369" y="1178169"/>
                  </a:cubicBezTo>
                  <a:cubicBezTo>
                    <a:pt x="1622277" y="1185984"/>
                    <a:pt x="1633337" y="1193502"/>
                    <a:pt x="1630092" y="1201615"/>
                  </a:cubicBezTo>
                  <a:cubicBezTo>
                    <a:pt x="1627100" y="1209095"/>
                    <a:pt x="1614669" y="1208206"/>
                    <a:pt x="1606646" y="1207477"/>
                  </a:cubicBezTo>
                  <a:cubicBezTo>
                    <a:pt x="1592480" y="1206189"/>
                    <a:pt x="1579292" y="1199662"/>
                    <a:pt x="1565615" y="1195754"/>
                  </a:cubicBezTo>
                  <a:cubicBezTo>
                    <a:pt x="1535180" y="1175464"/>
                    <a:pt x="1524873" y="1163371"/>
                    <a:pt x="1471830" y="1189892"/>
                  </a:cubicBezTo>
                  <a:cubicBezTo>
                    <a:pt x="1462919" y="1194348"/>
                    <a:pt x="1468946" y="1214429"/>
                    <a:pt x="1477692" y="1219200"/>
                  </a:cubicBezTo>
                  <a:cubicBezTo>
                    <a:pt x="1494930" y="1228603"/>
                    <a:pt x="1516769" y="1223107"/>
                    <a:pt x="1536307" y="1225061"/>
                  </a:cubicBezTo>
                  <a:cubicBezTo>
                    <a:pt x="1534353" y="1232877"/>
                    <a:pt x="1533619" y="1241103"/>
                    <a:pt x="1530446" y="1248508"/>
                  </a:cubicBezTo>
                  <a:cubicBezTo>
                    <a:pt x="1527671" y="1254983"/>
                    <a:pt x="1519881" y="1259143"/>
                    <a:pt x="1518723" y="1266092"/>
                  </a:cubicBezTo>
                  <a:cubicBezTo>
                    <a:pt x="1517707" y="1272187"/>
                    <a:pt x="1518959" y="1281120"/>
                    <a:pt x="1524584" y="1283677"/>
                  </a:cubicBezTo>
                  <a:cubicBezTo>
                    <a:pt x="1542723" y="1291922"/>
                    <a:pt x="1563661" y="1291492"/>
                    <a:pt x="1583199" y="1295400"/>
                  </a:cubicBezTo>
                  <a:cubicBezTo>
                    <a:pt x="1589061" y="1293446"/>
                    <a:pt x="1595959" y="1293398"/>
                    <a:pt x="1600784" y="1289538"/>
                  </a:cubicBezTo>
                  <a:cubicBezTo>
                    <a:pt x="1606285" y="1285137"/>
                    <a:pt x="1607526" y="1276935"/>
                    <a:pt x="1612507" y="1271954"/>
                  </a:cubicBezTo>
                  <a:cubicBezTo>
                    <a:pt x="1617489" y="1266973"/>
                    <a:pt x="1624230" y="1264139"/>
                    <a:pt x="1630092" y="1260231"/>
                  </a:cubicBezTo>
                  <a:cubicBezTo>
                    <a:pt x="1634000" y="1268046"/>
                    <a:pt x="1640731" y="1275007"/>
                    <a:pt x="1641815" y="1283677"/>
                  </a:cubicBezTo>
                  <a:cubicBezTo>
                    <a:pt x="1644159" y="1302429"/>
                    <a:pt x="1622814" y="1310502"/>
                    <a:pt x="1647676" y="1324708"/>
                  </a:cubicBezTo>
                  <a:cubicBezTo>
                    <a:pt x="1656326" y="1329651"/>
                    <a:pt x="1667215" y="1328615"/>
                    <a:pt x="1676984" y="1330569"/>
                  </a:cubicBezTo>
                  <a:cubicBezTo>
                    <a:pt x="1718856" y="1358484"/>
                    <a:pt x="1698484" y="1350598"/>
                    <a:pt x="1735599" y="1359877"/>
                  </a:cubicBezTo>
                  <a:cubicBezTo>
                    <a:pt x="1741461" y="1363785"/>
                    <a:pt x="1748202" y="1366619"/>
                    <a:pt x="1753184" y="1371600"/>
                  </a:cubicBezTo>
                  <a:cubicBezTo>
                    <a:pt x="1792266" y="1410681"/>
                    <a:pt x="1735593" y="1369640"/>
                    <a:pt x="1782492" y="1400908"/>
                  </a:cubicBezTo>
                  <a:cubicBezTo>
                    <a:pt x="1792261" y="1398954"/>
                    <a:pt x="1803149" y="1399989"/>
                    <a:pt x="1811799" y="1395046"/>
                  </a:cubicBezTo>
                  <a:cubicBezTo>
                    <a:pt x="1822457" y="1388956"/>
                    <a:pt x="1825236" y="1369555"/>
                    <a:pt x="1829384" y="1359877"/>
                  </a:cubicBezTo>
                  <a:cubicBezTo>
                    <a:pt x="1838307" y="1339055"/>
                    <a:pt x="1841057" y="1336505"/>
                    <a:pt x="1852830" y="1318846"/>
                  </a:cubicBezTo>
                  <a:cubicBezTo>
                    <a:pt x="1854784" y="1309077"/>
                    <a:pt x="1850402" y="1295064"/>
                    <a:pt x="1858692" y="1289538"/>
                  </a:cubicBezTo>
                  <a:cubicBezTo>
                    <a:pt x="1864554" y="1285630"/>
                    <a:pt x="1870415" y="1300078"/>
                    <a:pt x="1870415" y="1307123"/>
                  </a:cubicBezTo>
                  <a:cubicBezTo>
                    <a:pt x="1870415" y="1321609"/>
                    <a:pt x="1853975" y="1351726"/>
                    <a:pt x="1846969" y="1365738"/>
                  </a:cubicBezTo>
                  <a:cubicBezTo>
                    <a:pt x="1848923" y="1383323"/>
                    <a:pt x="1850140" y="1401005"/>
                    <a:pt x="1852830" y="1418492"/>
                  </a:cubicBezTo>
                  <a:cubicBezTo>
                    <a:pt x="1855276" y="1434389"/>
                    <a:pt x="1858705" y="1447813"/>
                    <a:pt x="1870415" y="1459523"/>
                  </a:cubicBezTo>
                  <a:cubicBezTo>
                    <a:pt x="1875396" y="1464504"/>
                    <a:pt x="1882138" y="1467338"/>
                    <a:pt x="1887999" y="1471246"/>
                  </a:cubicBezTo>
                  <a:cubicBezTo>
                    <a:pt x="1892622" y="1469705"/>
                    <a:pt x="1926454" y="1454930"/>
                    <a:pt x="1929030" y="1471246"/>
                  </a:cubicBezTo>
                  <a:cubicBezTo>
                    <a:pt x="1945472" y="1575376"/>
                    <a:pt x="1952613" y="1566940"/>
                    <a:pt x="1905584" y="1582615"/>
                  </a:cubicBezTo>
                  <a:cubicBezTo>
                    <a:pt x="1860646" y="1578707"/>
                    <a:pt x="1815857" y="1572218"/>
                    <a:pt x="1770769" y="1570892"/>
                  </a:cubicBezTo>
                  <a:cubicBezTo>
                    <a:pt x="1729493" y="1569678"/>
                    <a:pt x="1715573" y="1574434"/>
                    <a:pt x="1682846" y="1582615"/>
                  </a:cubicBezTo>
                  <a:cubicBezTo>
                    <a:pt x="1669247" y="1591681"/>
                    <a:pt x="1649329" y="1609414"/>
                    <a:pt x="1630092" y="1611923"/>
                  </a:cubicBezTo>
                  <a:cubicBezTo>
                    <a:pt x="1591150" y="1617003"/>
                    <a:pt x="1551938" y="1619738"/>
                    <a:pt x="1512861" y="1623646"/>
                  </a:cubicBezTo>
                  <a:cubicBezTo>
                    <a:pt x="1470989" y="1651561"/>
                    <a:pt x="1491361" y="1643675"/>
                    <a:pt x="1454246" y="1652954"/>
                  </a:cubicBezTo>
                  <a:cubicBezTo>
                    <a:pt x="1448384" y="1656862"/>
                    <a:pt x="1443468" y="1662862"/>
                    <a:pt x="1436661" y="1664677"/>
                  </a:cubicBezTo>
                  <a:cubicBezTo>
                    <a:pt x="1413694" y="1670801"/>
                    <a:pt x="1389631" y="1671739"/>
                    <a:pt x="1366323" y="1676400"/>
                  </a:cubicBezTo>
                  <a:cubicBezTo>
                    <a:pt x="1360264" y="1677612"/>
                    <a:pt x="1354600" y="1680307"/>
                    <a:pt x="1348738" y="1682261"/>
                  </a:cubicBezTo>
                  <a:cubicBezTo>
                    <a:pt x="1344830" y="1690077"/>
                    <a:pt x="1334252" y="1697418"/>
                    <a:pt x="1337015" y="1705708"/>
                  </a:cubicBezTo>
                  <a:cubicBezTo>
                    <a:pt x="1341384" y="1718815"/>
                    <a:pt x="1366323" y="1735015"/>
                    <a:pt x="1366323" y="1735015"/>
                  </a:cubicBezTo>
                  <a:cubicBezTo>
                    <a:pt x="1364369" y="1740877"/>
                    <a:pt x="1366455" y="1751101"/>
                    <a:pt x="1360461" y="1752600"/>
                  </a:cubicBezTo>
                  <a:cubicBezTo>
                    <a:pt x="1347058" y="1755951"/>
                    <a:pt x="1333246" y="1746738"/>
                    <a:pt x="1319430" y="1746738"/>
                  </a:cubicBezTo>
                  <a:cubicBezTo>
                    <a:pt x="1297849" y="1746738"/>
                    <a:pt x="1276445" y="1750646"/>
                    <a:pt x="1254953" y="1752600"/>
                  </a:cubicBezTo>
                  <a:cubicBezTo>
                    <a:pt x="1251045" y="1758461"/>
                    <a:pt x="1247631" y="1764683"/>
                    <a:pt x="1243230" y="1770184"/>
                  </a:cubicBezTo>
                  <a:cubicBezTo>
                    <a:pt x="1239778" y="1774500"/>
                    <a:pt x="1234350" y="1777169"/>
                    <a:pt x="1231507" y="1781908"/>
                  </a:cubicBezTo>
                  <a:cubicBezTo>
                    <a:pt x="1228328" y="1787206"/>
                    <a:pt x="1228409" y="1793966"/>
                    <a:pt x="1225646" y="1799492"/>
                  </a:cubicBezTo>
                  <a:cubicBezTo>
                    <a:pt x="1218251" y="1814283"/>
                    <a:pt x="1213105" y="1817895"/>
                    <a:pt x="1202199" y="1828800"/>
                  </a:cubicBezTo>
                  <a:cubicBezTo>
                    <a:pt x="1200245" y="1834661"/>
                    <a:pt x="1199517" y="1841086"/>
                    <a:pt x="1196338" y="1846384"/>
                  </a:cubicBezTo>
                  <a:cubicBezTo>
                    <a:pt x="1193495" y="1851123"/>
                    <a:pt x="1188930" y="1854656"/>
                    <a:pt x="1184615" y="1858108"/>
                  </a:cubicBezTo>
                  <a:cubicBezTo>
                    <a:pt x="1171186" y="1868852"/>
                    <a:pt x="1161447" y="1874352"/>
                    <a:pt x="1143584" y="1875692"/>
                  </a:cubicBezTo>
                  <a:cubicBezTo>
                    <a:pt x="1073334" y="1880961"/>
                    <a:pt x="1002907" y="1883507"/>
                    <a:pt x="932569" y="1887415"/>
                  </a:cubicBezTo>
                  <a:cubicBezTo>
                    <a:pt x="896451" y="1911493"/>
                    <a:pt x="936379" y="1888099"/>
                    <a:pt x="885676" y="1905000"/>
                  </a:cubicBezTo>
                  <a:cubicBezTo>
                    <a:pt x="854846" y="1915277"/>
                    <a:pt x="870374" y="1915582"/>
                    <a:pt x="844646" y="1928446"/>
                  </a:cubicBezTo>
                  <a:cubicBezTo>
                    <a:pt x="839120" y="1931209"/>
                    <a:pt x="832923" y="1932354"/>
                    <a:pt x="827061" y="1934308"/>
                  </a:cubicBezTo>
                  <a:cubicBezTo>
                    <a:pt x="823153" y="1942123"/>
                    <a:pt x="821517" y="1951576"/>
                    <a:pt x="815338" y="1957754"/>
                  </a:cubicBezTo>
                  <a:cubicBezTo>
                    <a:pt x="810969" y="1962123"/>
                    <a:pt x="803279" y="1960852"/>
                    <a:pt x="797753" y="1963615"/>
                  </a:cubicBezTo>
                  <a:cubicBezTo>
                    <a:pt x="791452" y="1966765"/>
                    <a:pt x="786030" y="1971430"/>
                    <a:pt x="780169" y="1975338"/>
                  </a:cubicBezTo>
                  <a:cubicBezTo>
                    <a:pt x="776261" y="1981200"/>
                    <a:pt x="774179" y="1988828"/>
                    <a:pt x="768446" y="1992923"/>
                  </a:cubicBezTo>
                  <a:cubicBezTo>
                    <a:pt x="759884" y="1999039"/>
                    <a:pt x="749579" y="2003341"/>
                    <a:pt x="739138" y="2004646"/>
                  </a:cubicBezTo>
                  <a:cubicBezTo>
                    <a:pt x="733007" y="2005412"/>
                    <a:pt x="727494" y="2000481"/>
                    <a:pt x="721553" y="1998784"/>
                  </a:cubicBezTo>
                  <a:cubicBezTo>
                    <a:pt x="713807" y="1996571"/>
                    <a:pt x="705922" y="1994877"/>
                    <a:pt x="698107" y="1992923"/>
                  </a:cubicBezTo>
                  <a:cubicBezTo>
                    <a:pt x="692246" y="1989015"/>
                    <a:pt x="686024" y="1985601"/>
                    <a:pt x="680523" y="1981200"/>
                  </a:cubicBezTo>
                  <a:cubicBezTo>
                    <a:pt x="676207" y="1977748"/>
                    <a:pt x="673538" y="1972320"/>
                    <a:pt x="668799" y="1969477"/>
                  </a:cubicBezTo>
                  <a:cubicBezTo>
                    <a:pt x="663501" y="1966298"/>
                    <a:pt x="657076" y="1965569"/>
                    <a:pt x="651215" y="1963615"/>
                  </a:cubicBezTo>
                  <a:cubicBezTo>
                    <a:pt x="647307" y="1953846"/>
                    <a:pt x="645608" y="1942870"/>
                    <a:pt x="639492" y="1934308"/>
                  </a:cubicBezTo>
                  <a:cubicBezTo>
                    <a:pt x="635397" y="1928575"/>
                    <a:pt x="628208" y="1925735"/>
                    <a:pt x="621907" y="1922584"/>
                  </a:cubicBezTo>
                  <a:cubicBezTo>
                    <a:pt x="616381" y="1919821"/>
                    <a:pt x="610241" y="1918498"/>
                    <a:pt x="604323" y="1916723"/>
                  </a:cubicBezTo>
                  <a:cubicBezTo>
                    <a:pt x="590699" y="1912636"/>
                    <a:pt x="576969" y="1908908"/>
                    <a:pt x="563292" y="1905000"/>
                  </a:cubicBezTo>
                  <a:cubicBezTo>
                    <a:pt x="522551" y="1877840"/>
                    <a:pt x="569833" y="1914157"/>
                    <a:pt x="533984" y="1863969"/>
                  </a:cubicBezTo>
                  <a:cubicBezTo>
                    <a:pt x="523922" y="1849883"/>
                    <a:pt x="500945" y="1849155"/>
                    <a:pt x="487092" y="1846384"/>
                  </a:cubicBezTo>
                  <a:cubicBezTo>
                    <a:pt x="481230" y="1842476"/>
                    <a:pt x="475624" y="1838156"/>
                    <a:pt x="469507" y="1834661"/>
                  </a:cubicBezTo>
                  <a:cubicBezTo>
                    <a:pt x="461920" y="1830326"/>
                    <a:pt x="453171" y="1828017"/>
                    <a:pt x="446061" y="1822938"/>
                  </a:cubicBezTo>
                  <a:cubicBezTo>
                    <a:pt x="388926" y="1782129"/>
                    <a:pt x="462452" y="1827756"/>
                    <a:pt x="416753" y="1787769"/>
                  </a:cubicBezTo>
                  <a:cubicBezTo>
                    <a:pt x="388839" y="1763344"/>
                    <a:pt x="387272" y="1765745"/>
                    <a:pt x="358138" y="1758461"/>
                  </a:cubicBezTo>
                  <a:cubicBezTo>
                    <a:pt x="352276" y="1754553"/>
                    <a:pt x="345965" y="1751248"/>
                    <a:pt x="340553" y="1746738"/>
                  </a:cubicBezTo>
                  <a:cubicBezTo>
                    <a:pt x="334185" y="1741431"/>
                    <a:pt x="329714" y="1733972"/>
                    <a:pt x="322969" y="1729154"/>
                  </a:cubicBezTo>
                  <a:cubicBezTo>
                    <a:pt x="315859" y="1724075"/>
                    <a:pt x="307110" y="1721766"/>
                    <a:pt x="299523" y="1717431"/>
                  </a:cubicBezTo>
                  <a:cubicBezTo>
                    <a:pt x="293406" y="1713936"/>
                    <a:pt x="288239" y="1708859"/>
                    <a:pt x="281938" y="1705708"/>
                  </a:cubicBezTo>
                  <a:cubicBezTo>
                    <a:pt x="276412" y="1702945"/>
                    <a:pt x="270032" y="1702280"/>
                    <a:pt x="264353" y="1699846"/>
                  </a:cubicBezTo>
                  <a:cubicBezTo>
                    <a:pt x="256322" y="1696404"/>
                    <a:pt x="248938" y="1691565"/>
                    <a:pt x="240907" y="1688123"/>
                  </a:cubicBezTo>
                  <a:cubicBezTo>
                    <a:pt x="235228" y="1685689"/>
                    <a:pt x="228724" y="1685262"/>
                    <a:pt x="223323" y="1682261"/>
                  </a:cubicBezTo>
                  <a:cubicBezTo>
                    <a:pt x="199067" y="1668786"/>
                    <a:pt x="186221" y="1656598"/>
                    <a:pt x="164707" y="1641231"/>
                  </a:cubicBezTo>
                  <a:cubicBezTo>
                    <a:pt x="158975" y="1637136"/>
                    <a:pt x="152624" y="1633909"/>
                    <a:pt x="147123" y="1629508"/>
                  </a:cubicBezTo>
                  <a:cubicBezTo>
                    <a:pt x="124135" y="1611117"/>
                    <a:pt x="148351" y="1622101"/>
                    <a:pt x="117815" y="1611923"/>
                  </a:cubicBezTo>
                  <a:cubicBezTo>
                    <a:pt x="100155" y="1600150"/>
                    <a:pt x="97607" y="1597401"/>
                    <a:pt x="76784" y="1588477"/>
                  </a:cubicBezTo>
                  <a:cubicBezTo>
                    <a:pt x="71105" y="1586043"/>
                    <a:pt x="65061" y="1584569"/>
                    <a:pt x="59199" y="1582615"/>
                  </a:cubicBezTo>
                  <a:cubicBezTo>
                    <a:pt x="53338" y="1574800"/>
                    <a:pt x="49564" y="1564847"/>
                    <a:pt x="41615" y="1559169"/>
                  </a:cubicBezTo>
                  <a:cubicBezTo>
                    <a:pt x="18531" y="1542680"/>
                    <a:pt x="18578" y="1565577"/>
                    <a:pt x="584" y="1541584"/>
                  </a:cubicBezTo>
                  <a:cubicBezTo>
                    <a:pt x="-1761" y="1538458"/>
                    <a:pt x="3515" y="1551354"/>
                    <a:pt x="6446" y="1547446"/>
                  </a:cubicBezTo>
                  <a:close/>
                </a:path>
              </a:pathLst>
            </a:custGeom>
            <a:solidFill>
              <a:srgbClr val="948A54">
                <a:alpha val="36078"/>
              </a:srgbClr>
            </a:solidFill>
            <a:ln w="9525">
              <a:solidFill>
                <a:srgbClr val="C9C2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2000">
                <a:solidFill>
                  <a:schemeClr val="tx1"/>
                </a:solidFill>
              </a:endParaRPr>
            </a:p>
          </p:txBody>
        </p:sp>
        <p:sp>
          <p:nvSpPr>
            <p:cNvPr id="65" name="1 Título"/>
            <p:cNvSpPr txBox="1">
              <a:spLocks/>
            </p:cNvSpPr>
            <p:nvPr/>
          </p:nvSpPr>
          <p:spPr>
            <a:xfrm>
              <a:off x="7095971" y="3585520"/>
              <a:ext cx="1954950" cy="30874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CO" sz="1400" b="1" dirty="0">
                  <a:latin typeface="Arial Narrow" panose="020B0606020202030204" pitchFamily="34" charset="0"/>
                </a:rPr>
                <a:t>CIUDAD BOLÍVAR</a:t>
              </a:r>
            </a:p>
            <a:p>
              <a:r>
                <a:rPr lang="es-CO" sz="1100" b="1" dirty="0">
                  <a:latin typeface="Arial Narrow" panose="020B0606020202030204" pitchFamily="34" charset="0"/>
                </a:rPr>
                <a:t>31 Barrios</a:t>
              </a:r>
            </a:p>
          </p:txBody>
        </p:sp>
        <p:sp>
          <p:nvSpPr>
            <p:cNvPr id="79" name="1 Título"/>
            <p:cNvSpPr txBox="1">
              <a:spLocks/>
            </p:cNvSpPr>
            <p:nvPr/>
          </p:nvSpPr>
          <p:spPr>
            <a:xfrm>
              <a:off x="5393592" y="1035269"/>
              <a:ext cx="1188795" cy="43493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CO" sz="1400" b="1" dirty="0">
                  <a:latin typeface="Arial Narrow" panose="020B0606020202030204" pitchFamily="34" charset="0"/>
                </a:rPr>
                <a:t>SANTA FE</a:t>
              </a:r>
            </a:p>
            <a:p>
              <a:r>
                <a:rPr lang="es-CO" sz="1200" b="1" dirty="0">
                  <a:latin typeface="Arial Narrow" panose="020B0606020202030204" pitchFamily="34" charset="0"/>
                </a:rPr>
                <a:t>6 Barrios</a:t>
              </a:r>
              <a:endParaRPr lang="es-CO" sz="1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68" name="1 Título"/>
            <p:cNvSpPr txBox="1">
              <a:spLocks/>
            </p:cNvSpPr>
            <p:nvPr/>
          </p:nvSpPr>
          <p:spPr>
            <a:xfrm>
              <a:off x="6245492" y="1612047"/>
              <a:ext cx="1954951" cy="30874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CO" sz="1400" b="1" dirty="0">
                  <a:latin typeface="Arial Narrow" panose="020B0606020202030204" pitchFamily="34" charset="0"/>
                </a:rPr>
                <a:t>SAN CRISTÓBAL</a:t>
              </a:r>
            </a:p>
            <a:p>
              <a:r>
                <a:rPr lang="es-CO" sz="1200" b="1" dirty="0">
                  <a:latin typeface="Arial Narrow" panose="020B0606020202030204" pitchFamily="34" charset="0"/>
                </a:rPr>
                <a:t>12 Barrios</a:t>
              </a:r>
            </a:p>
            <a:p>
              <a:pPr algn="l"/>
              <a:endParaRPr lang="es-CO" sz="1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122" name="1 Título"/>
            <p:cNvSpPr txBox="1">
              <a:spLocks/>
            </p:cNvSpPr>
            <p:nvPr/>
          </p:nvSpPr>
          <p:spPr>
            <a:xfrm>
              <a:off x="7845821" y="2299175"/>
              <a:ext cx="1229270" cy="30874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CO" sz="1400" b="1" dirty="0">
                  <a:latin typeface="Arial Narrow" panose="020B0606020202030204" pitchFamily="34" charset="0"/>
                </a:rPr>
                <a:t>USME </a:t>
              </a:r>
              <a:endParaRPr lang="es-CO" sz="1200" b="1" dirty="0">
                <a:latin typeface="Arial Narrow" panose="020B0606020202030204" pitchFamily="34" charset="0"/>
              </a:endParaRPr>
            </a:p>
            <a:p>
              <a:r>
                <a:rPr lang="es-CO" sz="1200" b="1" dirty="0">
                  <a:latin typeface="Arial Narrow" panose="020B0606020202030204" pitchFamily="34" charset="0"/>
                </a:rPr>
                <a:t>4 Barrios</a:t>
              </a:r>
              <a:endParaRPr lang="es-CO" sz="1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73" name="1 Título"/>
            <p:cNvSpPr txBox="1">
              <a:spLocks/>
            </p:cNvSpPr>
            <p:nvPr/>
          </p:nvSpPr>
          <p:spPr>
            <a:xfrm>
              <a:off x="2088512" y="1408417"/>
              <a:ext cx="1558422" cy="58121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CO" sz="1500" b="1" dirty="0">
                  <a:latin typeface="Arial Narrow" panose="020B0606020202030204" pitchFamily="34" charset="0"/>
                </a:rPr>
                <a:t>USAQUÉN</a:t>
              </a:r>
              <a:endParaRPr lang="es-CO" sz="1400" b="1" dirty="0">
                <a:latin typeface="Arial Narrow" panose="020B0606020202030204" pitchFamily="34" charset="0"/>
              </a:endParaRPr>
            </a:p>
            <a:p>
              <a:r>
                <a:rPr lang="es-CO" sz="1200" b="1" dirty="0">
                  <a:latin typeface="Arial Narrow" panose="020B0606020202030204" pitchFamily="34" charset="0"/>
                </a:rPr>
                <a:t>8 Barrios</a:t>
              </a:r>
            </a:p>
          </p:txBody>
        </p:sp>
        <p:sp>
          <p:nvSpPr>
            <p:cNvPr id="283" name="1 Título"/>
            <p:cNvSpPr txBox="1">
              <a:spLocks/>
            </p:cNvSpPr>
            <p:nvPr/>
          </p:nvSpPr>
          <p:spPr>
            <a:xfrm>
              <a:off x="5176896" y="4797946"/>
              <a:ext cx="1138129" cy="55111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CO" sz="1400" b="1" dirty="0">
                  <a:latin typeface="Arial Narrow" panose="020B0606020202030204" pitchFamily="34" charset="0"/>
                </a:rPr>
                <a:t>BOSA </a:t>
              </a:r>
              <a:br>
                <a:rPr lang="es-CO" sz="1400" b="1" dirty="0">
                  <a:latin typeface="Arial Narrow" panose="020B0606020202030204" pitchFamily="34" charset="0"/>
                </a:rPr>
              </a:br>
              <a:r>
                <a:rPr lang="es-CO" sz="1200" b="1" dirty="0">
                  <a:latin typeface="Arial Narrow" panose="020B0606020202030204" pitchFamily="34" charset="0"/>
                </a:rPr>
                <a:t>17 Barrios</a:t>
              </a:r>
            </a:p>
          </p:txBody>
        </p:sp>
        <p:sp>
          <p:nvSpPr>
            <p:cNvPr id="18" name="17 Forma libre"/>
            <p:cNvSpPr/>
            <p:nvPr/>
          </p:nvSpPr>
          <p:spPr>
            <a:xfrm>
              <a:off x="6267223" y="3227117"/>
              <a:ext cx="1145064" cy="936870"/>
            </a:xfrm>
            <a:custGeom>
              <a:avLst/>
              <a:gdLst>
                <a:gd name="connsiteX0" fmla="*/ 41031 w 1289539"/>
                <a:gd name="connsiteY0" fmla="*/ 328246 h 1055077"/>
                <a:gd name="connsiteX1" fmla="*/ 158262 w 1289539"/>
                <a:gd name="connsiteY1" fmla="*/ 322385 h 1055077"/>
                <a:gd name="connsiteX2" fmla="*/ 187569 w 1289539"/>
                <a:gd name="connsiteY2" fmla="*/ 328246 h 1055077"/>
                <a:gd name="connsiteX3" fmla="*/ 199293 w 1289539"/>
                <a:gd name="connsiteY3" fmla="*/ 345831 h 1055077"/>
                <a:gd name="connsiteX4" fmla="*/ 205154 w 1289539"/>
                <a:gd name="connsiteY4" fmla="*/ 363416 h 1055077"/>
                <a:gd name="connsiteX5" fmla="*/ 228600 w 1289539"/>
                <a:gd name="connsiteY5" fmla="*/ 375139 h 1055077"/>
                <a:gd name="connsiteX6" fmla="*/ 269631 w 1289539"/>
                <a:gd name="connsiteY6" fmla="*/ 357554 h 1055077"/>
                <a:gd name="connsiteX7" fmla="*/ 287216 w 1289539"/>
                <a:gd name="connsiteY7" fmla="*/ 351693 h 1055077"/>
                <a:gd name="connsiteX8" fmla="*/ 304800 w 1289539"/>
                <a:gd name="connsiteY8" fmla="*/ 339969 h 1055077"/>
                <a:gd name="connsiteX9" fmla="*/ 334108 w 1289539"/>
                <a:gd name="connsiteY9" fmla="*/ 334108 h 1055077"/>
                <a:gd name="connsiteX10" fmla="*/ 375139 w 1289539"/>
                <a:gd name="connsiteY10" fmla="*/ 322385 h 1055077"/>
                <a:gd name="connsiteX11" fmla="*/ 369277 w 1289539"/>
                <a:gd name="connsiteY11" fmla="*/ 298939 h 1055077"/>
                <a:gd name="connsiteX12" fmla="*/ 392723 w 1289539"/>
                <a:gd name="connsiteY12" fmla="*/ 293077 h 1055077"/>
                <a:gd name="connsiteX13" fmla="*/ 439616 w 1289539"/>
                <a:gd name="connsiteY13" fmla="*/ 275493 h 1055077"/>
                <a:gd name="connsiteX14" fmla="*/ 498231 w 1289539"/>
                <a:gd name="connsiteY14" fmla="*/ 252046 h 1055077"/>
                <a:gd name="connsiteX15" fmla="*/ 539262 w 1289539"/>
                <a:gd name="connsiteY15" fmla="*/ 234462 h 1055077"/>
                <a:gd name="connsiteX16" fmla="*/ 556846 w 1289539"/>
                <a:gd name="connsiteY16" fmla="*/ 222739 h 1055077"/>
                <a:gd name="connsiteX17" fmla="*/ 574431 w 1289539"/>
                <a:gd name="connsiteY17" fmla="*/ 216877 h 1055077"/>
                <a:gd name="connsiteX18" fmla="*/ 592016 w 1289539"/>
                <a:gd name="connsiteY18" fmla="*/ 205154 h 1055077"/>
                <a:gd name="connsiteX19" fmla="*/ 726831 w 1289539"/>
                <a:gd name="connsiteY19" fmla="*/ 193431 h 1055077"/>
                <a:gd name="connsiteX20" fmla="*/ 750277 w 1289539"/>
                <a:gd name="connsiteY20" fmla="*/ 187569 h 1055077"/>
                <a:gd name="connsiteX21" fmla="*/ 785446 w 1289539"/>
                <a:gd name="connsiteY21" fmla="*/ 164123 h 1055077"/>
                <a:gd name="connsiteX22" fmla="*/ 803031 w 1289539"/>
                <a:gd name="connsiteY22" fmla="*/ 158262 h 1055077"/>
                <a:gd name="connsiteX23" fmla="*/ 832339 w 1289539"/>
                <a:gd name="connsiteY23" fmla="*/ 146539 h 1055077"/>
                <a:gd name="connsiteX24" fmla="*/ 855785 w 1289539"/>
                <a:gd name="connsiteY24" fmla="*/ 140677 h 1055077"/>
                <a:gd name="connsiteX25" fmla="*/ 861646 w 1289539"/>
                <a:gd name="connsiteY25" fmla="*/ 117231 h 1055077"/>
                <a:gd name="connsiteX26" fmla="*/ 902677 w 1289539"/>
                <a:gd name="connsiteY26" fmla="*/ 99646 h 1055077"/>
                <a:gd name="connsiteX27" fmla="*/ 920262 w 1289539"/>
                <a:gd name="connsiteY27" fmla="*/ 87923 h 1055077"/>
                <a:gd name="connsiteX28" fmla="*/ 961293 w 1289539"/>
                <a:gd name="connsiteY28" fmla="*/ 70339 h 1055077"/>
                <a:gd name="connsiteX29" fmla="*/ 1002323 w 1289539"/>
                <a:gd name="connsiteY29" fmla="*/ 46893 h 1055077"/>
                <a:gd name="connsiteX30" fmla="*/ 1049216 w 1289539"/>
                <a:gd name="connsiteY30" fmla="*/ 41031 h 1055077"/>
                <a:gd name="connsiteX31" fmla="*/ 1125416 w 1289539"/>
                <a:gd name="connsiteY31" fmla="*/ 17585 h 1055077"/>
                <a:gd name="connsiteX32" fmla="*/ 1166446 w 1289539"/>
                <a:gd name="connsiteY32" fmla="*/ 11723 h 1055077"/>
                <a:gd name="connsiteX33" fmla="*/ 1225062 w 1289539"/>
                <a:gd name="connsiteY33" fmla="*/ 0 h 1055077"/>
                <a:gd name="connsiteX34" fmla="*/ 1254369 w 1289539"/>
                <a:gd name="connsiteY34" fmla="*/ 5862 h 1055077"/>
                <a:gd name="connsiteX35" fmla="*/ 1260231 w 1289539"/>
                <a:gd name="connsiteY35" fmla="*/ 35169 h 1055077"/>
                <a:gd name="connsiteX36" fmla="*/ 1283677 w 1289539"/>
                <a:gd name="connsiteY36" fmla="*/ 70339 h 1055077"/>
                <a:gd name="connsiteX37" fmla="*/ 1289539 w 1289539"/>
                <a:gd name="connsiteY37" fmla="*/ 87923 h 1055077"/>
                <a:gd name="connsiteX38" fmla="*/ 1283677 w 1289539"/>
                <a:gd name="connsiteY38" fmla="*/ 169985 h 1055077"/>
                <a:gd name="connsiteX39" fmla="*/ 1277816 w 1289539"/>
                <a:gd name="connsiteY39" fmla="*/ 222739 h 1055077"/>
                <a:gd name="connsiteX40" fmla="*/ 1260231 w 1289539"/>
                <a:gd name="connsiteY40" fmla="*/ 211016 h 1055077"/>
                <a:gd name="connsiteX41" fmla="*/ 1254369 w 1289539"/>
                <a:gd name="connsiteY41" fmla="*/ 152400 h 1055077"/>
                <a:gd name="connsiteX42" fmla="*/ 1184031 w 1289539"/>
                <a:gd name="connsiteY42" fmla="*/ 140677 h 1055077"/>
                <a:gd name="connsiteX43" fmla="*/ 1172308 w 1289539"/>
                <a:gd name="connsiteY43" fmla="*/ 158262 h 1055077"/>
                <a:gd name="connsiteX44" fmla="*/ 1154723 w 1289539"/>
                <a:gd name="connsiteY44" fmla="*/ 169985 h 1055077"/>
                <a:gd name="connsiteX45" fmla="*/ 1166446 w 1289539"/>
                <a:gd name="connsiteY45" fmla="*/ 252046 h 1055077"/>
                <a:gd name="connsiteX46" fmla="*/ 1178169 w 1289539"/>
                <a:gd name="connsiteY46" fmla="*/ 275493 h 1055077"/>
                <a:gd name="connsiteX47" fmla="*/ 1160585 w 1289539"/>
                <a:gd name="connsiteY47" fmla="*/ 281354 h 1055077"/>
                <a:gd name="connsiteX48" fmla="*/ 1143000 w 1289539"/>
                <a:gd name="connsiteY48" fmla="*/ 293077 h 1055077"/>
                <a:gd name="connsiteX49" fmla="*/ 1101969 w 1289539"/>
                <a:gd name="connsiteY49" fmla="*/ 304800 h 1055077"/>
                <a:gd name="connsiteX50" fmla="*/ 1084385 w 1289539"/>
                <a:gd name="connsiteY50" fmla="*/ 310662 h 1055077"/>
                <a:gd name="connsiteX51" fmla="*/ 1078523 w 1289539"/>
                <a:gd name="connsiteY51" fmla="*/ 328246 h 1055077"/>
                <a:gd name="connsiteX52" fmla="*/ 1055077 w 1289539"/>
                <a:gd name="connsiteY52" fmla="*/ 339969 h 1055077"/>
                <a:gd name="connsiteX53" fmla="*/ 1008185 w 1289539"/>
                <a:gd name="connsiteY53" fmla="*/ 357554 h 1055077"/>
                <a:gd name="connsiteX54" fmla="*/ 996462 w 1289539"/>
                <a:gd name="connsiteY54" fmla="*/ 386862 h 1055077"/>
                <a:gd name="connsiteX55" fmla="*/ 978877 w 1289539"/>
                <a:gd name="connsiteY55" fmla="*/ 398585 h 1055077"/>
                <a:gd name="connsiteX56" fmla="*/ 973016 w 1289539"/>
                <a:gd name="connsiteY56" fmla="*/ 363416 h 1055077"/>
                <a:gd name="connsiteX57" fmla="*/ 943708 w 1289539"/>
                <a:gd name="connsiteY57" fmla="*/ 369277 h 1055077"/>
                <a:gd name="connsiteX58" fmla="*/ 920262 w 1289539"/>
                <a:gd name="connsiteY58" fmla="*/ 381000 h 1055077"/>
                <a:gd name="connsiteX59" fmla="*/ 885093 w 1289539"/>
                <a:gd name="connsiteY59" fmla="*/ 375139 h 1055077"/>
                <a:gd name="connsiteX60" fmla="*/ 867508 w 1289539"/>
                <a:gd name="connsiteY60" fmla="*/ 381000 h 1055077"/>
                <a:gd name="connsiteX61" fmla="*/ 855785 w 1289539"/>
                <a:gd name="connsiteY61" fmla="*/ 427893 h 1055077"/>
                <a:gd name="connsiteX62" fmla="*/ 849923 w 1289539"/>
                <a:gd name="connsiteY62" fmla="*/ 445477 h 1055077"/>
                <a:gd name="connsiteX63" fmla="*/ 832339 w 1289539"/>
                <a:gd name="connsiteY63" fmla="*/ 457200 h 1055077"/>
                <a:gd name="connsiteX64" fmla="*/ 808893 w 1289539"/>
                <a:gd name="connsiteY64" fmla="*/ 533400 h 1055077"/>
                <a:gd name="connsiteX65" fmla="*/ 803031 w 1289539"/>
                <a:gd name="connsiteY65" fmla="*/ 550985 h 1055077"/>
                <a:gd name="connsiteX66" fmla="*/ 762000 w 1289539"/>
                <a:gd name="connsiteY66" fmla="*/ 562708 h 1055077"/>
                <a:gd name="connsiteX67" fmla="*/ 744416 w 1289539"/>
                <a:gd name="connsiteY67" fmla="*/ 574431 h 1055077"/>
                <a:gd name="connsiteX68" fmla="*/ 703385 w 1289539"/>
                <a:gd name="connsiteY68" fmla="*/ 592016 h 1055077"/>
                <a:gd name="connsiteX69" fmla="*/ 662354 w 1289539"/>
                <a:gd name="connsiteY69" fmla="*/ 580293 h 1055077"/>
                <a:gd name="connsiteX70" fmla="*/ 627185 w 1289539"/>
                <a:gd name="connsiteY70" fmla="*/ 603739 h 1055077"/>
                <a:gd name="connsiteX71" fmla="*/ 615462 w 1289539"/>
                <a:gd name="connsiteY71" fmla="*/ 621323 h 1055077"/>
                <a:gd name="connsiteX72" fmla="*/ 597877 w 1289539"/>
                <a:gd name="connsiteY72" fmla="*/ 633046 h 1055077"/>
                <a:gd name="connsiteX73" fmla="*/ 586154 w 1289539"/>
                <a:gd name="connsiteY73" fmla="*/ 656493 h 1055077"/>
                <a:gd name="connsiteX74" fmla="*/ 580293 w 1289539"/>
                <a:gd name="connsiteY74" fmla="*/ 638908 h 1055077"/>
                <a:gd name="connsiteX75" fmla="*/ 545123 w 1289539"/>
                <a:gd name="connsiteY75" fmla="*/ 615462 h 1055077"/>
                <a:gd name="connsiteX76" fmla="*/ 527539 w 1289539"/>
                <a:gd name="connsiteY76" fmla="*/ 603739 h 1055077"/>
                <a:gd name="connsiteX77" fmla="*/ 468923 w 1289539"/>
                <a:gd name="connsiteY77" fmla="*/ 621323 h 1055077"/>
                <a:gd name="connsiteX78" fmla="*/ 474785 w 1289539"/>
                <a:gd name="connsiteY78" fmla="*/ 638908 h 1055077"/>
                <a:gd name="connsiteX79" fmla="*/ 521677 w 1289539"/>
                <a:gd name="connsiteY79" fmla="*/ 656493 h 1055077"/>
                <a:gd name="connsiteX80" fmla="*/ 562708 w 1289539"/>
                <a:gd name="connsiteY80" fmla="*/ 679939 h 1055077"/>
                <a:gd name="connsiteX81" fmla="*/ 580293 w 1289539"/>
                <a:gd name="connsiteY81" fmla="*/ 685800 h 1055077"/>
                <a:gd name="connsiteX82" fmla="*/ 568569 w 1289539"/>
                <a:gd name="connsiteY82" fmla="*/ 744416 h 1055077"/>
                <a:gd name="connsiteX83" fmla="*/ 550985 w 1289539"/>
                <a:gd name="connsiteY83" fmla="*/ 756139 h 1055077"/>
                <a:gd name="connsiteX84" fmla="*/ 574431 w 1289539"/>
                <a:gd name="connsiteY84" fmla="*/ 767862 h 1055077"/>
                <a:gd name="connsiteX85" fmla="*/ 527539 w 1289539"/>
                <a:gd name="connsiteY85" fmla="*/ 767862 h 1055077"/>
                <a:gd name="connsiteX86" fmla="*/ 509954 w 1289539"/>
                <a:gd name="connsiteY86" fmla="*/ 773723 h 1055077"/>
                <a:gd name="connsiteX87" fmla="*/ 498231 w 1289539"/>
                <a:gd name="connsiteY87" fmla="*/ 791308 h 1055077"/>
                <a:gd name="connsiteX88" fmla="*/ 480646 w 1289539"/>
                <a:gd name="connsiteY88" fmla="*/ 803031 h 1055077"/>
                <a:gd name="connsiteX89" fmla="*/ 486508 w 1289539"/>
                <a:gd name="connsiteY89" fmla="*/ 820616 h 1055077"/>
                <a:gd name="connsiteX90" fmla="*/ 386862 w 1289539"/>
                <a:gd name="connsiteY90" fmla="*/ 826477 h 1055077"/>
                <a:gd name="connsiteX91" fmla="*/ 375139 w 1289539"/>
                <a:gd name="connsiteY91" fmla="*/ 779585 h 1055077"/>
                <a:gd name="connsiteX92" fmla="*/ 334108 w 1289539"/>
                <a:gd name="connsiteY92" fmla="*/ 785446 h 1055077"/>
                <a:gd name="connsiteX93" fmla="*/ 322385 w 1289539"/>
                <a:gd name="connsiteY93" fmla="*/ 803031 h 1055077"/>
                <a:gd name="connsiteX94" fmla="*/ 351693 w 1289539"/>
                <a:gd name="connsiteY94" fmla="*/ 832339 h 1055077"/>
                <a:gd name="connsiteX95" fmla="*/ 351693 w 1289539"/>
                <a:gd name="connsiteY95" fmla="*/ 873369 h 1055077"/>
                <a:gd name="connsiteX96" fmla="*/ 334108 w 1289539"/>
                <a:gd name="connsiteY96" fmla="*/ 879231 h 1055077"/>
                <a:gd name="connsiteX97" fmla="*/ 316523 w 1289539"/>
                <a:gd name="connsiteY97" fmla="*/ 890954 h 1055077"/>
                <a:gd name="connsiteX98" fmla="*/ 287216 w 1289539"/>
                <a:gd name="connsiteY98" fmla="*/ 902677 h 1055077"/>
                <a:gd name="connsiteX99" fmla="*/ 211016 w 1289539"/>
                <a:gd name="connsiteY99" fmla="*/ 902677 h 1055077"/>
                <a:gd name="connsiteX100" fmla="*/ 199293 w 1289539"/>
                <a:gd name="connsiteY100" fmla="*/ 920262 h 1055077"/>
                <a:gd name="connsiteX101" fmla="*/ 222739 w 1289539"/>
                <a:gd name="connsiteY101" fmla="*/ 931985 h 1055077"/>
                <a:gd name="connsiteX102" fmla="*/ 252046 w 1289539"/>
                <a:gd name="connsiteY102" fmla="*/ 949569 h 1055077"/>
                <a:gd name="connsiteX103" fmla="*/ 234462 w 1289539"/>
                <a:gd name="connsiteY103" fmla="*/ 961293 h 1055077"/>
                <a:gd name="connsiteX104" fmla="*/ 228600 w 1289539"/>
                <a:gd name="connsiteY104" fmla="*/ 978877 h 1055077"/>
                <a:gd name="connsiteX105" fmla="*/ 216877 w 1289539"/>
                <a:gd name="connsiteY105" fmla="*/ 1055077 h 1055077"/>
                <a:gd name="connsiteX106" fmla="*/ 187569 w 1289539"/>
                <a:gd name="connsiteY106" fmla="*/ 1031631 h 1055077"/>
                <a:gd name="connsiteX107" fmla="*/ 175846 w 1289539"/>
                <a:gd name="connsiteY107" fmla="*/ 1014046 h 1055077"/>
                <a:gd name="connsiteX108" fmla="*/ 158262 w 1289539"/>
                <a:gd name="connsiteY108" fmla="*/ 973016 h 1055077"/>
                <a:gd name="connsiteX109" fmla="*/ 152400 w 1289539"/>
                <a:gd name="connsiteY109" fmla="*/ 955431 h 1055077"/>
                <a:gd name="connsiteX110" fmla="*/ 140677 w 1289539"/>
                <a:gd name="connsiteY110" fmla="*/ 931985 h 1055077"/>
                <a:gd name="connsiteX111" fmla="*/ 117231 w 1289539"/>
                <a:gd name="connsiteY111" fmla="*/ 926123 h 1055077"/>
                <a:gd name="connsiteX112" fmla="*/ 87923 w 1289539"/>
                <a:gd name="connsiteY112" fmla="*/ 931985 h 1055077"/>
                <a:gd name="connsiteX113" fmla="*/ 105508 w 1289539"/>
                <a:gd name="connsiteY113" fmla="*/ 978877 h 1055077"/>
                <a:gd name="connsiteX114" fmla="*/ 87923 w 1289539"/>
                <a:gd name="connsiteY114" fmla="*/ 984739 h 1055077"/>
                <a:gd name="connsiteX115" fmla="*/ 52754 w 1289539"/>
                <a:gd name="connsiteY115" fmla="*/ 961293 h 1055077"/>
                <a:gd name="connsiteX116" fmla="*/ 11723 w 1289539"/>
                <a:gd name="connsiteY116" fmla="*/ 943708 h 1055077"/>
                <a:gd name="connsiteX117" fmla="*/ 17585 w 1289539"/>
                <a:gd name="connsiteY117" fmla="*/ 908539 h 1055077"/>
                <a:gd name="connsiteX118" fmla="*/ 29308 w 1289539"/>
                <a:gd name="connsiteY118" fmla="*/ 855785 h 1055077"/>
                <a:gd name="connsiteX119" fmla="*/ 35169 w 1289539"/>
                <a:gd name="connsiteY119" fmla="*/ 838200 h 1055077"/>
                <a:gd name="connsiteX120" fmla="*/ 23446 w 1289539"/>
                <a:gd name="connsiteY120" fmla="*/ 756139 h 1055077"/>
                <a:gd name="connsiteX121" fmla="*/ 0 w 1289539"/>
                <a:gd name="connsiteY121" fmla="*/ 720969 h 1055077"/>
                <a:gd name="connsiteX122" fmla="*/ 17585 w 1289539"/>
                <a:gd name="connsiteY122" fmla="*/ 492369 h 1055077"/>
                <a:gd name="connsiteX123" fmla="*/ 23446 w 1289539"/>
                <a:gd name="connsiteY123" fmla="*/ 427893 h 1055077"/>
                <a:gd name="connsiteX124" fmla="*/ 35169 w 1289539"/>
                <a:gd name="connsiteY124" fmla="*/ 357554 h 1055077"/>
                <a:gd name="connsiteX125" fmla="*/ 41031 w 1289539"/>
                <a:gd name="connsiteY125" fmla="*/ 328246 h 105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1289539" h="1055077">
                  <a:moveTo>
                    <a:pt x="41031" y="328246"/>
                  </a:moveTo>
                  <a:cubicBezTo>
                    <a:pt x="61546" y="322385"/>
                    <a:pt x="119136" y="322385"/>
                    <a:pt x="158262" y="322385"/>
                  </a:cubicBezTo>
                  <a:cubicBezTo>
                    <a:pt x="168224" y="322385"/>
                    <a:pt x="178919" y="323303"/>
                    <a:pt x="187569" y="328246"/>
                  </a:cubicBezTo>
                  <a:cubicBezTo>
                    <a:pt x="193686" y="331741"/>
                    <a:pt x="195385" y="339969"/>
                    <a:pt x="199293" y="345831"/>
                  </a:cubicBezTo>
                  <a:cubicBezTo>
                    <a:pt x="201247" y="351693"/>
                    <a:pt x="200785" y="359047"/>
                    <a:pt x="205154" y="363416"/>
                  </a:cubicBezTo>
                  <a:cubicBezTo>
                    <a:pt x="211332" y="369595"/>
                    <a:pt x="219950" y="373903"/>
                    <a:pt x="228600" y="375139"/>
                  </a:cubicBezTo>
                  <a:cubicBezTo>
                    <a:pt x="235473" y="376121"/>
                    <a:pt x="267530" y="358454"/>
                    <a:pt x="269631" y="357554"/>
                  </a:cubicBezTo>
                  <a:cubicBezTo>
                    <a:pt x="275310" y="355120"/>
                    <a:pt x="281354" y="353647"/>
                    <a:pt x="287216" y="351693"/>
                  </a:cubicBezTo>
                  <a:cubicBezTo>
                    <a:pt x="293077" y="347785"/>
                    <a:pt x="298204" y="342443"/>
                    <a:pt x="304800" y="339969"/>
                  </a:cubicBezTo>
                  <a:cubicBezTo>
                    <a:pt x="314128" y="336471"/>
                    <a:pt x="324443" y="336524"/>
                    <a:pt x="334108" y="334108"/>
                  </a:cubicBezTo>
                  <a:cubicBezTo>
                    <a:pt x="347908" y="330658"/>
                    <a:pt x="361462" y="326293"/>
                    <a:pt x="375139" y="322385"/>
                  </a:cubicBezTo>
                  <a:cubicBezTo>
                    <a:pt x="373185" y="314570"/>
                    <a:pt x="365132" y="305847"/>
                    <a:pt x="369277" y="298939"/>
                  </a:cubicBezTo>
                  <a:cubicBezTo>
                    <a:pt x="373422" y="292031"/>
                    <a:pt x="385318" y="296250"/>
                    <a:pt x="392723" y="293077"/>
                  </a:cubicBezTo>
                  <a:cubicBezTo>
                    <a:pt x="445544" y="270439"/>
                    <a:pt x="365292" y="290356"/>
                    <a:pt x="439616" y="275493"/>
                  </a:cubicBezTo>
                  <a:cubicBezTo>
                    <a:pt x="459154" y="267677"/>
                    <a:pt x="478267" y="258700"/>
                    <a:pt x="498231" y="252046"/>
                  </a:cubicBezTo>
                  <a:cubicBezTo>
                    <a:pt x="517960" y="245470"/>
                    <a:pt x="518981" y="246052"/>
                    <a:pt x="539262" y="234462"/>
                  </a:cubicBezTo>
                  <a:cubicBezTo>
                    <a:pt x="545378" y="230967"/>
                    <a:pt x="550545" y="225889"/>
                    <a:pt x="556846" y="222739"/>
                  </a:cubicBezTo>
                  <a:cubicBezTo>
                    <a:pt x="562372" y="219976"/>
                    <a:pt x="568905" y="219640"/>
                    <a:pt x="574431" y="216877"/>
                  </a:cubicBezTo>
                  <a:cubicBezTo>
                    <a:pt x="580732" y="213726"/>
                    <a:pt x="585053" y="206225"/>
                    <a:pt x="592016" y="205154"/>
                  </a:cubicBezTo>
                  <a:cubicBezTo>
                    <a:pt x="636599" y="198295"/>
                    <a:pt x="681893" y="197339"/>
                    <a:pt x="726831" y="193431"/>
                  </a:cubicBezTo>
                  <a:cubicBezTo>
                    <a:pt x="734646" y="191477"/>
                    <a:pt x="743072" y="191172"/>
                    <a:pt x="750277" y="187569"/>
                  </a:cubicBezTo>
                  <a:cubicBezTo>
                    <a:pt x="762879" y="181268"/>
                    <a:pt x="772080" y="168578"/>
                    <a:pt x="785446" y="164123"/>
                  </a:cubicBezTo>
                  <a:cubicBezTo>
                    <a:pt x="791308" y="162169"/>
                    <a:pt x="797246" y="160431"/>
                    <a:pt x="803031" y="158262"/>
                  </a:cubicBezTo>
                  <a:cubicBezTo>
                    <a:pt x="812883" y="154568"/>
                    <a:pt x="822357" y="149866"/>
                    <a:pt x="832339" y="146539"/>
                  </a:cubicBezTo>
                  <a:cubicBezTo>
                    <a:pt x="839981" y="143991"/>
                    <a:pt x="847970" y="142631"/>
                    <a:pt x="855785" y="140677"/>
                  </a:cubicBezTo>
                  <a:cubicBezTo>
                    <a:pt x="857739" y="132862"/>
                    <a:pt x="856489" y="123420"/>
                    <a:pt x="861646" y="117231"/>
                  </a:cubicBezTo>
                  <a:cubicBezTo>
                    <a:pt x="870356" y="106779"/>
                    <a:pt x="891131" y="105419"/>
                    <a:pt x="902677" y="99646"/>
                  </a:cubicBezTo>
                  <a:cubicBezTo>
                    <a:pt x="908978" y="96495"/>
                    <a:pt x="914145" y="91418"/>
                    <a:pt x="920262" y="87923"/>
                  </a:cubicBezTo>
                  <a:cubicBezTo>
                    <a:pt x="940545" y="76333"/>
                    <a:pt x="941563" y="76915"/>
                    <a:pt x="961293" y="70339"/>
                  </a:cubicBezTo>
                  <a:cubicBezTo>
                    <a:pt x="971759" y="63362"/>
                    <a:pt x="990423" y="49868"/>
                    <a:pt x="1002323" y="46893"/>
                  </a:cubicBezTo>
                  <a:cubicBezTo>
                    <a:pt x="1017605" y="43072"/>
                    <a:pt x="1033585" y="42985"/>
                    <a:pt x="1049216" y="41031"/>
                  </a:cubicBezTo>
                  <a:cubicBezTo>
                    <a:pt x="1070301" y="34003"/>
                    <a:pt x="1104248" y="22121"/>
                    <a:pt x="1125416" y="17585"/>
                  </a:cubicBezTo>
                  <a:cubicBezTo>
                    <a:pt x="1138925" y="14690"/>
                    <a:pt x="1152841" y="14124"/>
                    <a:pt x="1166446" y="11723"/>
                  </a:cubicBezTo>
                  <a:cubicBezTo>
                    <a:pt x="1186068" y="8260"/>
                    <a:pt x="1205523" y="3908"/>
                    <a:pt x="1225062" y="0"/>
                  </a:cubicBezTo>
                  <a:cubicBezTo>
                    <a:pt x="1234831" y="1954"/>
                    <a:pt x="1247324" y="-1183"/>
                    <a:pt x="1254369" y="5862"/>
                  </a:cubicBezTo>
                  <a:cubicBezTo>
                    <a:pt x="1261414" y="12907"/>
                    <a:pt x="1256108" y="26099"/>
                    <a:pt x="1260231" y="35169"/>
                  </a:cubicBezTo>
                  <a:cubicBezTo>
                    <a:pt x="1266061" y="47996"/>
                    <a:pt x="1279221" y="56973"/>
                    <a:pt x="1283677" y="70339"/>
                  </a:cubicBezTo>
                  <a:lnTo>
                    <a:pt x="1289539" y="87923"/>
                  </a:lnTo>
                  <a:cubicBezTo>
                    <a:pt x="1267069" y="144100"/>
                    <a:pt x="1283677" y="89216"/>
                    <a:pt x="1283677" y="169985"/>
                  </a:cubicBezTo>
                  <a:cubicBezTo>
                    <a:pt x="1283677" y="187678"/>
                    <a:pt x="1279770" y="205154"/>
                    <a:pt x="1277816" y="222739"/>
                  </a:cubicBezTo>
                  <a:cubicBezTo>
                    <a:pt x="1271954" y="218831"/>
                    <a:pt x="1265212" y="215997"/>
                    <a:pt x="1260231" y="211016"/>
                  </a:cubicBezTo>
                  <a:cubicBezTo>
                    <a:pt x="1239633" y="190418"/>
                    <a:pt x="1249888" y="183770"/>
                    <a:pt x="1254369" y="152400"/>
                  </a:cubicBezTo>
                  <a:cubicBezTo>
                    <a:pt x="1243009" y="118318"/>
                    <a:pt x="1250032" y="120369"/>
                    <a:pt x="1184031" y="140677"/>
                  </a:cubicBezTo>
                  <a:cubicBezTo>
                    <a:pt x="1177298" y="142749"/>
                    <a:pt x="1177289" y="153281"/>
                    <a:pt x="1172308" y="158262"/>
                  </a:cubicBezTo>
                  <a:cubicBezTo>
                    <a:pt x="1167327" y="163243"/>
                    <a:pt x="1160585" y="166077"/>
                    <a:pt x="1154723" y="169985"/>
                  </a:cubicBezTo>
                  <a:cubicBezTo>
                    <a:pt x="1158631" y="197339"/>
                    <a:pt x="1160452" y="225073"/>
                    <a:pt x="1166446" y="252046"/>
                  </a:cubicBezTo>
                  <a:cubicBezTo>
                    <a:pt x="1168342" y="260576"/>
                    <a:pt x="1179883" y="266925"/>
                    <a:pt x="1178169" y="275493"/>
                  </a:cubicBezTo>
                  <a:cubicBezTo>
                    <a:pt x="1176957" y="281551"/>
                    <a:pt x="1166446" y="279400"/>
                    <a:pt x="1160585" y="281354"/>
                  </a:cubicBezTo>
                  <a:cubicBezTo>
                    <a:pt x="1154723" y="285262"/>
                    <a:pt x="1149541" y="290461"/>
                    <a:pt x="1143000" y="293077"/>
                  </a:cubicBezTo>
                  <a:cubicBezTo>
                    <a:pt x="1129793" y="298360"/>
                    <a:pt x="1115593" y="300713"/>
                    <a:pt x="1101969" y="304800"/>
                  </a:cubicBezTo>
                  <a:cubicBezTo>
                    <a:pt x="1096051" y="306575"/>
                    <a:pt x="1090246" y="308708"/>
                    <a:pt x="1084385" y="310662"/>
                  </a:cubicBezTo>
                  <a:cubicBezTo>
                    <a:pt x="1082431" y="316523"/>
                    <a:pt x="1082892" y="323877"/>
                    <a:pt x="1078523" y="328246"/>
                  </a:cubicBezTo>
                  <a:cubicBezTo>
                    <a:pt x="1072344" y="334424"/>
                    <a:pt x="1063062" y="336420"/>
                    <a:pt x="1055077" y="339969"/>
                  </a:cubicBezTo>
                  <a:cubicBezTo>
                    <a:pt x="1034042" y="349318"/>
                    <a:pt x="1027525" y="351108"/>
                    <a:pt x="1008185" y="357554"/>
                  </a:cubicBezTo>
                  <a:cubicBezTo>
                    <a:pt x="1004277" y="367323"/>
                    <a:pt x="1002578" y="378300"/>
                    <a:pt x="996462" y="386862"/>
                  </a:cubicBezTo>
                  <a:cubicBezTo>
                    <a:pt x="992367" y="392595"/>
                    <a:pt x="983858" y="403566"/>
                    <a:pt x="978877" y="398585"/>
                  </a:cubicBezTo>
                  <a:cubicBezTo>
                    <a:pt x="970473" y="390181"/>
                    <a:pt x="974970" y="375139"/>
                    <a:pt x="973016" y="363416"/>
                  </a:cubicBezTo>
                  <a:cubicBezTo>
                    <a:pt x="963247" y="365370"/>
                    <a:pt x="953160" y="366127"/>
                    <a:pt x="943708" y="369277"/>
                  </a:cubicBezTo>
                  <a:cubicBezTo>
                    <a:pt x="935419" y="372040"/>
                    <a:pt x="928956" y="380130"/>
                    <a:pt x="920262" y="381000"/>
                  </a:cubicBezTo>
                  <a:cubicBezTo>
                    <a:pt x="908436" y="382183"/>
                    <a:pt x="896816" y="377093"/>
                    <a:pt x="885093" y="375139"/>
                  </a:cubicBezTo>
                  <a:cubicBezTo>
                    <a:pt x="879231" y="377093"/>
                    <a:pt x="870509" y="375599"/>
                    <a:pt x="867508" y="381000"/>
                  </a:cubicBezTo>
                  <a:cubicBezTo>
                    <a:pt x="859683" y="395084"/>
                    <a:pt x="860024" y="412349"/>
                    <a:pt x="855785" y="427893"/>
                  </a:cubicBezTo>
                  <a:cubicBezTo>
                    <a:pt x="854159" y="433854"/>
                    <a:pt x="853783" y="440652"/>
                    <a:pt x="849923" y="445477"/>
                  </a:cubicBezTo>
                  <a:cubicBezTo>
                    <a:pt x="845522" y="450978"/>
                    <a:pt x="838200" y="453292"/>
                    <a:pt x="832339" y="457200"/>
                  </a:cubicBezTo>
                  <a:cubicBezTo>
                    <a:pt x="808473" y="493000"/>
                    <a:pt x="825082" y="463251"/>
                    <a:pt x="808893" y="533400"/>
                  </a:cubicBezTo>
                  <a:cubicBezTo>
                    <a:pt x="807504" y="539421"/>
                    <a:pt x="808271" y="547710"/>
                    <a:pt x="803031" y="550985"/>
                  </a:cubicBezTo>
                  <a:cubicBezTo>
                    <a:pt x="790969" y="558524"/>
                    <a:pt x="775677" y="558800"/>
                    <a:pt x="762000" y="562708"/>
                  </a:cubicBezTo>
                  <a:cubicBezTo>
                    <a:pt x="756139" y="566616"/>
                    <a:pt x="750891" y="571656"/>
                    <a:pt x="744416" y="574431"/>
                  </a:cubicBezTo>
                  <a:cubicBezTo>
                    <a:pt x="691426" y="597142"/>
                    <a:pt x="747530" y="562585"/>
                    <a:pt x="703385" y="592016"/>
                  </a:cubicBezTo>
                  <a:cubicBezTo>
                    <a:pt x="697766" y="590143"/>
                    <a:pt x="666229" y="579130"/>
                    <a:pt x="662354" y="580293"/>
                  </a:cubicBezTo>
                  <a:cubicBezTo>
                    <a:pt x="648859" y="584342"/>
                    <a:pt x="627185" y="603739"/>
                    <a:pt x="627185" y="603739"/>
                  </a:cubicBezTo>
                  <a:cubicBezTo>
                    <a:pt x="623277" y="609600"/>
                    <a:pt x="620443" y="616342"/>
                    <a:pt x="615462" y="621323"/>
                  </a:cubicBezTo>
                  <a:cubicBezTo>
                    <a:pt x="610480" y="626304"/>
                    <a:pt x="602387" y="627634"/>
                    <a:pt x="597877" y="633046"/>
                  </a:cubicBezTo>
                  <a:cubicBezTo>
                    <a:pt x="592283" y="639759"/>
                    <a:pt x="590062" y="648677"/>
                    <a:pt x="586154" y="656493"/>
                  </a:cubicBezTo>
                  <a:cubicBezTo>
                    <a:pt x="584200" y="650631"/>
                    <a:pt x="583472" y="644206"/>
                    <a:pt x="580293" y="638908"/>
                  </a:cubicBezTo>
                  <a:cubicBezTo>
                    <a:pt x="572118" y="625283"/>
                    <a:pt x="558132" y="622896"/>
                    <a:pt x="545123" y="615462"/>
                  </a:cubicBezTo>
                  <a:cubicBezTo>
                    <a:pt x="539007" y="611967"/>
                    <a:pt x="533400" y="607647"/>
                    <a:pt x="527539" y="603739"/>
                  </a:cubicBezTo>
                  <a:cubicBezTo>
                    <a:pt x="519800" y="605029"/>
                    <a:pt x="476495" y="608702"/>
                    <a:pt x="468923" y="621323"/>
                  </a:cubicBezTo>
                  <a:cubicBezTo>
                    <a:pt x="465744" y="626621"/>
                    <a:pt x="470038" y="634952"/>
                    <a:pt x="474785" y="638908"/>
                  </a:cubicBezTo>
                  <a:cubicBezTo>
                    <a:pt x="483353" y="646048"/>
                    <a:pt x="509658" y="651342"/>
                    <a:pt x="521677" y="656493"/>
                  </a:cubicBezTo>
                  <a:cubicBezTo>
                    <a:pt x="593649" y="687339"/>
                    <a:pt x="503809" y="650491"/>
                    <a:pt x="562708" y="679939"/>
                  </a:cubicBezTo>
                  <a:cubicBezTo>
                    <a:pt x="568234" y="682702"/>
                    <a:pt x="574431" y="683846"/>
                    <a:pt x="580293" y="685800"/>
                  </a:cubicBezTo>
                  <a:cubicBezTo>
                    <a:pt x="576385" y="705339"/>
                    <a:pt x="576233" y="726023"/>
                    <a:pt x="568569" y="744416"/>
                  </a:cubicBezTo>
                  <a:cubicBezTo>
                    <a:pt x="565860" y="750919"/>
                    <a:pt x="549276" y="749305"/>
                    <a:pt x="550985" y="756139"/>
                  </a:cubicBezTo>
                  <a:cubicBezTo>
                    <a:pt x="553104" y="764616"/>
                    <a:pt x="566616" y="763954"/>
                    <a:pt x="574431" y="767862"/>
                  </a:cubicBezTo>
                  <a:cubicBezTo>
                    <a:pt x="534234" y="781260"/>
                    <a:pt x="584125" y="767862"/>
                    <a:pt x="527539" y="767862"/>
                  </a:cubicBezTo>
                  <a:cubicBezTo>
                    <a:pt x="521360" y="767862"/>
                    <a:pt x="515816" y="771769"/>
                    <a:pt x="509954" y="773723"/>
                  </a:cubicBezTo>
                  <a:cubicBezTo>
                    <a:pt x="506046" y="779585"/>
                    <a:pt x="503212" y="786327"/>
                    <a:pt x="498231" y="791308"/>
                  </a:cubicBezTo>
                  <a:cubicBezTo>
                    <a:pt x="493250" y="796289"/>
                    <a:pt x="483262" y="796490"/>
                    <a:pt x="480646" y="803031"/>
                  </a:cubicBezTo>
                  <a:cubicBezTo>
                    <a:pt x="478351" y="808768"/>
                    <a:pt x="484554" y="814754"/>
                    <a:pt x="486508" y="820616"/>
                  </a:cubicBezTo>
                  <a:cubicBezTo>
                    <a:pt x="473055" y="860969"/>
                    <a:pt x="474677" y="875263"/>
                    <a:pt x="386862" y="826477"/>
                  </a:cubicBezTo>
                  <a:cubicBezTo>
                    <a:pt x="372778" y="818652"/>
                    <a:pt x="379047" y="795216"/>
                    <a:pt x="375139" y="779585"/>
                  </a:cubicBezTo>
                  <a:cubicBezTo>
                    <a:pt x="361462" y="781539"/>
                    <a:pt x="346733" y="779835"/>
                    <a:pt x="334108" y="785446"/>
                  </a:cubicBezTo>
                  <a:cubicBezTo>
                    <a:pt x="327670" y="788307"/>
                    <a:pt x="319911" y="796435"/>
                    <a:pt x="322385" y="803031"/>
                  </a:cubicBezTo>
                  <a:cubicBezTo>
                    <a:pt x="327236" y="815967"/>
                    <a:pt x="351693" y="832339"/>
                    <a:pt x="351693" y="832339"/>
                  </a:cubicBezTo>
                  <a:cubicBezTo>
                    <a:pt x="356449" y="846608"/>
                    <a:pt x="363815" y="858217"/>
                    <a:pt x="351693" y="873369"/>
                  </a:cubicBezTo>
                  <a:cubicBezTo>
                    <a:pt x="347833" y="878194"/>
                    <a:pt x="339634" y="876468"/>
                    <a:pt x="334108" y="879231"/>
                  </a:cubicBezTo>
                  <a:cubicBezTo>
                    <a:pt x="327807" y="882382"/>
                    <a:pt x="322824" y="887803"/>
                    <a:pt x="316523" y="890954"/>
                  </a:cubicBezTo>
                  <a:cubicBezTo>
                    <a:pt x="307112" y="895659"/>
                    <a:pt x="296985" y="898769"/>
                    <a:pt x="287216" y="902677"/>
                  </a:cubicBezTo>
                  <a:cubicBezTo>
                    <a:pt x="258921" y="897019"/>
                    <a:pt x="241769" y="890376"/>
                    <a:pt x="211016" y="902677"/>
                  </a:cubicBezTo>
                  <a:cubicBezTo>
                    <a:pt x="204475" y="905293"/>
                    <a:pt x="203201" y="914400"/>
                    <a:pt x="199293" y="920262"/>
                  </a:cubicBezTo>
                  <a:cubicBezTo>
                    <a:pt x="207108" y="924170"/>
                    <a:pt x="214089" y="930749"/>
                    <a:pt x="222739" y="931985"/>
                  </a:cubicBezTo>
                  <a:cubicBezTo>
                    <a:pt x="255247" y="936629"/>
                    <a:pt x="228177" y="901831"/>
                    <a:pt x="252046" y="949569"/>
                  </a:cubicBezTo>
                  <a:cubicBezTo>
                    <a:pt x="246185" y="953477"/>
                    <a:pt x="238863" y="955792"/>
                    <a:pt x="234462" y="961293"/>
                  </a:cubicBezTo>
                  <a:cubicBezTo>
                    <a:pt x="230602" y="966118"/>
                    <a:pt x="229739" y="972804"/>
                    <a:pt x="228600" y="978877"/>
                  </a:cubicBezTo>
                  <a:cubicBezTo>
                    <a:pt x="223864" y="1004136"/>
                    <a:pt x="220785" y="1029677"/>
                    <a:pt x="216877" y="1055077"/>
                  </a:cubicBezTo>
                  <a:cubicBezTo>
                    <a:pt x="203823" y="1046374"/>
                    <a:pt x="197113" y="1043560"/>
                    <a:pt x="187569" y="1031631"/>
                  </a:cubicBezTo>
                  <a:cubicBezTo>
                    <a:pt x="183168" y="1026130"/>
                    <a:pt x="179754" y="1019908"/>
                    <a:pt x="175846" y="1014046"/>
                  </a:cubicBezTo>
                  <a:cubicBezTo>
                    <a:pt x="163649" y="965252"/>
                    <a:pt x="178501" y="1013492"/>
                    <a:pt x="158262" y="973016"/>
                  </a:cubicBezTo>
                  <a:cubicBezTo>
                    <a:pt x="155499" y="967490"/>
                    <a:pt x="154834" y="961110"/>
                    <a:pt x="152400" y="955431"/>
                  </a:cubicBezTo>
                  <a:cubicBezTo>
                    <a:pt x="148958" y="947400"/>
                    <a:pt x="147390" y="937579"/>
                    <a:pt x="140677" y="931985"/>
                  </a:cubicBezTo>
                  <a:cubicBezTo>
                    <a:pt x="134488" y="926828"/>
                    <a:pt x="125046" y="928077"/>
                    <a:pt x="117231" y="926123"/>
                  </a:cubicBezTo>
                  <a:cubicBezTo>
                    <a:pt x="107462" y="928077"/>
                    <a:pt x="94147" y="924205"/>
                    <a:pt x="87923" y="931985"/>
                  </a:cubicBezTo>
                  <a:cubicBezTo>
                    <a:pt x="83012" y="938124"/>
                    <a:pt x="104166" y="976192"/>
                    <a:pt x="105508" y="978877"/>
                  </a:cubicBezTo>
                  <a:cubicBezTo>
                    <a:pt x="99646" y="980831"/>
                    <a:pt x="93785" y="986693"/>
                    <a:pt x="87923" y="984739"/>
                  </a:cubicBezTo>
                  <a:cubicBezTo>
                    <a:pt x="74557" y="980284"/>
                    <a:pt x="66120" y="965749"/>
                    <a:pt x="52754" y="961293"/>
                  </a:cubicBezTo>
                  <a:cubicBezTo>
                    <a:pt x="26880" y="952668"/>
                    <a:pt x="40695" y="958194"/>
                    <a:pt x="11723" y="943708"/>
                  </a:cubicBezTo>
                  <a:cubicBezTo>
                    <a:pt x="313" y="909473"/>
                    <a:pt x="6222" y="942628"/>
                    <a:pt x="17585" y="908539"/>
                  </a:cubicBezTo>
                  <a:cubicBezTo>
                    <a:pt x="23281" y="891450"/>
                    <a:pt x="24939" y="873261"/>
                    <a:pt x="29308" y="855785"/>
                  </a:cubicBezTo>
                  <a:cubicBezTo>
                    <a:pt x="30806" y="849791"/>
                    <a:pt x="33215" y="844062"/>
                    <a:pt x="35169" y="838200"/>
                  </a:cubicBezTo>
                  <a:cubicBezTo>
                    <a:pt x="31261" y="810846"/>
                    <a:pt x="31386" y="782605"/>
                    <a:pt x="23446" y="756139"/>
                  </a:cubicBezTo>
                  <a:cubicBezTo>
                    <a:pt x="19397" y="742644"/>
                    <a:pt x="0" y="720969"/>
                    <a:pt x="0" y="720969"/>
                  </a:cubicBezTo>
                  <a:cubicBezTo>
                    <a:pt x="8656" y="539206"/>
                    <a:pt x="369" y="658796"/>
                    <a:pt x="17585" y="492369"/>
                  </a:cubicBezTo>
                  <a:cubicBezTo>
                    <a:pt x="19806" y="470903"/>
                    <a:pt x="20655" y="449292"/>
                    <a:pt x="23446" y="427893"/>
                  </a:cubicBezTo>
                  <a:cubicBezTo>
                    <a:pt x="26520" y="404323"/>
                    <a:pt x="28639" y="380409"/>
                    <a:pt x="35169" y="357554"/>
                  </a:cubicBezTo>
                  <a:cubicBezTo>
                    <a:pt x="48275" y="311685"/>
                    <a:pt x="20516" y="334107"/>
                    <a:pt x="41031" y="328246"/>
                  </a:cubicBezTo>
                  <a:close/>
                </a:path>
              </a:pathLst>
            </a:custGeom>
            <a:solidFill>
              <a:srgbClr val="00B0F0">
                <a:alpha val="44000"/>
              </a:srgbClr>
            </a:solidFill>
            <a:ln w="9525">
              <a:solidFill>
                <a:srgbClr val="00B0F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2000">
                <a:solidFill>
                  <a:schemeClr val="tx1"/>
                </a:solidFill>
              </a:endParaRPr>
            </a:p>
          </p:txBody>
        </p:sp>
        <p:sp>
          <p:nvSpPr>
            <p:cNvPr id="82" name="1 Título"/>
            <p:cNvSpPr txBox="1">
              <a:spLocks/>
            </p:cNvSpPr>
            <p:nvPr/>
          </p:nvSpPr>
          <p:spPr>
            <a:xfrm>
              <a:off x="5879182" y="3193060"/>
              <a:ext cx="1558422" cy="30874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CO" sz="1400" b="1" dirty="0">
                  <a:latin typeface="Arial Narrow" panose="020B0606020202030204" pitchFamily="34" charset="0"/>
                </a:rPr>
                <a:t>TUNJUELITO</a:t>
              </a:r>
              <a:r>
                <a:rPr lang="es-CO" sz="1200" b="1" dirty="0">
                  <a:latin typeface="Arial Narrow" panose="020B0606020202030204" pitchFamily="34" charset="0"/>
                </a:rPr>
                <a:t> </a:t>
              </a:r>
              <a:br>
                <a:rPr lang="es-CO" sz="1200" b="1" dirty="0">
                  <a:latin typeface="Arial Narrow" panose="020B0606020202030204" pitchFamily="34" charset="0"/>
                </a:rPr>
              </a:br>
              <a:r>
                <a:rPr lang="es-CO" sz="1200" b="1" dirty="0">
                  <a:latin typeface="Arial Narrow" panose="020B0606020202030204" pitchFamily="34" charset="0"/>
                </a:rPr>
                <a:t>4 Barrios</a:t>
              </a:r>
            </a:p>
          </p:txBody>
        </p:sp>
        <p:sp>
          <p:nvSpPr>
            <p:cNvPr id="29" name="28 Rectángulo"/>
            <p:cNvSpPr/>
            <p:nvPr/>
          </p:nvSpPr>
          <p:spPr>
            <a:xfrm>
              <a:off x="0" y="5354395"/>
              <a:ext cx="4727054" cy="1243751"/>
            </a:xfrm>
            <a:prstGeom prst="rect">
              <a:avLst/>
            </a:prstGeom>
            <a:solidFill>
              <a:srgbClr val="FFFFFF">
                <a:alpha val="6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58" name="1 Título"/>
          <p:cNvSpPr txBox="1">
            <a:spLocks/>
          </p:cNvSpPr>
          <p:nvPr/>
        </p:nvSpPr>
        <p:spPr>
          <a:xfrm>
            <a:off x="137088" y="109575"/>
            <a:ext cx="4050317" cy="315357"/>
          </a:xfrm>
          <a:prstGeom prst="rect">
            <a:avLst/>
          </a:prstGeom>
        </p:spPr>
        <p:txBody>
          <a:bodyPr lIns="68571" tIns="34285" rIns="68571" bIns="34285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BOUGANVILEAS 2018</a:t>
            </a:r>
          </a:p>
        </p:txBody>
      </p:sp>
      <p:sp>
        <p:nvSpPr>
          <p:cNvPr id="359" name="TextBox 1">
            <a:extLst>
              <a:ext uri="{FF2B5EF4-FFF2-40B4-BE49-F238E27FC236}">
                <a16:creationId xmlns:a16="http://schemas.microsoft.com/office/drawing/2014/main" id="{124E0E67-4C2E-4E92-998E-D92071E51980}"/>
              </a:ext>
            </a:extLst>
          </p:cNvPr>
          <p:cNvSpPr txBox="1"/>
          <p:nvPr/>
        </p:nvSpPr>
        <p:spPr>
          <a:xfrm>
            <a:off x="137088" y="374127"/>
            <a:ext cx="2332914" cy="253857"/>
          </a:xfrm>
          <a:prstGeom prst="rect">
            <a:avLst/>
          </a:prstGeom>
          <a:noFill/>
        </p:spPr>
        <p:txBody>
          <a:bodyPr wrap="none" lIns="68571" tIns="34285" rIns="68571" bIns="34285" rtlCol="0">
            <a:spAutoFit/>
          </a:bodyPr>
          <a:lstStyle/>
          <a:p>
            <a:pPr defTabSz="685800">
              <a:spcBef>
                <a:spcPct val="0"/>
              </a:spcBef>
            </a:pP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UBICACIÓN POR LOCALIDAD</a:t>
            </a:r>
          </a:p>
        </p:txBody>
      </p:sp>
      <p:sp>
        <p:nvSpPr>
          <p:cNvPr id="33" name="32 Rectángulo"/>
          <p:cNvSpPr/>
          <p:nvPr/>
        </p:nvSpPr>
        <p:spPr>
          <a:xfrm>
            <a:off x="196671" y="3327659"/>
            <a:ext cx="270338" cy="222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endParaRPr lang="es-CO"/>
          </a:p>
        </p:txBody>
      </p:sp>
      <p:sp>
        <p:nvSpPr>
          <p:cNvPr id="356" name="355 CuadroTexto"/>
          <p:cNvSpPr txBox="1"/>
          <p:nvPr/>
        </p:nvSpPr>
        <p:spPr>
          <a:xfrm>
            <a:off x="258474" y="3489640"/>
            <a:ext cx="1975255" cy="31546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s-CO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82</a:t>
            </a:r>
            <a:r>
              <a:rPr lang="es-CO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s-CO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BARRIOS</a:t>
            </a:r>
            <a:endParaRPr lang="es-CO" sz="1500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57" name="356 CuadroTexto"/>
          <p:cNvSpPr txBox="1"/>
          <p:nvPr/>
        </p:nvSpPr>
        <p:spPr>
          <a:xfrm>
            <a:off x="258791" y="3885555"/>
            <a:ext cx="1974939" cy="469349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s-CO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13.031</a:t>
            </a:r>
          </a:p>
          <a:p>
            <a:pPr algn="ctr"/>
            <a:r>
              <a:rPr lang="es-CO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BOUGANVILEAS PROYECTADAS</a:t>
            </a:r>
          </a:p>
        </p:txBody>
      </p:sp>
      <p:sp>
        <p:nvSpPr>
          <p:cNvPr id="312" name="311 CuadroTexto"/>
          <p:cNvSpPr txBox="1"/>
          <p:nvPr/>
        </p:nvSpPr>
        <p:spPr>
          <a:xfrm>
            <a:off x="266766" y="4431477"/>
            <a:ext cx="1975256" cy="392405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lIns="68571" tIns="34285" rIns="68571" bIns="34285" rtlCol="0">
            <a:spAutoFit/>
          </a:bodyPr>
          <a:lstStyle>
            <a:defPPr>
              <a:defRPr lang="es-CO"/>
            </a:defPPr>
            <a:lvl1pPr algn="ctr">
              <a:defRPr sz="21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dirty="0"/>
              <a:t>$2.566.000.000</a:t>
            </a:r>
          </a:p>
        </p:txBody>
      </p:sp>
      <p:grpSp>
        <p:nvGrpSpPr>
          <p:cNvPr id="40" name="39 Grupo"/>
          <p:cNvGrpSpPr/>
          <p:nvPr/>
        </p:nvGrpSpPr>
        <p:grpSpPr>
          <a:xfrm>
            <a:off x="7462909" y="-19938"/>
            <a:ext cx="1716467" cy="5176645"/>
            <a:chOff x="9949249" y="-17613"/>
            <a:chExt cx="2288325" cy="6903791"/>
          </a:xfrm>
        </p:grpSpPr>
        <p:pic>
          <p:nvPicPr>
            <p:cNvPr id="35" name="34 Imagen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908"/>
            <a:stretch/>
          </p:blipFill>
          <p:spPr>
            <a:xfrm>
              <a:off x="9949249" y="1422387"/>
              <a:ext cx="2288324" cy="1368000"/>
            </a:xfrm>
            <a:prstGeom prst="rect">
              <a:avLst/>
            </a:prstGeom>
          </p:spPr>
        </p:pic>
        <p:pic>
          <p:nvPicPr>
            <p:cNvPr id="24" name="23 Imagen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445"/>
            <a:stretch/>
          </p:blipFill>
          <p:spPr>
            <a:xfrm>
              <a:off x="9949249" y="2787651"/>
              <a:ext cx="2271577" cy="1368000"/>
            </a:xfrm>
            <a:prstGeom prst="rect">
              <a:avLst/>
            </a:prstGeom>
          </p:spPr>
        </p:pic>
        <p:pic>
          <p:nvPicPr>
            <p:cNvPr id="36" name="35 Imagen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232" r="3601" b="10316"/>
            <a:stretch/>
          </p:blipFill>
          <p:spPr>
            <a:xfrm>
              <a:off x="9949250" y="-17613"/>
              <a:ext cx="2288324" cy="1440000"/>
            </a:xfrm>
            <a:prstGeom prst="rect">
              <a:avLst/>
            </a:prstGeom>
          </p:spPr>
        </p:pic>
        <p:pic>
          <p:nvPicPr>
            <p:cNvPr id="37" name="36 Imagen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82" r="4233"/>
            <a:stretch/>
          </p:blipFill>
          <p:spPr>
            <a:xfrm>
              <a:off x="9949249" y="4152915"/>
              <a:ext cx="2273567" cy="1368000"/>
            </a:xfrm>
            <a:prstGeom prst="rect">
              <a:avLst/>
            </a:prstGeom>
          </p:spPr>
        </p:pic>
        <p:pic>
          <p:nvPicPr>
            <p:cNvPr id="38" name="37 Imagen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23" r="4491"/>
            <a:stretch/>
          </p:blipFill>
          <p:spPr>
            <a:xfrm>
              <a:off x="9949249" y="5518178"/>
              <a:ext cx="2273567" cy="13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0447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9" t="1068" r="1010" b="7611"/>
          <a:stretch/>
        </p:blipFill>
        <p:spPr>
          <a:xfrm>
            <a:off x="0" y="456814"/>
            <a:ext cx="8680572" cy="4458847"/>
          </a:xfrm>
          <a:prstGeom prst="rect">
            <a:avLst/>
          </a:prstGeom>
        </p:spPr>
      </p:pic>
      <p:grpSp>
        <p:nvGrpSpPr>
          <p:cNvPr id="3" name="2 Grupo"/>
          <p:cNvGrpSpPr/>
          <p:nvPr/>
        </p:nvGrpSpPr>
        <p:grpSpPr>
          <a:xfrm>
            <a:off x="250957" y="519997"/>
            <a:ext cx="5600501" cy="756582"/>
            <a:chOff x="190550" y="693490"/>
            <a:chExt cx="7466362" cy="1009009"/>
          </a:xfrm>
        </p:grpSpPr>
        <p:grpSp>
          <p:nvGrpSpPr>
            <p:cNvPr id="8" name="7 Grupo"/>
            <p:cNvGrpSpPr/>
            <p:nvPr/>
          </p:nvGrpSpPr>
          <p:grpSpPr>
            <a:xfrm>
              <a:off x="4012513" y="729919"/>
              <a:ext cx="790885" cy="935634"/>
              <a:chOff x="5845988" y="1057060"/>
              <a:chExt cx="1074492" cy="1269798"/>
            </a:xfrm>
          </p:grpSpPr>
          <p:pic>
            <p:nvPicPr>
              <p:cNvPr id="9" name="Picture 3" descr="C:\Users\splata\Downloads\P.romeron.png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8303" y="1057060"/>
                <a:ext cx="814580" cy="7803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75 CuadroTexto"/>
              <p:cNvSpPr txBox="1"/>
              <p:nvPr/>
            </p:nvSpPr>
            <p:spPr>
              <a:xfrm>
                <a:off x="5845988" y="1825503"/>
                <a:ext cx="1074492" cy="501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600" dirty="0">
                    <a:latin typeface="Arial Rounded MT Bold" panose="020F0704030504030204" pitchFamily="34" charset="0"/>
                  </a:rPr>
                  <a:t>Pino romerón</a:t>
                </a:r>
              </a:p>
            </p:txBody>
          </p:sp>
        </p:grpSp>
        <p:grpSp>
          <p:nvGrpSpPr>
            <p:cNvPr id="11" name="Grupo 35"/>
            <p:cNvGrpSpPr/>
            <p:nvPr/>
          </p:nvGrpSpPr>
          <p:grpSpPr>
            <a:xfrm>
              <a:off x="3375519" y="800697"/>
              <a:ext cx="790885" cy="830942"/>
              <a:chOff x="7735687" y="1397157"/>
              <a:chExt cx="1370254" cy="1438127"/>
            </a:xfrm>
          </p:grpSpPr>
          <p:sp>
            <p:nvSpPr>
              <p:cNvPr id="12" name="75 CuadroTexto"/>
              <p:cNvSpPr txBox="1"/>
              <p:nvPr/>
            </p:nvSpPr>
            <p:spPr>
              <a:xfrm>
                <a:off x="7735687" y="2409046"/>
                <a:ext cx="1370254" cy="426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600" dirty="0">
                    <a:latin typeface="Arial Rounded MT Bold" panose="020F0704030504030204" pitchFamily="34" charset="0"/>
                  </a:rPr>
                  <a:t>Cedro</a:t>
                </a:r>
              </a:p>
            </p:txBody>
          </p:sp>
          <p:pic>
            <p:nvPicPr>
              <p:cNvPr id="13" name="Imagen 5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80938" y="1397157"/>
                <a:ext cx="960625" cy="861561"/>
              </a:xfrm>
              <a:prstGeom prst="rect">
                <a:avLst/>
              </a:prstGeom>
            </p:spPr>
          </p:pic>
        </p:grpSp>
        <p:grpSp>
          <p:nvGrpSpPr>
            <p:cNvPr id="14" name="13 Grupo"/>
            <p:cNvGrpSpPr/>
            <p:nvPr/>
          </p:nvGrpSpPr>
          <p:grpSpPr>
            <a:xfrm>
              <a:off x="5566445" y="753037"/>
              <a:ext cx="640158" cy="860726"/>
              <a:chOff x="476947" y="1489474"/>
              <a:chExt cx="869715" cy="1168135"/>
            </a:xfrm>
          </p:grpSpPr>
          <p:sp>
            <p:nvSpPr>
              <p:cNvPr id="15" name="59 CuadroTexto"/>
              <p:cNvSpPr txBox="1"/>
              <p:nvPr/>
            </p:nvSpPr>
            <p:spPr>
              <a:xfrm>
                <a:off x="476947" y="2323373"/>
                <a:ext cx="736213" cy="3342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600" dirty="0">
                    <a:latin typeface="Arial Rounded MT Bold" panose="020F0704030504030204" pitchFamily="34" charset="0"/>
                  </a:rPr>
                  <a:t>Roble</a:t>
                </a:r>
              </a:p>
            </p:txBody>
          </p:sp>
          <p:pic>
            <p:nvPicPr>
              <p:cNvPr id="16" name="Picture 5" descr="C:\Users\splata\Downloads\Roble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76947" y="1489474"/>
                <a:ext cx="869715" cy="833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16 Grupo"/>
            <p:cNvGrpSpPr/>
            <p:nvPr/>
          </p:nvGrpSpPr>
          <p:grpSpPr>
            <a:xfrm>
              <a:off x="6985151" y="746205"/>
              <a:ext cx="671761" cy="867556"/>
              <a:chOff x="454733" y="3835516"/>
              <a:chExt cx="912651" cy="1177406"/>
            </a:xfrm>
          </p:grpSpPr>
          <p:pic>
            <p:nvPicPr>
              <p:cNvPr id="18" name="Picture 4" descr="C:\Users\splata\Downloads\Nogal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4733" y="3835516"/>
                <a:ext cx="912651" cy="8742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54 CuadroTexto"/>
              <p:cNvSpPr txBox="1"/>
              <p:nvPr/>
            </p:nvSpPr>
            <p:spPr>
              <a:xfrm>
                <a:off x="550891" y="4678685"/>
                <a:ext cx="791183" cy="334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600" dirty="0">
                    <a:latin typeface="Arial Rounded MT Bold" panose="020F0704030504030204" pitchFamily="34" charset="0"/>
                  </a:rPr>
                  <a:t>Nogal</a:t>
                </a:r>
              </a:p>
            </p:txBody>
          </p:sp>
        </p:grpSp>
        <p:grpSp>
          <p:nvGrpSpPr>
            <p:cNvPr id="20" name="19 Grupo"/>
            <p:cNvGrpSpPr/>
            <p:nvPr/>
          </p:nvGrpSpPr>
          <p:grpSpPr>
            <a:xfrm>
              <a:off x="6130121" y="742961"/>
              <a:ext cx="947534" cy="873620"/>
              <a:chOff x="10061766" y="4204755"/>
              <a:chExt cx="1287314" cy="1185635"/>
            </a:xfrm>
          </p:grpSpPr>
          <p:pic>
            <p:nvPicPr>
              <p:cNvPr id="21" name="Picture 2" descr="C:\Users\splata\Downloads\Liquidambar.pn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0147106" y="4204755"/>
                <a:ext cx="883984" cy="8467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50 CuadroTexto"/>
              <p:cNvSpPr txBox="1"/>
              <p:nvPr/>
            </p:nvSpPr>
            <p:spPr>
              <a:xfrm>
                <a:off x="10061766" y="5056153"/>
                <a:ext cx="1287314" cy="334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600" dirty="0">
                    <a:latin typeface="Arial Rounded MT Bold" panose="020F0704030504030204" pitchFamily="34" charset="0"/>
                  </a:rPr>
                  <a:t>Liquidambar</a:t>
                </a:r>
              </a:p>
            </p:txBody>
          </p:sp>
        </p:grpSp>
        <p:grpSp>
          <p:nvGrpSpPr>
            <p:cNvPr id="23" name="22 Grupo"/>
            <p:cNvGrpSpPr/>
            <p:nvPr/>
          </p:nvGrpSpPr>
          <p:grpSpPr>
            <a:xfrm>
              <a:off x="4721946" y="818715"/>
              <a:ext cx="847663" cy="795046"/>
              <a:chOff x="3742089" y="2984886"/>
              <a:chExt cx="1151630" cy="1078998"/>
            </a:xfrm>
          </p:grpSpPr>
          <p:sp>
            <p:nvSpPr>
              <p:cNvPr id="24" name="59 CuadroTexto"/>
              <p:cNvSpPr txBox="1"/>
              <p:nvPr/>
            </p:nvSpPr>
            <p:spPr>
              <a:xfrm>
                <a:off x="3742089" y="3729647"/>
                <a:ext cx="1151630" cy="334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600" dirty="0">
                    <a:latin typeface="Arial Rounded MT Bold" panose="020F0704030504030204" pitchFamily="34" charset="0"/>
                  </a:rPr>
                  <a:t>Guayacán</a:t>
                </a:r>
              </a:p>
            </p:txBody>
          </p:sp>
          <p:pic>
            <p:nvPicPr>
              <p:cNvPr id="25" name="24 Imagen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2146" y="2984886"/>
                <a:ext cx="776454" cy="743989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28" name="Picture 7">
              <a:extLst>
                <a:ext uri="{FF2B5EF4-FFF2-40B4-BE49-F238E27FC236}">
                  <a16:creationId xmlns:a16="http://schemas.microsoft.com/office/drawing/2014/main" id="{E9A34AC3-59C0-4329-9602-4DB59A4A9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6785" y="729919"/>
              <a:ext cx="371427" cy="584273"/>
            </a:xfrm>
            <a:prstGeom prst="rect">
              <a:avLst/>
            </a:prstGeom>
          </p:spPr>
        </p:pic>
        <p:sp>
          <p:nvSpPr>
            <p:cNvPr id="29" name="52 CuadroTexto">
              <a:extLst>
                <a:ext uri="{FF2B5EF4-FFF2-40B4-BE49-F238E27FC236}">
                  <a16:creationId xmlns:a16="http://schemas.microsoft.com/office/drawing/2014/main" id="{FF8CAEEC-8CEA-4C88-BF66-4ACBAC5BFFB2}"/>
                </a:ext>
              </a:extLst>
            </p:cNvPr>
            <p:cNvSpPr txBox="1"/>
            <p:nvPr/>
          </p:nvSpPr>
          <p:spPr>
            <a:xfrm>
              <a:off x="2667749" y="1282382"/>
              <a:ext cx="953572" cy="410275"/>
            </a:xfrm>
            <a:prstGeom prst="rect">
              <a:avLst/>
            </a:prstGeom>
            <a:noFill/>
          </p:spPr>
          <p:txBody>
            <a:bodyPr wrap="square" lIns="121780" tIns="60890" rIns="121780" bIns="60890" rtlCol="0">
              <a:spAutoFit/>
            </a:bodyPr>
            <a:lstStyle/>
            <a:p>
              <a:pPr algn="ctr"/>
              <a:r>
                <a:rPr lang="es-CO" sz="600" dirty="0">
                  <a:latin typeface="Arial Rounded MT Bold" panose="020F0704030504030204" pitchFamily="34" charset="0"/>
                </a:rPr>
                <a:t>Roble australiano</a:t>
              </a:r>
            </a:p>
          </p:txBody>
        </p:sp>
        <p:pic>
          <p:nvPicPr>
            <p:cNvPr id="30" name="Picture 2" descr="C:\Users\splata\Downloads\Falso pimiento.png">
              <a:extLst>
                <a:ext uri="{FF2B5EF4-FFF2-40B4-BE49-F238E27FC236}">
                  <a16:creationId xmlns:a16="http://schemas.microsoft.com/office/drawing/2014/main" id="{70EF1EA7-284E-412A-8B8C-CA723BB8AE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5139" y="693490"/>
              <a:ext cx="777579" cy="673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73 CuadroTexto">
              <a:extLst>
                <a:ext uri="{FF2B5EF4-FFF2-40B4-BE49-F238E27FC236}">
                  <a16:creationId xmlns:a16="http://schemas.microsoft.com/office/drawing/2014/main" id="{BE2F015D-AC11-494F-B8B4-733281CF5750}"/>
                </a:ext>
              </a:extLst>
            </p:cNvPr>
            <p:cNvSpPr txBox="1"/>
            <p:nvPr/>
          </p:nvSpPr>
          <p:spPr>
            <a:xfrm>
              <a:off x="1039875" y="1292224"/>
              <a:ext cx="890325" cy="410275"/>
            </a:xfrm>
            <a:prstGeom prst="rect">
              <a:avLst/>
            </a:prstGeom>
            <a:noFill/>
          </p:spPr>
          <p:txBody>
            <a:bodyPr wrap="square" lIns="121780" tIns="60890" rIns="121780" bIns="60890" rtlCol="0">
              <a:spAutoFit/>
            </a:bodyPr>
            <a:lstStyle/>
            <a:p>
              <a:pPr algn="ctr"/>
              <a:r>
                <a:rPr lang="es-CO" sz="600" dirty="0">
                  <a:latin typeface="Arial Rounded MT Bold" panose="020F0704030504030204" pitchFamily="34" charset="0"/>
                </a:rPr>
                <a:t>Falso pimiento</a:t>
              </a:r>
            </a:p>
          </p:txBody>
        </p:sp>
        <p:pic>
          <p:nvPicPr>
            <p:cNvPr id="32" name="Picture 7" descr="C:\Users\splata\Downloads\Ligustro.png">
              <a:extLst>
                <a:ext uri="{FF2B5EF4-FFF2-40B4-BE49-F238E27FC236}">
                  <a16:creationId xmlns:a16="http://schemas.microsoft.com/office/drawing/2014/main" id="{6422DE41-5515-4595-BD00-B4148A87CB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89200" y="765192"/>
              <a:ext cx="883545" cy="532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64 CuadroTexto">
              <a:extLst>
                <a:ext uri="{FF2B5EF4-FFF2-40B4-BE49-F238E27FC236}">
                  <a16:creationId xmlns:a16="http://schemas.microsoft.com/office/drawing/2014/main" id="{48F211BD-F270-4DD3-A286-699106599DEA}"/>
                </a:ext>
              </a:extLst>
            </p:cNvPr>
            <p:cNvSpPr txBox="1"/>
            <p:nvPr/>
          </p:nvSpPr>
          <p:spPr>
            <a:xfrm>
              <a:off x="1956127" y="1337371"/>
              <a:ext cx="760540" cy="28713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>
              <a:spAutoFit/>
            </a:bodyPr>
            <a:lstStyle/>
            <a:p>
              <a:pPr algn="ctr"/>
              <a:r>
                <a:rPr lang="es-CO" sz="600" dirty="0">
                  <a:latin typeface="Arial Rounded MT Bold" panose="020F0704030504030204" pitchFamily="34" charset="0"/>
                </a:rPr>
                <a:t>Ligustro</a:t>
              </a:r>
            </a:p>
          </p:txBody>
        </p:sp>
        <p:grpSp>
          <p:nvGrpSpPr>
            <p:cNvPr id="34" name="33 Grupo"/>
            <p:cNvGrpSpPr/>
            <p:nvPr/>
          </p:nvGrpSpPr>
          <p:grpSpPr>
            <a:xfrm>
              <a:off x="190550" y="724931"/>
              <a:ext cx="1053101" cy="835359"/>
              <a:chOff x="7188858" y="4161819"/>
              <a:chExt cx="1430737" cy="1133708"/>
            </a:xfrm>
          </p:grpSpPr>
          <p:pic>
            <p:nvPicPr>
              <p:cNvPr id="35" name="Picture 2" descr="C:\Users\ancardenas\Downloads\Palma de Cera.png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69036" y="4161819"/>
                <a:ext cx="751543" cy="9862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76 CuadroTexto"/>
              <p:cNvSpPr txBox="1"/>
              <p:nvPr/>
            </p:nvSpPr>
            <p:spPr>
              <a:xfrm>
                <a:off x="7188858" y="4961291"/>
                <a:ext cx="1430737" cy="3342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600" dirty="0">
                    <a:latin typeface="Arial Rounded MT Bold" panose="020F0704030504030204" pitchFamily="34" charset="0"/>
                  </a:rPr>
                  <a:t>Palma de cera</a:t>
                </a:r>
              </a:p>
            </p:txBody>
          </p:sp>
        </p:grpSp>
      </p:grpSp>
      <p:sp>
        <p:nvSpPr>
          <p:cNvPr id="4" name="1 Título"/>
          <p:cNvSpPr txBox="1">
            <a:spLocks/>
          </p:cNvSpPr>
          <p:nvPr/>
        </p:nvSpPr>
        <p:spPr>
          <a:xfrm>
            <a:off x="53491" y="86920"/>
            <a:ext cx="5695966" cy="811032"/>
          </a:xfrm>
          <a:prstGeom prst="rect">
            <a:avLst/>
          </a:prstGeom>
        </p:spPr>
        <p:txBody>
          <a:bodyPr lIns="91323" tIns="45661" rIns="91323" bIns="4566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ARBOLADO URBANO - PROYECCIÓN 2018</a:t>
            </a:r>
          </a:p>
        </p:txBody>
      </p:sp>
      <p:sp>
        <p:nvSpPr>
          <p:cNvPr id="41" name="40 CuadroTexto"/>
          <p:cNvSpPr txBox="1"/>
          <p:nvPr/>
        </p:nvSpPr>
        <p:spPr>
          <a:xfrm>
            <a:off x="6573012" y="4715098"/>
            <a:ext cx="2052494" cy="288474"/>
          </a:xfrm>
          <a:prstGeom prst="rect">
            <a:avLst/>
          </a:prstGeom>
          <a:solidFill>
            <a:schemeClr val="bg1"/>
          </a:solidFill>
          <a:ln w="28575">
            <a:solidFill>
              <a:srgbClr val="FFCC66"/>
            </a:solidFill>
          </a:ln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100 km de vías</a:t>
            </a:r>
          </a:p>
        </p:txBody>
      </p:sp>
      <p:sp>
        <p:nvSpPr>
          <p:cNvPr id="39" name="38 CuadroTexto"/>
          <p:cNvSpPr txBox="1"/>
          <p:nvPr/>
        </p:nvSpPr>
        <p:spPr>
          <a:xfrm>
            <a:off x="6573010" y="3897357"/>
            <a:ext cx="2052495" cy="715570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lIns="68571" tIns="34285" rIns="68571" bIns="34285" rtlCol="0">
            <a:spAutoFit/>
          </a:bodyPr>
          <a:lstStyle>
            <a:defPPr>
              <a:defRPr lang="es-CO"/>
            </a:defPPr>
            <a:lvl1pPr algn="ctr">
              <a:defRPr sz="21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dirty="0"/>
              <a:t>Presupuesto Total </a:t>
            </a:r>
            <a:br>
              <a:rPr lang="es-CO" dirty="0"/>
            </a:br>
            <a:r>
              <a:rPr lang="es-CO" dirty="0"/>
              <a:t>$14.245.784.260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22"/>
          <a:stretch/>
        </p:blipFill>
        <p:spPr>
          <a:xfrm>
            <a:off x="7241255" y="762872"/>
            <a:ext cx="1339451" cy="1234231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6747636" y="2263460"/>
            <a:ext cx="2462550" cy="1541757"/>
            <a:chOff x="7572472" y="2381754"/>
            <a:chExt cx="3282972" cy="2056152"/>
          </a:xfrm>
        </p:grpSpPr>
        <p:sp>
          <p:nvSpPr>
            <p:cNvPr id="51" name="50 CuadroTexto"/>
            <p:cNvSpPr txBox="1"/>
            <p:nvPr/>
          </p:nvSpPr>
          <p:spPr>
            <a:xfrm>
              <a:off x="7572472" y="2784326"/>
              <a:ext cx="1762068" cy="451322"/>
            </a:xfrm>
            <a:prstGeom prst="rect">
              <a:avLst/>
            </a:prstGeom>
            <a:solidFill>
              <a:srgbClr val="FFFFFF">
                <a:alpha val="76078"/>
              </a:srgbClr>
            </a:solidFill>
          </p:spPr>
          <p:txBody>
            <a:bodyPr wrap="square" lIns="121780" tIns="60890" rIns="121780" bIns="60890" rtlCol="0">
              <a:spAutoFit/>
            </a:bodyPr>
            <a:lstStyle/>
            <a:p>
              <a:r>
                <a:rPr lang="es-CO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Arbolado urbano</a:t>
              </a:r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9127732" y="2381754"/>
              <a:ext cx="1727712" cy="451322"/>
            </a:xfrm>
            <a:prstGeom prst="rect">
              <a:avLst/>
            </a:prstGeom>
            <a:solidFill>
              <a:srgbClr val="FFFFFF">
                <a:alpha val="76078"/>
              </a:srgbClr>
            </a:solidFill>
          </p:spPr>
          <p:txBody>
            <a:bodyPr wrap="square" lIns="121780" tIns="60890" rIns="121780" bIns="60890" rtlCol="0">
              <a:spAutoFit/>
            </a:bodyPr>
            <a:lstStyle/>
            <a:p>
              <a:r>
                <a:rPr lang="es-CO" sz="1400" b="1" dirty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PLANTACIÓN</a:t>
              </a:r>
              <a:endParaRPr lang="es-CO" sz="1600" b="1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7572472" y="3978880"/>
              <a:ext cx="1763094" cy="451322"/>
            </a:xfrm>
            <a:prstGeom prst="rect">
              <a:avLst/>
            </a:prstGeom>
            <a:solidFill>
              <a:srgbClr val="FFFFFF">
                <a:alpha val="76078"/>
              </a:srgbClr>
            </a:solidFill>
          </p:spPr>
          <p:txBody>
            <a:bodyPr wrap="square" lIns="121780" tIns="60890" rIns="121780" bIns="60890" rtlCol="0">
              <a:spAutoFit/>
            </a:bodyPr>
            <a:lstStyle/>
            <a:p>
              <a:r>
                <a:rPr lang="es-CO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Fucha</a:t>
              </a:r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9133154" y="2735046"/>
              <a:ext cx="1401271" cy="533414"/>
            </a:xfrm>
            <a:prstGeom prst="rect">
              <a:avLst/>
            </a:prstGeom>
            <a:solidFill>
              <a:srgbClr val="FFFFFF">
                <a:alpha val="76078"/>
              </a:srgbClr>
            </a:solidFill>
          </p:spPr>
          <p:txBody>
            <a:bodyPr wrap="square" lIns="121780" tIns="60890" rIns="121780" bIns="60890" rtlCol="0">
              <a:spAutoFit/>
            </a:bodyPr>
            <a:lstStyle>
              <a:defPPr>
                <a:defRPr lang="es-CO"/>
              </a:defPPr>
              <a:lvl1pPr algn="ctr">
                <a:defRPr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-CO" dirty="0"/>
                <a:t>7.000</a:t>
              </a:r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9107877" y="3501803"/>
              <a:ext cx="1451826" cy="533414"/>
            </a:xfrm>
            <a:prstGeom prst="rect">
              <a:avLst/>
            </a:prstGeom>
            <a:solidFill>
              <a:srgbClr val="FFFFFF">
                <a:alpha val="76078"/>
              </a:srgbClr>
            </a:solidFill>
            <a:ln>
              <a:noFill/>
            </a:ln>
          </p:spPr>
          <p:txBody>
            <a:bodyPr wrap="square" lIns="121780" tIns="60890" rIns="121780" bIns="60890" rtlCol="0">
              <a:spAutoFit/>
            </a:bodyPr>
            <a:lstStyle/>
            <a:p>
              <a:pPr algn="ctr"/>
              <a:r>
                <a:rPr lang="es-CO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1.500</a:t>
              </a: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9251888" y="3880345"/>
              <a:ext cx="1163803" cy="533414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lIns="121780" tIns="60890" rIns="121780" bIns="60890" rtlCol="0">
              <a:spAutoFit/>
            </a:bodyPr>
            <a:lstStyle>
              <a:defPPr>
                <a:defRPr lang="es-CO"/>
              </a:defPPr>
              <a:lvl1pPr>
                <a:defRPr sz="18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s-CO" b="1" dirty="0"/>
                <a:t>1.186</a:t>
              </a:r>
            </a:p>
          </p:txBody>
        </p:sp>
        <p:cxnSp>
          <p:nvCxnSpPr>
            <p:cNvPr id="64" name="63 Conector recto"/>
            <p:cNvCxnSpPr/>
            <p:nvPr/>
          </p:nvCxnSpPr>
          <p:spPr>
            <a:xfrm>
              <a:off x="7572472" y="2780953"/>
              <a:ext cx="2987231" cy="52123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64 Conector recto"/>
            <p:cNvCxnSpPr/>
            <p:nvPr/>
          </p:nvCxnSpPr>
          <p:spPr>
            <a:xfrm>
              <a:off x="7581969" y="4437906"/>
              <a:ext cx="2977733" cy="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49 CuadroTexto"/>
            <p:cNvSpPr txBox="1"/>
            <p:nvPr/>
          </p:nvSpPr>
          <p:spPr>
            <a:xfrm>
              <a:off x="7572472" y="3580696"/>
              <a:ext cx="1835609" cy="451322"/>
            </a:xfrm>
            <a:prstGeom prst="rect">
              <a:avLst/>
            </a:prstGeom>
            <a:solidFill>
              <a:srgbClr val="FFFFFF">
                <a:alpha val="76078"/>
              </a:srgbClr>
            </a:solidFill>
          </p:spPr>
          <p:txBody>
            <a:bodyPr wrap="square" lIns="121780" tIns="60890" rIns="121780" bIns="60890" rtlCol="0">
              <a:spAutoFit/>
            </a:bodyPr>
            <a:lstStyle/>
            <a:p>
              <a:r>
                <a:rPr lang="es-CO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Zonas verdes sur</a:t>
              </a:r>
            </a:p>
          </p:txBody>
        </p:sp>
        <p:sp>
          <p:nvSpPr>
            <p:cNvPr id="49" name="48 CuadroTexto"/>
            <p:cNvSpPr txBox="1"/>
            <p:nvPr/>
          </p:nvSpPr>
          <p:spPr>
            <a:xfrm>
              <a:off x="7572472" y="3182511"/>
              <a:ext cx="1763094" cy="451322"/>
            </a:xfrm>
            <a:prstGeom prst="rect">
              <a:avLst/>
            </a:prstGeom>
            <a:solidFill>
              <a:srgbClr val="FFFFFF">
                <a:alpha val="76078"/>
              </a:srgbClr>
            </a:solidFill>
          </p:spPr>
          <p:txBody>
            <a:bodyPr wrap="square" lIns="121780" tIns="60890" rIns="121780" bIns="60890" rtlCol="0">
              <a:spAutoFit/>
            </a:bodyPr>
            <a:lstStyle/>
            <a:p>
              <a:r>
                <a:rPr lang="es-CO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Restauración</a:t>
              </a:r>
            </a:p>
          </p:txBody>
        </p:sp>
        <p:sp>
          <p:nvSpPr>
            <p:cNvPr id="61" name="60 CuadroTexto"/>
            <p:cNvSpPr txBox="1"/>
            <p:nvPr/>
          </p:nvSpPr>
          <p:spPr>
            <a:xfrm>
              <a:off x="9251888" y="3125864"/>
              <a:ext cx="1163803" cy="533414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lIns="121780" tIns="60890" rIns="121780" bIns="60890" rtlCol="0">
              <a:spAutoFit/>
            </a:bodyPr>
            <a:lstStyle>
              <a:defPPr>
                <a:defRPr lang="es-CO"/>
              </a:defPPr>
              <a:lvl1pPr>
                <a:defRPr sz="18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s-CO" b="1" dirty="0"/>
                <a:t>5.000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777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2"/>
          <p:cNvSpPr/>
          <p:nvPr/>
        </p:nvSpPr>
        <p:spPr>
          <a:xfrm>
            <a:off x="0" y="232214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3"/>
          <p:cNvSpPr txBox="1"/>
          <p:nvPr/>
        </p:nvSpPr>
        <p:spPr>
          <a:xfrm>
            <a:off x="1102019" y="1111184"/>
            <a:ext cx="2791107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/>
            </a:lvl2pPr>
            <a:lvl3pPr marL="1217798" defTabSz="1217798">
              <a:defRPr sz="2400"/>
            </a:lvl3pPr>
            <a:lvl4pPr marL="1826697" defTabSz="1217798">
              <a:defRPr sz="2400"/>
            </a:lvl4pPr>
            <a:lvl5pPr marL="2435596" defTabSz="1217798">
              <a:defRPr sz="2400"/>
            </a:lvl5pPr>
            <a:lvl6pPr marL="3044495" defTabSz="1217798">
              <a:defRPr sz="2400"/>
            </a:lvl6pPr>
            <a:lvl7pPr marL="3653394" defTabSz="1217798">
              <a:defRPr sz="2400"/>
            </a:lvl7pPr>
            <a:lvl8pPr marL="4262293" defTabSz="1217798">
              <a:defRPr sz="2400"/>
            </a:lvl8pPr>
            <a:lvl9pPr marL="4871192" defTabSz="1217798">
              <a:defRPr sz="2400"/>
            </a:lvl9pPr>
          </a:lstStyle>
          <a:p>
            <a:r>
              <a:rPr lang="es-ES" sz="1200" b="0" dirty="0"/>
              <a:t>PRESUPUESTO INICIAL APROBADO</a:t>
            </a:r>
            <a:r>
              <a:rPr lang="es-ES" b="0" dirty="0"/>
              <a:t> 2017</a:t>
            </a:r>
          </a:p>
          <a:p>
            <a:r>
              <a:rPr lang="es-ES" sz="1800" dirty="0"/>
              <a:t>$ 32.338.675.000</a:t>
            </a:r>
          </a:p>
        </p:txBody>
      </p:sp>
      <p:sp>
        <p:nvSpPr>
          <p:cNvPr id="3" name="CuadroTexto 13"/>
          <p:cNvSpPr txBox="1"/>
          <p:nvPr/>
        </p:nvSpPr>
        <p:spPr>
          <a:xfrm>
            <a:off x="5736061" y="1095944"/>
            <a:ext cx="2118360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/>
            </a:lvl2pPr>
            <a:lvl3pPr marL="1217798" defTabSz="1217798">
              <a:defRPr sz="2400"/>
            </a:lvl3pPr>
            <a:lvl4pPr marL="1826697" defTabSz="1217798">
              <a:defRPr sz="2400"/>
            </a:lvl4pPr>
            <a:lvl5pPr marL="2435596" defTabSz="1217798">
              <a:defRPr sz="2400"/>
            </a:lvl5pPr>
            <a:lvl6pPr marL="3044495" defTabSz="1217798">
              <a:defRPr sz="2400"/>
            </a:lvl6pPr>
            <a:lvl7pPr marL="3653394" defTabSz="1217798">
              <a:defRPr sz="2400"/>
            </a:lvl7pPr>
            <a:lvl8pPr marL="4262293" defTabSz="1217798">
              <a:defRPr sz="2400"/>
            </a:lvl8pPr>
            <a:lvl9pPr marL="4871192" defTabSz="1217798">
              <a:defRPr sz="2400"/>
            </a:lvl9pPr>
          </a:lstStyle>
          <a:p>
            <a:r>
              <a:rPr lang="es-ES" sz="1200" b="0" dirty="0"/>
              <a:t>PRESUPUESTO FINAL</a:t>
            </a:r>
          </a:p>
          <a:p>
            <a:r>
              <a:rPr lang="es-ES" sz="1800" dirty="0"/>
              <a:t>$ 35.377.881.780</a:t>
            </a:r>
          </a:p>
        </p:txBody>
      </p:sp>
      <p:sp>
        <p:nvSpPr>
          <p:cNvPr id="5" name="CuadroTexto 10"/>
          <p:cNvSpPr txBox="1"/>
          <p:nvPr/>
        </p:nvSpPr>
        <p:spPr>
          <a:xfrm>
            <a:off x="3074653" y="283950"/>
            <a:ext cx="318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0B3251"/>
                </a:solidFill>
                <a:latin typeface="Arial Rounded MT Bold"/>
                <a:cs typeface="Arial Rounded MT Bold"/>
              </a:rPr>
              <a:t>GESTIÓN PRESUPUESTAL</a:t>
            </a:r>
          </a:p>
        </p:txBody>
      </p:sp>
      <p:grpSp>
        <p:nvGrpSpPr>
          <p:cNvPr id="13" name="12 Grupo"/>
          <p:cNvGrpSpPr/>
          <p:nvPr/>
        </p:nvGrpSpPr>
        <p:grpSpPr>
          <a:xfrm>
            <a:off x="2361810" y="1834712"/>
            <a:ext cx="4433431" cy="112334"/>
            <a:chOff x="2361810" y="1758512"/>
            <a:chExt cx="4433431" cy="112334"/>
          </a:xfrm>
        </p:grpSpPr>
        <p:sp>
          <p:nvSpPr>
            <p:cNvPr id="6" name="5 Rectángulo"/>
            <p:cNvSpPr/>
            <p:nvPr/>
          </p:nvSpPr>
          <p:spPr>
            <a:xfrm>
              <a:off x="2415810" y="1788357"/>
              <a:ext cx="4332770" cy="45719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" name="6 Elipse"/>
            <p:cNvSpPr/>
            <p:nvPr/>
          </p:nvSpPr>
          <p:spPr>
            <a:xfrm>
              <a:off x="6687241" y="1762846"/>
              <a:ext cx="108000" cy="108000"/>
            </a:xfrm>
            <a:prstGeom prst="ellipse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" name="7 Elipse"/>
            <p:cNvSpPr/>
            <p:nvPr/>
          </p:nvSpPr>
          <p:spPr>
            <a:xfrm>
              <a:off x="2361810" y="1758512"/>
              <a:ext cx="108000" cy="108000"/>
            </a:xfrm>
            <a:prstGeom prst="ellipse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9" name="8 CuadroTexto"/>
          <p:cNvSpPr txBox="1"/>
          <p:nvPr/>
        </p:nvSpPr>
        <p:spPr>
          <a:xfrm>
            <a:off x="868681" y="2076434"/>
            <a:ext cx="29155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7798"/>
            <a:r>
              <a:rPr lang="es-CO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INVERSIÓN</a:t>
            </a:r>
            <a:endParaRPr lang="es-CO" sz="1400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 defTabSz="1217798"/>
            <a:r>
              <a:rPr lang="es-CO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Apropiación inicial </a:t>
            </a:r>
          </a:p>
          <a:p>
            <a:pPr algn="ctr" defTabSz="1217798"/>
            <a:r>
              <a:rPr lang="es-CO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$ 24.916.879.000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5548120" y="2076434"/>
            <a:ext cx="2602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7798"/>
            <a:r>
              <a:rPr lang="es-CO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INVERSIÓN</a:t>
            </a:r>
            <a:endParaRPr lang="es-CO" sz="1400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 defTabSz="1217798"/>
            <a:r>
              <a:rPr lang="es-CO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Apropiación final </a:t>
            </a:r>
          </a:p>
          <a:p>
            <a:pPr algn="ctr" defTabSz="1217798"/>
            <a:r>
              <a:rPr lang="es-CO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$ 27.956.085.780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3469083" y="3120454"/>
            <a:ext cx="2149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7798"/>
            <a:r>
              <a:rPr lang="es-CO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FUNCIONAMIENTO</a:t>
            </a:r>
          </a:p>
          <a:p>
            <a:pPr algn="ctr" defTabSz="1217798"/>
            <a:r>
              <a:rPr lang="es-CO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$ 7.085.527.000</a:t>
            </a:r>
          </a:p>
        </p:txBody>
      </p:sp>
    </p:spTree>
    <p:extLst>
      <p:ext uri="{BB962C8B-B14F-4D97-AF65-F5344CB8AC3E}">
        <p14:creationId xmlns:p14="http://schemas.microsoft.com/office/powerpoint/2010/main" val="835557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0"/>
          <p:cNvSpPr txBox="1"/>
          <p:nvPr/>
        </p:nvSpPr>
        <p:spPr>
          <a:xfrm>
            <a:off x="3045803" y="389460"/>
            <a:ext cx="3239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0B3251"/>
                </a:solidFill>
                <a:latin typeface="Arial Rounded MT Bold"/>
                <a:cs typeface="Arial Rounded MT Bold"/>
              </a:rPr>
              <a:t>GESTIÓN PRESUPUESTAL </a:t>
            </a:r>
          </a:p>
        </p:txBody>
      </p:sp>
      <p:sp>
        <p:nvSpPr>
          <p:cNvPr id="6" name="Rectángulo 12"/>
          <p:cNvSpPr/>
          <p:nvPr/>
        </p:nvSpPr>
        <p:spPr>
          <a:xfrm>
            <a:off x="0" y="300794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24861" r="29609" b="33889"/>
          <a:stretch/>
        </p:blipFill>
        <p:spPr bwMode="auto">
          <a:xfrm>
            <a:off x="1484382" y="952500"/>
            <a:ext cx="6362701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266633" y="2805499"/>
            <a:ext cx="581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</a:rPr>
              <a:t>98,6%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401668" y="1883479"/>
            <a:ext cx="619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</a:rPr>
              <a:t>92,5%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5567528" y="2444680"/>
            <a:ext cx="589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</a:rPr>
              <a:t>81,7%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6718148" y="2943996"/>
            <a:ext cx="5894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chemeClr val="bg1"/>
                </a:solidFill>
              </a:rPr>
              <a:t>79,1%</a:t>
            </a:r>
          </a:p>
        </p:txBody>
      </p:sp>
    </p:spTree>
    <p:extLst>
      <p:ext uri="{BB962C8B-B14F-4D97-AF65-F5344CB8AC3E}">
        <p14:creationId xmlns:p14="http://schemas.microsoft.com/office/powerpoint/2010/main" val="862963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10"/>
          <p:cNvSpPr txBox="1"/>
          <p:nvPr/>
        </p:nvSpPr>
        <p:spPr>
          <a:xfrm>
            <a:off x="3044103" y="283950"/>
            <a:ext cx="3243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0B3251"/>
                </a:solidFill>
                <a:latin typeface="Arial Rounded MT Bold"/>
                <a:cs typeface="Arial Rounded MT Bold"/>
              </a:rPr>
              <a:t>CUMPLIMIENTO DE METAS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369247" y="1103638"/>
            <a:ext cx="720000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1121 -  </a:t>
            </a:r>
            <a:r>
              <a:rPr lang="es-CO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  <a:r>
              <a:rPr lang="es-CO" sz="1400" b="1" dirty="0">
                <a:solidFill>
                  <a:srgbClr val="80C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para la conservación de los ecosistemas y la flora de Bogotá D.C. y la región.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369247" y="1766268"/>
            <a:ext cx="720000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1119 - </a:t>
            </a:r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Planificación y gestión del paisaje en la </a:t>
            </a:r>
            <a:r>
              <a:rPr lang="es-CO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MALLA VERDE URBANA </a:t>
            </a:r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para mejorar la calidad ambiental del Distrito.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369247" y="2399044"/>
            <a:ext cx="720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1124 -  </a:t>
            </a:r>
            <a:r>
              <a:rPr lang="es-CO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 Y PARTICIPACIÓN </a:t>
            </a:r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en una Bogotá para todos.</a:t>
            </a:r>
          </a:p>
        </p:txBody>
      </p:sp>
      <p:sp>
        <p:nvSpPr>
          <p:cNvPr id="7" name="CuadroTexto 8"/>
          <p:cNvSpPr txBox="1"/>
          <p:nvPr/>
        </p:nvSpPr>
        <p:spPr>
          <a:xfrm>
            <a:off x="827584" y="706148"/>
            <a:ext cx="7588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rgbClr val="0B32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Proyectos de Inversión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369247" y="2835709"/>
            <a:ext cx="720000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1139 - </a:t>
            </a:r>
            <a:r>
              <a:rPr lang="es-CO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COMUNICACIÓN</a:t>
            </a:r>
            <a:r>
              <a:rPr lang="es-C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para promover la cultura ambiental desde el Jardín Botánico José Celestino Mutis.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369247" y="3546017"/>
            <a:ext cx="720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315 -  </a:t>
            </a:r>
            <a:r>
              <a:rPr lang="es-CO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</a:t>
            </a:r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institucional por un Jardín Botánico mejor para todos.</a:t>
            </a:r>
          </a:p>
        </p:txBody>
      </p:sp>
      <p:sp>
        <p:nvSpPr>
          <p:cNvPr id="10" name="Rectángulo 12"/>
          <p:cNvSpPr/>
          <p:nvPr/>
        </p:nvSpPr>
        <p:spPr>
          <a:xfrm>
            <a:off x="0" y="201734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3525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12"/>
          <p:cNvSpPr/>
          <p:nvPr/>
        </p:nvSpPr>
        <p:spPr>
          <a:xfrm>
            <a:off x="0" y="232214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Rectángulo"/>
          <p:cNvSpPr/>
          <p:nvPr/>
        </p:nvSpPr>
        <p:spPr>
          <a:xfrm>
            <a:off x="683568" y="980728"/>
            <a:ext cx="784887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PROYECTO DE INVERSIÓN 1121</a:t>
            </a:r>
          </a:p>
          <a:p>
            <a:r>
              <a:rPr lang="es-CO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  <a:r>
              <a:rPr lang="es-CO" sz="1600" b="1" dirty="0">
                <a:solidFill>
                  <a:srgbClr val="80C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para la conservación de los ecosistemas y la flora de Bogotá D.C. y la región.</a:t>
            </a:r>
          </a:p>
        </p:txBody>
      </p:sp>
      <p:sp>
        <p:nvSpPr>
          <p:cNvPr id="7" name="CuadroTexto 10"/>
          <p:cNvSpPr txBox="1"/>
          <p:nvPr/>
        </p:nvSpPr>
        <p:spPr>
          <a:xfrm>
            <a:off x="3044103" y="283950"/>
            <a:ext cx="3243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0B3251"/>
                </a:solidFill>
                <a:latin typeface="Arial Rounded MT Bold"/>
                <a:cs typeface="Arial Rounded MT Bold"/>
              </a:rPr>
              <a:t>CUMPLIMIENTO DE METAS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5661661" y="2029039"/>
            <a:ext cx="1897379" cy="4154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21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/>
            </a:lvl2pPr>
            <a:lvl3pPr marL="1217798" defTabSz="1217798">
              <a:defRPr sz="2400"/>
            </a:lvl3pPr>
            <a:lvl4pPr marL="1826697" defTabSz="1217798">
              <a:defRPr sz="2400"/>
            </a:lvl4pPr>
            <a:lvl5pPr marL="2435596" defTabSz="1217798">
              <a:defRPr sz="2400"/>
            </a:lvl5pPr>
            <a:lvl6pPr marL="3044495" defTabSz="1217798">
              <a:defRPr sz="2400"/>
            </a:lvl6pPr>
            <a:lvl7pPr marL="3653394" defTabSz="1217798">
              <a:defRPr sz="2400"/>
            </a:lvl7pPr>
            <a:lvl8pPr marL="4262293" defTabSz="1217798">
              <a:defRPr sz="2400"/>
            </a:lvl8pPr>
            <a:lvl9pPr marL="4871192" defTabSz="1217798">
              <a:defRPr sz="2400"/>
            </a:lvl9pPr>
          </a:lstStyle>
          <a:p>
            <a:r>
              <a:rPr lang="es-CO" dirty="0">
                <a:solidFill>
                  <a:srgbClr val="0B3251"/>
                </a:solidFill>
              </a:rPr>
              <a:t>$ 5.308’000.000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3898930" y="3156348"/>
            <a:ext cx="1897379" cy="4154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21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/>
            </a:lvl2pPr>
            <a:lvl3pPr marL="1217798" defTabSz="1217798">
              <a:defRPr sz="2400"/>
            </a:lvl3pPr>
            <a:lvl4pPr marL="1826697" defTabSz="1217798">
              <a:defRPr sz="2400"/>
            </a:lvl4pPr>
            <a:lvl5pPr marL="2435596" defTabSz="1217798">
              <a:defRPr sz="2400"/>
            </a:lvl5pPr>
            <a:lvl6pPr marL="3044495" defTabSz="1217798">
              <a:defRPr sz="2400"/>
            </a:lvl6pPr>
            <a:lvl7pPr marL="3653394" defTabSz="1217798">
              <a:defRPr sz="2400"/>
            </a:lvl7pPr>
            <a:lvl8pPr marL="4262293" defTabSz="1217798">
              <a:defRPr sz="2400"/>
            </a:lvl8pPr>
            <a:lvl9pPr marL="4871192" defTabSz="1217798">
              <a:defRPr sz="2400"/>
            </a:lvl9pPr>
          </a:lstStyle>
          <a:p>
            <a:r>
              <a:rPr lang="es-CO" dirty="0"/>
              <a:t>$ 4.495’383.243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8181" y="2080261"/>
            <a:ext cx="3713480" cy="31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4797286" y="2029039"/>
            <a:ext cx="922753" cy="4154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21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/>
            </a:lvl2pPr>
            <a:lvl3pPr marL="1217798" defTabSz="1217798">
              <a:defRPr sz="2400"/>
            </a:lvl3pPr>
            <a:lvl4pPr marL="1826697" defTabSz="1217798">
              <a:defRPr sz="2400"/>
            </a:lvl4pPr>
            <a:lvl5pPr marL="2435596" defTabSz="1217798">
              <a:defRPr sz="2400"/>
            </a:lvl5pPr>
            <a:lvl6pPr marL="3044495" defTabSz="1217798">
              <a:defRPr sz="2400"/>
            </a:lvl6pPr>
            <a:lvl7pPr marL="3653394" defTabSz="1217798">
              <a:defRPr sz="2400"/>
            </a:lvl7pPr>
            <a:lvl8pPr marL="4262293" defTabSz="1217798">
              <a:defRPr sz="2400"/>
            </a:lvl8pPr>
            <a:lvl9pPr marL="4871192" defTabSz="1217798">
              <a:defRPr sz="2400"/>
            </a:lvl9pPr>
          </a:lstStyle>
          <a:p>
            <a:r>
              <a:rPr lang="es-CO" dirty="0">
                <a:solidFill>
                  <a:schemeClr val="bg1"/>
                </a:solidFill>
              </a:rPr>
              <a:t>100%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84"/>
          <a:stretch/>
        </p:blipFill>
        <p:spPr bwMode="auto">
          <a:xfrm flipH="1">
            <a:off x="1720978" y="2080261"/>
            <a:ext cx="1705948" cy="31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4382125" y="3585152"/>
            <a:ext cx="922753" cy="415498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21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/>
            </a:lvl2pPr>
            <a:lvl3pPr marL="1217798" defTabSz="1217798">
              <a:defRPr sz="2400"/>
            </a:lvl3pPr>
            <a:lvl4pPr marL="1826697" defTabSz="1217798">
              <a:defRPr sz="2400"/>
            </a:lvl4pPr>
            <a:lvl5pPr marL="2435596" defTabSz="1217798">
              <a:defRPr sz="2400"/>
            </a:lvl5pPr>
            <a:lvl6pPr marL="3044495" defTabSz="1217798">
              <a:defRPr sz="2400"/>
            </a:lvl6pPr>
            <a:lvl7pPr marL="3653394" defTabSz="1217798">
              <a:defRPr sz="2400"/>
            </a:lvl7pPr>
            <a:lvl8pPr marL="4262293" defTabSz="1217798">
              <a:defRPr sz="2400"/>
            </a:lvl8pPr>
            <a:lvl9pPr marL="4871192" defTabSz="1217798">
              <a:defRPr sz="2400"/>
            </a:lvl9pPr>
          </a:lstStyle>
          <a:p>
            <a:r>
              <a:rPr lang="es-CO" dirty="0">
                <a:solidFill>
                  <a:schemeClr val="bg1"/>
                </a:solidFill>
              </a:rPr>
              <a:t>84,7%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4972546" y="2756634"/>
            <a:ext cx="935098" cy="27699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21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/>
            </a:lvl2pPr>
            <a:lvl3pPr marL="1217798" defTabSz="1217798">
              <a:defRPr sz="2400"/>
            </a:lvl3pPr>
            <a:lvl4pPr marL="1826697" defTabSz="1217798">
              <a:defRPr sz="2400"/>
            </a:lvl4pPr>
            <a:lvl5pPr marL="2435596" defTabSz="1217798">
              <a:defRPr sz="2400"/>
            </a:lvl5pPr>
            <a:lvl6pPr marL="3044495" defTabSz="1217798">
              <a:defRPr sz="2400"/>
            </a:lvl6pPr>
            <a:lvl7pPr marL="3653394" defTabSz="1217798">
              <a:defRPr sz="2400"/>
            </a:lvl7pPr>
            <a:lvl8pPr marL="4262293" defTabSz="1217798">
              <a:defRPr sz="2400"/>
            </a:lvl8pPr>
            <a:lvl9pPr marL="4871192" defTabSz="1217798">
              <a:defRPr sz="2400"/>
            </a:lvl9pPr>
          </a:lstStyle>
          <a:p>
            <a:r>
              <a:rPr lang="es-CO" sz="1200" dirty="0"/>
              <a:t>EJECUCIÓN</a:t>
            </a:r>
            <a:endParaRPr lang="es-CO" dirty="0"/>
          </a:p>
        </p:txBody>
      </p:sp>
      <p:grpSp>
        <p:nvGrpSpPr>
          <p:cNvPr id="6" name="5 Grupo"/>
          <p:cNvGrpSpPr/>
          <p:nvPr/>
        </p:nvGrpSpPr>
        <p:grpSpPr>
          <a:xfrm>
            <a:off x="4660622" y="2332850"/>
            <a:ext cx="235724" cy="769770"/>
            <a:chOff x="4736822" y="2332850"/>
            <a:chExt cx="235724" cy="769770"/>
          </a:xfrm>
        </p:grpSpPr>
        <p:cxnSp>
          <p:nvCxnSpPr>
            <p:cNvPr id="17" name="16 Conector angular"/>
            <p:cNvCxnSpPr/>
            <p:nvPr/>
          </p:nvCxnSpPr>
          <p:spPr>
            <a:xfrm rot="16200000" flipH="1">
              <a:off x="4533330" y="2660585"/>
              <a:ext cx="648841" cy="114300"/>
            </a:xfrm>
            <a:prstGeom prst="bentConnector3">
              <a:avLst/>
            </a:prstGeom>
            <a:ln>
              <a:solidFill>
                <a:srgbClr val="0B325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17 Elipse"/>
            <p:cNvSpPr/>
            <p:nvPr/>
          </p:nvSpPr>
          <p:spPr>
            <a:xfrm>
              <a:off x="4736822" y="2332850"/>
              <a:ext cx="120928" cy="12092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B325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9" name="18 Elipse"/>
            <p:cNvSpPr/>
            <p:nvPr/>
          </p:nvSpPr>
          <p:spPr>
            <a:xfrm>
              <a:off x="4851618" y="2981692"/>
              <a:ext cx="120928" cy="12092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B325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0" name="19 CuadroTexto"/>
          <p:cNvSpPr txBox="1"/>
          <p:nvPr/>
        </p:nvSpPr>
        <p:spPr>
          <a:xfrm>
            <a:off x="1591438" y="2023040"/>
            <a:ext cx="2506980" cy="4154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1217798">
              <a:defRPr sz="21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08899" defTabSz="1217798">
              <a:defRPr sz="2400"/>
            </a:lvl2pPr>
            <a:lvl3pPr marL="1217798" defTabSz="1217798">
              <a:defRPr sz="2400"/>
            </a:lvl3pPr>
            <a:lvl4pPr marL="1826697" defTabSz="1217798">
              <a:defRPr sz="2400"/>
            </a:lvl4pPr>
            <a:lvl5pPr marL="2435596" defTabSz="1217798">
              <a:defRPr sz="2400"/>
            </a:lvl5pPr>
            <a:lvl6pPr marL="3044495" defTabSz="1217798">
              <a:defRPr sz="2400"/>
            </a:lvl6pPr>
            <a:lvl7pPr marL="3653394" defTabSz="1217798">
              <a:defRPr sz="2400"/>
            </a:lvl7pPr>
            <a:lvl8pPr marL="4262293" defTabSz="1217798">
              <a:defRPr sz="2400"/>
            </a:lvl8pPr>
            <a:lvl9pPr marL="4871192" defTabSz="1217798">
              <a:defRPr sz="2400"/>
            </a:lvl9pPr>
          </a:lstStyle>
          <a:p>
            <a:r>
              <a:rPr lang="es-CO" b="0" dirty="0">
                <a:solidFill>
                  <a:schemeClr val="bg1"/>
                </a:solidFill>
                <a:latin typeface="Arial" panose="020B0604020202020204" pitchFamily="34" charset="0"/>
              </a:rPr>
              <a:t>Presupuesto Total</a:t>
            </a:r>
          </a:p>
        </p:txBody>
      </p:sp>
    </p:spTree>
    <p:extLst>
      <p:ext uri="{BB962C8B-B14F-4D97-AF65-F5344CB8AC3E}">
        <p14:creationId xmlns:p14="http://schemas.microsoft.com/office/powerpoint/2010/main" val="3008575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ángulo 12"/>
          <p:cNvSpPr/>
          <p:nvPr/>
        </p:nvSpPr>
        <p:spPr>
          <a:xfrm>
            <a:off x="0" y="232214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" name="51 Rectángulo"/>
          <p:cNvSpPr/>
          <p:nvPr/>
        </p:nvSpPr>
        <p:spPr>
          <a:xfrm>
            <a:off x="1271067" y="3521286"/>
            <a:ext cx="6048672" cy="534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49 Rectángulo"/>
          <p:cNvSpPr/>
          <p:nvPr/>
        </p:nvSpPr>
        <p:spPr>
          <a:xfrm>
            <a:off x="1271067" y="2352672"/>
            <a:ext cx="6048672" cy="534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1" name="50 Rectángulo"/>
          <p:cNvSpPr/>
          <p:nvPr/>
        </p:nvSpPr>
        <p:spPr>
          <a:xfrm>
            <a:off x="1271067" y="2940211"/>
            <a:ext cx="6048672" cy="534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1 Rectángulo"/>
          <p:cNvSpPr/>
          <p:nvPr/>
        </p:nvSpPr>
        <p:spPr>
          <a:xfrm>
            <a:off x="1208619" y="890552"/>
            <a:ext cx="23605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</a:p>
        </p:txBody>
      </p:sp>
      <p:sp>
        <p:nvSpPr>
          <p:cNvPr id="4" name="CuadroTexto 10"/>
          <p:cNvSpPr txBox="1"/>
          <p:nvPr/>
        </p:nvSpPr>
        <p:spPr>
          <a:xfrm>
            <a:off x="3044103" y="283950"/>
            <a:ext cx="3243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0B3251"/>
                </a:solidFill>
                <a:latin typeface="Arial Rounded MT Bold"/>
                <a:cs typeface="Arial Rounded MT Bold"/>
              </a:rPr>
              <a:t>CUMPLIMIENTO DE METAS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271067" y="1198331"/>
            <a:ext cx="6048672" cy="534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6 Rectángulo"/>
          <p:cNvSpPr/>
          <p:nvPr/>
        </p:nvSpPr>
        <p:spPr>
          <a:xfrm>
            <a:off x="1259631" y="1198331"/>
            <a:ext cx="6048000" cy="36000"/>
          </a:xfrm>
          <a:prstGeom prst="rect">
            <a:avLst/>
          </a:prstGeom>
          <a:solidFill>
            <a:srgbClr val="0B325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7 Rectángulo"/>
          <p:cNvSpPr/>
          <p:nvPr/>
        </p:nvSpPr>
        <p:spPr>
          <a:xfrm>
            <a:off x="1271067" y="1781011"/>
            <a:ext cx="6048672" cy="534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13 Rectángulo redondeado"/>
          <p:cNvSpPr/>
          <p:nvPr/>
        </p:nvSpPr>
        <p:spPr>
          <a:xfrm>
            <a:off x="7560318" y="1280750"/>
            <a:ext cx="1385940" cy="339897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$450.587.801 (100%)</a:t>
            </a:r>
          </a:p>
        </p:txBody>
      </p:sp>
      <p:sp>
        <p:nvSpPr>
          <p:cNvPr id="16" name="15 Rectángulo redondeado"/>
          <p:cNvSpPr/>
          <p:nvPr/>
        </p:nvSpPr>
        <p:spPr>
          <a:xfrm>
            <a:off x="7560318" y="1863430"/>
            <a:ext cx="1385940" cy="339897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$512.472.210 (100%)</a:t>
            </a:r>
          </a:p>
        </p:txBody>
      </p:sp>
      <p:sp>
        <p:nvSpPr>
          <p:cNvPr id="18" name="17 Rectángulo redondeado"/>
          <p:cNvSpPr/>
          <p:nvPr/>
        </p:nvSpPr>
        <p:spPr>
          <a:xfrm>
            <a:off x="7560318" y="2446111"/>
            <a:ext cx="1583682" cy="339897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$1.033.817.417 (78,25%)</a:t>
            </a:r>
          </a:p>
        </p:txBody>
      </p:sp>
      <p:sp>
        <p:nvSpPr>
          <p:cNvPr id="20" name="19 Rectángulo redondeado"/>
          <p:cNvSpPr/>
          <p:nvPr/>
        </p:nvSpPr>
        <p:spPr>
          <a:xfrm>
            <a:off x="7560318" y="3028791"/>
            <a:ext cx="1385940" cy="339897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$301.164.834 (100%)</a:t>
            </a:r>
          </a:p>
        </p:txBody>
      </p:sp>
      <p:sp>
        <p:nvSpPr>
          <p:cNvPr id="22" name="21 Rectángulo redondeado"/>
          <p:cNvSpPr/>
          <p:nvPr/>
        </p:nvSpPr>
        <p:spPr>
          <a:xfrm>
            <a:off x="7560318" y="3611471"/>
            <a:ext cx="1385940" cy="339897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$149.768.000 (100%)</a:t>
            </a:r>
          </a:p>
        </p:txBody>
      </p:sp>
      <p:sp>
        <p:nvSpPr>
          <p:cNvPr id="28" name="4 Subtítulo"/>
          <p:cNvSpPr txBox="1">
            <a:spLocks/>
          </p:cNvSpPr>
          <p:nvPr/>
        </p:nvSpPr>
        <p:spPr>
          <a:xfrm>
            <a:off x="2039138" y="1347093"/>
            <a:ext cx="5256000" cy="467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buNone/>
            </a:pPr>
            <a:r>
              <a:rPr lang="es-CO" sz="1200" dirty="0">
                <a:latin typeface="Arial Narrow" panose="020B0606020202030204" pitchFamily="34" charset="0"/>
                <a:cs typeface="Arial" panose="020B0604020202020204" pitchFamily="34" charset="0"/>
              </a:rPr>
              <a:t>Caracterizar y valorar ecológicamente 2 áreas prioritarias de la EEP de la ciudad región.</a:t>
            </a:r>
          </a:p>
        </p:txBody>
      </p:sp>
      <p:sp>
        <p:nvSpPr>
          <p:cNvPr id="29" name="28 CuadroTexto"/>
          <p:cNvSpPr txBox="1"/>
          <p:nvPr/>
        </p:nvSpPr>
        <p:spPr>
          <a:xfrm>
            <a:off x="1271067" y="126316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0B32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30" name="29 CuadroTexto"/>
          <p:cNvSpPr txBox="1"/>
          <p:nvPr/>
        </p:nvSpPr>
        <p:spPr>
          <a:xfrm>
            <a:off x="1271067" y="181533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0B32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31" name="30 CuadroTexto"/>
          <p:cNvSpPr txBox="1"/>
          <p:nvPr/>
        </p:nvSpPr>
        <p:spPr>
          <a:xfrm>
            <a:off x="1271067" y="2419173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0B32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32" name="4 Subtítulo"/>
          <p:cNvSpPr txBox="1">
            <a:spLocks/>
          </p:cNvSpPr>
          <p:nvPr/>
        </p:nvSpPr>
        <p:spPr>
          <a:xfrm>
            <a:off x="2039138" y="1825696"/>
            <a:ext cx="5256000" cy="367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buNone/>
            </a:pPr>
            <a:r>
              <a:rPr lang="es-CO" sz="1200" dirty="0">
                <a:latin typeface="Arial Narrow" panose="020B0606020202030204" pitchFamily="34" charset="0"/>
                <a:cs typeface="Arial" panose="020B0604020202020204" pitchFamily="34" charset="0"/>
              </a:rPr>
              <a:t>Diseñar e implementar 2 modelos de restauración ecológica en áreas de la EEP de la ciudad región.</a:t>
            </a:r>
          </a:p>
        </p:txBody>
      </p:sp>
      <p:sp>
        <p:nvSpPr>
          <p:cNvPr id="33" name="4 Subtítulo"/>
          <p:cNvSpPr txBox="1">
            <a:spLocks/>
          </p:cNvSpPr>
          <p:nvPr/>
        </p:nvSpPr>
        <p:spPr>
          <a:xfrm>
            <a:off x="2039138" y="2415015"/>
            <a:ext cx="5256000" cy="4455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buNone/>
            </a:pPr>
            <a:r>
              <a:rPr lang="es-CO" sz="1150" dirty="0">
                <a:latin typeface="Arial Narrow" panose="020B0606020202030204" pitchFamily="34" charset="0"/>
                <a:cs typeface="Arial" panose="020B0604020202020204" pitchFamily="34" charset="0"/>
              </a:rPr>
              <a:t>Realizar el manejo adaptativo de 2 áreas con procesos de investigación en restauración ecológica de la EEP de la ciudad región.</a:t>
            </a:r>
          </a:p>
          <a:p>
            <a:pPr marL="0" indent="0" algn="just" fontAlgn="ctr">
              <a:buNone/>
            </a:pPr>
            <a:endParaRPr lang="es-CO" sz="115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4 Subtítulo"/>
          <p:cNvSpPr txBox="1">
            <a:spLocks/>
          </p:cNvSpPr>
          <p:nvPr/>
        </p:nvSpPr>
        <p:spPr>
          <a:xfrm>
            <a:off x="2039138" y="3034099"/>
            <a:ext cx="5089026" cy="496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buNone/>
            </a:pPr>
            <a:r>
              <a:rPr lang="es-CO" sz="1200" dirty="0">
                <a:latin typeface="Arial Narrow" panose="020B0606020202030204" pitchFamily="34" charset="0"/>
                <a:cs typeface="Arial" panose="020B0604020202020204" pitchFamily="34" charset="0"/>
              </a:rPr>
              <a:t>Desarrollar 4 investigaciones en la cobertura vegetal urbana y espacios verdes de la ciudad.</a:t>
            </a:r>
          </a:p>
        </p:txBody>
      </p:sp>
      <p:sp>
        <p:nvSpPr>
          <p:cNvPr id="35" name="4 Subtítulo"/>
          <p:cNvSpPr txBox="1">
            <a:spLocks/>
          </p:cNvSpPr>
          <p:nvPr/>
        </p:nvSpPr>
        <p:spPr>
          <a:xfrm>
            <a:off x="2039138" y="3553886"/>
            <a:ext cx="5256000" cy="4770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buNone/>
            </a:pPr>
            <a:r>
              <a:rPr lang="es-CO" sz="1200" dirty="0">
                <a:latin typeface="Arial Narrow" panose="020B0606020202030204" pitchFamily="34" charset="0"/>
                <a:cs typeface="Arial" panose="020B0604020202020204" pitchFamily="34" charset="0"/>
              </a:rPr>
              <a:t>Promover la investigación mediante 3 convocatorias para la asignación estímulos a la investigación en ecosistemas alto andinos. </a:t>
            </a:r>
          </a:p>
        </p:txBody>
      </p:sp>
      <p:sp>
        <p:nvSpPr>
          <p:cNvPr id="36" name="35 CuadroTexto"/>
          <p:cNvSpPr txBox="1"/>
          <p:nvPr/>
        </p:nvSpPr>
        <p:spPr>
          <a:xfrm>
            <a:off x="1271067" y="2993621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0B32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37" name="36 CuadroTexto"/>
          <p:cNvSpPr txBox="1"/>
          <p:nvPr/>
        </p:nvSpPr>
        <p:spPr>
          <a:xfrm>
            <a:off x="1271067" y="356878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0B32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42" name="41 Rectángulo"/>
          <p:cNvSpPr/>
          <p:nvPr/>
        </p:nvSpPr>
        <p:spPr>
          <a:xfrm rot="16200000">
            <a:off x="-433456" y="2179885"/>
            <a:ext cx="2850151" cy="32316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s-CO" sz="1500" b="1" dirty="0">
                <a:latin typeface="Arial Narrow" panose="020B0606020202030204" pitchFamily="34" charset="0"/>
              </a:rPr>
              <a:t>PROYECTO DE INVERSIÓN 1121. </a:t>
            </a:r>
            <a:endParaRPr lang="es-CO" sz="1500" dirty="0">
              <a:latin typeface="Arial Narrow" panose="020B0606020202030204" pitchFamily="34" charset="0"/>
            </a:endParaRPr>
          </a:p>
        </p:txBody>
      </p:sp>
      <p:sp>
        <p:nvSpPr>
          <p:cNvPr id="53" name="52 Rectángulo"/>
          <p:cNvSpPr/>
          <p:nvPr/>
        </p:nvSpPr>
        <p:spPr>
          <a:xfrm>
            <a:off x="1259631" y="1779338"/>
            <a:ext cx="6048000" cy="36000"/>
          </a:xfrm>
          <a:prstGeom prst="rect">
            <a:avLst/>
          </a:prstGeom>
          <a:solidFill>
            <a:srgbClr val="0B325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4" name="53 Rectángulo"/>
          <p:cNvSpPr/>
          <p:nvPr/>
        </p:nvSpPr>
        <p:spPr>
          <a:xfrm>
            <a:off x="1259631" y="2352672"/>
            <a:ext cx="6048000" cy="36000"/>
          </a:xfrm>
          <a:prstGeom prst="rect">
            <a:avLst/>
          </a:prstGeom>
          <a:solidFill>
            <a:srgbClr val="0B325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5" name="54 Rectángulo"/>
          <p:cNvSpPr/>
          <p:nvPr/>
        </p:nvSpPr>
        <p:spPr>
          <a:xfrm>
            <a:off x="1259631" y="2922211"/>
            <a:ext cx="6048000" cy="36000"/>
          </a:xfrm>
          <a:prstGeom prst="rect">
            <a:avLst/>
          </a:prstGeom>
          <a:solidFill>
            <a:srgbClr val="0B325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6" name="55 Rectángulo"/>
          <p:cNvSpPr/>
          <p:nvPr/>
        </p:nvSpPr>
        <p:spPr>
          <a:xfrm>
            <a:off x="1259631" y="3531687"/>
            <a:ext cx="6048000" cy="36000"/>
          </a:xfrm>
          <a:prstGeom prst="rect">
            <a:avLst/>
          </a:prstGeom>
          <a:solidFill>
            <a:srgbClr val="0B325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7" name="56 Forma en L"/>
          <p:cNvSpPr/>
          <p:nvPr/>
        </p:nvSpPr>
        <p:spPr>
          <a:xfrm rot="13500000">
            <a:off x="7343038" y="1375393"/>
            <a:ext cx="180000" cy="180000"/>
          </a:xfrm>
          <a:prstGeom prst="corner">
            <a:avLst>
              <a:gd name="adj1" fmla="val 20325"/>
              <a:gd name="adj2" fmla="val 18763"/>
            </a:avLst>
          </a:prstGeom>
          <a:solidFill>
            <a:srgbClr val="0B325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8" name="57 Forma en L"/>
          <p:cNvSpPr/>
          <p:nvPr/>
        </p:nvSpPr>
        <p:spPr>
          <a:xfrm rot="13500000">
            <a:off x="7343039" y="1968608"/>
            <a:ext cx="180000" cy="180000"/>
          </a:xfrm>
          <a:prstGeom prst="corner">
            <a:avLst>
              <a:gd name="adj1" fmla="val 20325"/>
              <a:gd name="adj2" fmla="val 18763"/>
            </a:avLst>
          </a:prstGeom>
          <a:solidFill>
            <a:srgbClr val="0B325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9" name="58 Forma en L"/>
          <p:cNvSpPr/>
          <p:nvPr/>
        </p:nvSpPr>
        <p:spPr>
          <a:xfrm rot="13500000">
            <a:off x="7332417" y="2533407"/>
            <a:ext cx="180000" cy="180000"/>
          </a:xfrm>
          <a:prstGeom prst="corner">
            <a:avLst>
              <a:gd name="adj1" fmla="val 20325"/>
              <a:gd name="adj2" fmla="val 18763"/>
            </a:avLst>
          </a:prstGeom>
          <a:solidFill>
            <a:srgbClr val="0B325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0" name="59 Forma en L"/>
          <p:cNvSpPr/>
          <p:nvPr/>
        </p:nvSpPr>
        <p:spPr>
          <a:xfrm rot="13500000">
            <a:off x="7332417" y="3130197"/>
            <a:ext cx="180000" cy="180000"/>
          </a:xfrm>
          <a:prstGeom prst="corner">
            <a:avLst>
              <a:gd name="adj1" fmla="val 20325"/>
              <a:gd name="adj2" fmla="val 18763"/>
            </a:avLst>
          </a:prstGeom>
          <a:solidFill>
            <a:srgbClr val="0B325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1" name="60 Forma en L"/>
          <p:cNvSpPr/>
          <p:nvPr/>
        </p:nvSpPr>
        <p:spPr>
          <a:xfrm rot="13500000">
            <a:off x="7332415" y="3720837"/>
            <a:ext cx="180000" cy="180000"/>
          </a:xfrm>
          <a:prstGeom prst="corner">
            <a:avLst>
              <a:gd name="adj1" fmla="val 20325"/>
              <a:gd name="adj2" fmla="val 18763"/>
            </a:avLst>
          </a:prstGeom>
          <a:solidFill>
            <a:srgbClr val="0B325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7046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ángulo 12"/>
          <p:cNvSpPr/>
          <p:nvPr/>
        </p:nvSpPr>
        <p:spPr>
          <a:xfrm>
            <a:off x="0" y="232214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Rectángulo redondeado"/>
          <p:cNvSpPr/>
          <p:nvPr/>
        </p:nvSpPr>
        <p:spPr>
          <a:xfrm>
            <a:off x="7444486" y="1209126"/>
            <a:ext cx="1352744" cy="3384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$77.466.200 (99,23%)</a:t>
            </a:r>
          </a:p>
        </p:txBody>
      </p:sp>
      <p:sp>
        <p:nvSpPr>
          <p:cNvPr id="21" name="20 Rectángulo redondeado"/>
          <p:cNvSpPr/>
          <p:nvPr/>
        </p:nvSpPr>
        <p:spPr>
          <a:xfrm>
            <a:off x="7391146" y="1989461"/>
            <a:ext cx="1440000" cy="3384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$204.418.500 (100%)</a:t>
            </a:r>
          </a:p>
        </p:txBody>
      </p:sp>
      <p:sp>
        <p:nvSpPr>
          <p:cNvPr id="23" name="22 Rectángulo redondeado"/>
          <p:cNvSpPr/>
          <p:nvPr/>
        </p:nvSpPr>
        <p:spPr>
          <a:xfrm>
            <a:off x="7414006" y="2692549"/>
            <a:ext cx="1591958" cy="3384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$1.128.844.629 (48,45%)</a:t>
            </a:r>
          </a:p>
        </p:txBody>
      </p:sp>
      <p:sp>
        <p:nvSpPr>
          <p:cNvPr id="25" name="24 Rectángulo redondeado"/>
          <p:cNvSpPr/>
          <p:nvPr/>
        </p:nvSpPr>
        <p:spPr>
          <a:xfrm>
            <a:off x="7414006" y="3430293"/>
            <a:ext cx="1512918" cy="3384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$324.712.525 (98,46%)</a:t>
            </a:r>
          </a:p>
        </p:txBody>
      </p:sp>
      <p:grpSp>
        <p:nvGrpSpPr>
          <p:cNvPr id="53" name="52 Grupo"/>
          <p:cNvGrpSpPr/>
          <p:nvPr/>
        </p:nvGrpSpPr>
        <p:grpSpPr>
          <a:xfrm>
            <a:off x="1178717" y="3314781"/>
            <a:ext cx="6263407" cy="534124"/>
            <a:chOff x="1137711" y="1132291"/>
            <a:chExt cx="6263407" cy="534124"/>
          </a:xfrm>
        </p:grpSpPr>
        <p:sp>
          <p:nvSpPr>
            <p:cNvPr id="54" name="53 Rectángulo"/>
            <p:cNvSpPr/>
            <p:nvPr/>
          </p:nvSpPr>
          <p:spPr>
            <a:xfrm>
              <a:off x="1149147" y="1132291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5" name="54 Rectángulo"/>
            <p:cNvSpPr/>
            <p:nvPr/>
          </p:nvSpPr>
          <p:spPr>
            <a:xfrm>
              <a:off x="1137711" y="1132291"/>
              <a:ext cx="6048000" cy="36000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1149147" y="119712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0B32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57" name="56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48" name="47 Grupo"/>
          <p:cNvGrpSpPr/>
          <p:nvPr/>
        </p:nvGrpSpPr>
        <p:grpSpPr>
          <a:xfrm>
            <a:off x="1182407" y="2605812"/>
            <a:ext cx="6263407" cy="534124"/>
            <a:chOff x="1137711" y="1132291"/>
            <a:chExt cx="6263407" cy="534124"/>
          </a:xfrm>
        </p:grpSpPr>
        <p:sp>
          <p:nvSpPr>
            <p:cNvPr id="49" name="48 Rectángulo"/>
            <p:cNvSpPr/>
            <p:nvPr/>
          </p:nvSpPr>
          <p:spPr>
            <a:xfrm>
              <a:off x="1149147" y="1132291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0" name="49 Rectángulo"/>
            <p:cNvSpPr/>
            <p:nvPr/>
          </p:nvSpPr>
          <p:spPr>
            <a:xfrm>
              <a:off x="1137711" y="1132291"/>
              <a:ext cx="6048000" cy="36000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1149147" y="119712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0B32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52" name="51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43" name="42 Grupo"/>
          <p:cNvGrpSpPr/>
          <p:nvPr/>
        </p:nvGrpSpPr>
        <p:grpSpPr>
          <a:xfrm>
            <a:off x="1153202" y="1914855"/>
            <a:ext cx="6263407" cy="534124"/>
            <a:chOff x="1137711" y="1132291"/>
            <a:chExt cx="6263407" cy="534124"/>
          </a:xfrm>
        </p:grpSpPr>
        <p:sp>
          <p:nvSpPr>
            <p:cNvPr id="44" name="43 Rectángulo"/>
            <p:cNvSpPr/>
            <p:nvPr/>
          </p:nvSpPr>
          <p:spPr>
            <a:xfrm>
              <a:off x="1149147" y="1132291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1137711" y="1132291"/>
              <a:ext cx="6048000" cy="36000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6" name="45 CuadroTexto"/>
            <p:cNvSpPr txBox="1"/>
            <p:nvPr/>
          </p:nvSpPr>
          <p:spPr>
            <a:xfrm>
              <a:off x="1149147" y="119712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0B32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47" name="46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2" name="1 Grupo"/>
          <p:cNvGrpSpPr/>
          <p:nvPr/>
        </p:nvGrpSpPr>
        <p:grpSpPr>
          <a:xfrm>
            <a:off x="1150411" y="1132291"/>
            <a:ext cx="6263407" cy="534124"/>
            <a:chOff x="1137711" y="1132291"/>
            <a:chExt cx="6263407" cy="534124"/>
          </a:xfrm>
        </p:grpSpPr>
        <p:sp>
          <p:nvSpPr>
            <p:cNvPr id="39" name="38 Rectángulo"/>
            <p:cNvSpPr/>
            <p:nvPr/>
          </p:nvSpPr>
          <p:spPr>
            <a:xfrm>
              <a:off x="1149147" y="1132291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0" name="39 Rectángulo"/>
            <p:cNvSpPr/>
            <p:nvPr/>
          </p:nvSpPr>
          <p:spPr>
            <a:xfrm>
              <a:off x="1137711" y="1132291"/>
              <a:ext cx="6048000" cy="36000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1149147" y="119712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0B32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42" name="41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7" name="4 Subtítulo"/>
          <p:cNvSpPr txBox="1">
            <a:spLocks/>
          </p:cNvSpPr>
          <p:nvPr/>
        </p:nvSpPr>
        <p:spPr>
          <a:xfrm>
            <a:off x="1969959" y="1184566"/>
            <a:ext cx="5256000" cy="46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buNone/>
            </a:pPr>
            <a:r>
              <a:rPr lang="es-CO" sz="1200" dirty="0">
                <a:latin typeface="Arial Narrow" panose="020B0606020202030204" pitchFamily="34" charset="0"/>
                <a:cs typeface="Arial" panose="020B0604020202020204" pitchFamily="34" charset="0"/>
              </a:rPr>
              <a:t>Divulgar el conocimiento generado en 10 eventos de socialización promoviendo la información relativa a la conservación y uso sostenible de la biodiversidad. </a:t>
            </a:r>
          </a:p>
        </p:txBody>
      </p:sp>
      <p:sp>
        <p:nvSpPr>
          <p:cNvPr id="16" name="4 Subtítulo"/>
          <p:cNvSpPr txBox="1">
            <a:spLocks/>
          </p:cNvSpPr>
          <p:nvPr/>
        </p:nvSpPr>
        <p:spPr>
          <a:xfrm>
            <a:off x="1969959" y="1989236"/>
            <a:ext cx="5256000" cy="46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buNone/>
            </a:pPr>
            <a:r>
              <a:rPr lang="es-CO" sz="1200" dirty="0">
                <a:latin typeface="Arial Narrow" panose="020B0606020202030204" pitchFamily="34" charset="0"/>
                <a:cs typeface="Arial" panose="020B0604020202020204" pitchFamily="34" charset="0"/>
              </a:rPr>
              <a:t>Investigar la flora de Bogotá D.C. en 2 territorios, como estrategia de conservación y adaptación frente al cambio climático.</a:t>
            </a:r>
          </a:p>
        </p:txBody>
      </p:sp>
      <p:sp>
        <p:nvSpPr>
          <p:cNvPr id="20" name="4 Subtítulo"/>
          <p:cNvSpPr txBox="1">
            <a:spLocks/>
          </p:cNvSpPr>
          <p:nvPr/>
        </p:nvSpPr>
        <p:spPr>
          <a:xfrm>
            <a:off x="1969959" y="2673751"/>
            <a:ext cx="5256000" cy="46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buNone/>
            </a:pPr>
            <a:r>
              <a:rPr lang="es-CO" sz="1200" dirty="0">
                <a:latin typeface="Arial Narrow" panose="020B0606020202030204" pitchFamily="34" charset="0"/>
                <a:cs typeface="Arial" panose="020B0604020202020204" pitchFamily="34" charset="0"/>
              </a:rPr>
              <a:t>Enriquecer con 8.410 individuos la colección viva del Jardín Botánico de Bogotá para la conservación y disfrute de la ciudadanía.</a:t>
            </a:r>
          </a:p>
        </p:txBody>
      </p:sp>
      <p:sp>
        <p:nvSpPr>
          <p:cNvPr id="30" name="4 Subtítulo"/>
          <p:cNvSpPr txBox="1">
            <a:spLocks/>
          </p:cNvSpPr>
          <p:nvPr/>
        </p:nvSpPr>
        <p:spPr>
          <a:xfrm>
            <a:off x="1969959" y="3451524"/>
            <a:ext cx="5256000" cy="46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buNone/>
            </a:pPr>
            <a:r>
              <a:rPr lang="es-CO" sz="1200" dirty="0">
                <a:latin typeface="Arial Narrow" panose="020B0606020202030204" pitchFamily="34" charset="0"/>
                <a:cs typeface="Arial" panose="020B0604020202020204" pitchFamily="34" charset="0"/>
              </a:rPr>
              <a:t>Realizar 6.000 accesiones a las colecciones de referencia del Jardín Botánico de Bogotá.</a:t>
            </a:r>
          </a:p>
        </p:txBody>
      </p:sp>
      <p:sp>
        <p:nvSpPr>
          <p:cNvPr id="33" name="CuadroTexto 10"/>
          <p:cNvSpPr txBox="1"/>
          <p:nvPr/>
        </p:nvSpPr>
        <p:spPr>
          <a:xfrm>
            <a:off x="3044103" y="283950"/>
            <a:ext cx="3243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0B3251"/>
                </a:solidFill>
                <a:latin typeface="Arial Rounded MT Bold"/>
                <a:cs typeface="Arial Rounded MT Bold"/>
              </a:rPr>
              <a:t>CUMPLIMIENTO DE METAS</a:t>
            </a:r>
          </a:p>
        </p:txBody>
      </p:sp>
      <p:sp>
        <p:nvSpPr>
          <p:cNvPr id="24" name="23 Rectángulo"/>
          <p:cNvSpPr/>
          <p:nvPr/>
        </p:nvSpPr>
        <p:spPr>
          <a:xfrm rot="16200000">
            <a:off x="-455272" y="2115458"/>
            <a:ext cx="2755238" cy="32316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s-CO" sz="1500" b="1" dirty="0">
                <a:latin typeface="Arial Narrow" panose="020B0606020202030204" pitchFamily="34" charset="0"/>
              </a:rPr>
              <a:t>PROYECTO DE INVERSIÓN 1121. </a:t>
            </a:r>
            <a:endParaRPr lang="es-CO" sz="1500" dirty="0">
              <a:latin typeface="Arial Narrow" panose="020B0606020202030204" pitchFamily="34" charset="0"/>
            </a:endParaRPr>
          </a:p>
        </p:txBody>
      </p:sp>
      <p:sp>
        <p:nvSpPr>
          <p:cNvPr id="35" name="34 Rectángulo"/>
          <p:cNvSpPr/>
          <p:nvPr/>
        </p:nvSpPr>
        <p:spPr>
          <a:xfrm>
            <a:off x="1083930" y="823390"/>
            <a:ext cx="23605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</a:p>
        </p:txBody>
      </p:sp>
    </p:spTree>
    <p:extLst>
      <p:ext uri="{BB962C8B-B14F-4D97-AF65-F5344CB8AC3E}">
        <p14:creationId xmlns:p14="http://schemas.microsoft.com/office/powerpoint/2010/main" val="2942954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25 Rectángulo redondeado"/>
          <p:cNvSpPr/>
          <p:nvPr/>
        </p:nvSpPr>
        <p:spPr>
          <a:xfrm>
            <a:off x="7468908" y="1631380"/>
            <a:ext cx="1440000" cy="3384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$38.857.000 (100%)</a:t>
            </a:r>
          </a:p>
        </p:txBody>
      </p:sp>
      <p:sp>
        <p:nvSpPr>
          <p:cNvPr id="28" name="27 Rectángulo redondeado"/>
          <p:cNvSpPr/>
          <p:nvPr/>
        </p:nvSpPr>
        <p:spPr>
          <a:xfrm>
            <a:off x="7495004" y="2232256"/>
            <a:ext cx="1440000" cy="3384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$534.667.476 (99,97)</a:t>
            </a:r>
          </a:p>
        </p:txBody>
      </p:sp>
      <p:sp>
        <p:nvSpPr>
          <p:cNvPr id="30" name="29 Rectángulo redondeado"/>
          <p:cNvSpPr/>
          <p:nvPr/>
        </p:nvSpPr>
        <p:spPr>
          <a:xfrm>
            <a:off x="7489693" y="2936777"/>
            <a:ext cx="1440000" cy="3384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B3251"/>
                </a:solidFill>
                <a:latin typeface="Arial Narrow" panose="020B0606020202030204" pitchFamily="34" charset="0"/>
              </a:rPr>
              <a:t>$551.223.408 (100%)</a:t>
            </a:r>
          </a:p>
        </p:txBody>
      </p:sp>
      <p:grpSp>
        <p:nvGrpSpPr>
          <p:cNvPr id="51" name="50 Grupo"/>
          <p:cNvGrpSpPr/>
          <p:nvPr/>
        </p:nvGrpSpPr>
        <p:grpSpPr>
          <a:xfrm>
            <a:off x="1312983" y="2835773"/>
            <a:ext cx="6263407" cy="534124"/>
            <a:chOff x="1137711" y="1132291"/>
            <a:chExt cx="6263407" cy="534124"/>
          </a:xfrm>
        </p:grpSpPr>
        <p:sp>
          <p:nvSpPr>
            <p:cNvPr id="52" name="51 Rectángulo"/>
            <p:cNvSpPr/>
            <p:nvPr/>
          </p:nvSpPr>
          <p:spPr>
            <a:xfrm>
              <a:off x="1149147" y="1132291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3" name="52 Rectángulo"/>
            <p:cNvSpPr/>
            <p:nvPr/>
          </p:nvSpPr>
          <p:spPr>
            <a:xfrm>
              <a:off x="1137711" y="1132291"/>
              <a:ext cx="6048000" cy="36000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1149147" y="119712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0B32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55" name="54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46" name="45 Grupo"/>
          <p:cNvGrpSpPr/>
          <p:nvPr/>
        </p:nvGrpSpPr>
        <p:grpSpPr>
          <a:xfrm>
            <a:off x="1287928" y="2160135"/>
            <a:ext cx="6263407" cy="534124"/>
            <a:chOff x="1137711" y="1132291"/>
            <a:chExt cx="6263407" cy="534124"/>
          </a:xfrm>
        </p:grpSpPr>
        <p:sp>
          <p:nvSpPr>
            <p:cNvPr id="47" name="46 Rectángulo"/>
            <p:cNvSpPr/>
            <p:nvPr/>
          </p:nvSpPr>
          <p:spPr>
            <a:xfrm>
              <a:off x="1149147" y="1132291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8" name="47 Rectángulo"/>
            <p:cNvSpPr/>
            <p:nvPr/>
          </p:nvSpPr>
          <p:spPr>
            <a:xfrm>
              <a:off x="1137711" y="1132291"/>
              <a:ext cx="6048000" cy="36000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9" name="48 CuadroTexto"/>
            <p:cNvSpPr txBox="1"/>
            <p:nvPr/>
          </p:nvSpPr>
          <p:spPr>
            <a:xfrm>
              <a:off x="1149147" y="119712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0B32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50" name="49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41" name="40 Grupo"/>
          <p:cNvGrpSpPr/>
          <p:nvPr/>
        </p:nvGrpSpPr>
        <p:grpSpPr>
          <a:xfrm>
            <a:off x="1301547" y="1547372"/>
            <a:ext cx="6263407" cy="534124"/>
            <a:chOff x="1137711" y="1132291"/>
            <a:chExt cx="6263407" cy="534124"/>
          </a:xfrm>
        </p:grpSpPr>
        <p:sp>
          <p:nvSpPr>
            <p:cNvPr id="42" name="41 Rectángulo"/>
            <p:cNvSpPr/>
            <p:nvPr/>
          </p:nvSpPr>
          <p:spPr>
            <a:xfrm>
              <a:off x="1149147" y="1132291"/>
              <a:ext cx="6048672" cy="53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3" name="42 Rectángulo"/>
            <p:cNvSpPr/>
            <p:nvPr/>
          </p:nvSpPr>
          <p:spPr>
            <a:xfrm>
              <a:off x="1137711" y="1132291"/>
              <a:ext cx="6048000" cy="36000"/>
            </a:xfrm>
            <a:prstGeom prst="rect">
              <a:avLst/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4" name="43 CuadroTexto"/>
            <p:cNvSpPr txBox="1"/>
            <p:nvPr/>
          </p:nvSpPr>
          <p:spPr>
            <a:xfrm>
              <a:off x="1149147" y="119712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0B32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45" name="44 Forma en L"/>
            <p:cNvSpPr/>
            <p:nvPr/>
          </p:nvSpPr>
          <p:spPr>
            <a:xfrm rot="13500000">
              <a:off x="7221118" y="1309353"/>
              <a:ext cx="180000" cy="180000"/>
            </a:xfrm>
            <a:prstGeom prst="corner">
              <a:avLst>
                <a:gd name="adj1" fmla="val 20325"/>
                <a:gd name="adj2" fmla="val 18763"/>
              </a:avLst>
            </a:prstGeom>
            <a:solidFill>
              <a:srgbClr val="0B325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8" name="4 Subtítulo"/>
          <p:cNvSpPr txBox="1">
            <a:spLocks/>
          </p:cNvSpPr>
          <p:nvPr/>
        </p:nvSpPr>
        <p:spPr>
          <a:xfrm>
            <a:off x="2087709" y="1679408"/>
            <a:ext cx="5256000" cy="311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buNone/>
            </a:pPr>
            <a:r>
              <a:rPr lang="es-CO" sz="1200" dirty="0">
                <a:latin typeface="Arial Narrow" panose="020B0606020202030204" pitchFamily="34" charset="0"/>
                <a:cs typeface="Arial" panose="020B0604020202020204" pitchFamily="34" charset="0"/>
              </a:rPr>
              <a:t>Publicar 15 resultados de investigación de la Subdirección Científica.</a:t>
            </a:r>
          </a:p>
        </p:txBody>
      </p:sp>
      <p:sp>
        <p:nvSpPr>
          <p:cNvPr id="19" name="4 Subtítulo"/>
          <p:cNvSpPr txBox="1">
            <a:spLocks/>
          </p:cNvSpPr>
          <p:nvPr/>
        </p:nvSpPr>
        <p:spPr>
          <a:xfrm>
            <a:off x="2087709" y="2200285"/>
            <a:ext cx="5256000" cy="46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buNone/>
            </a:pPr>
            <a:r>
              <a:rPr lang="es-CO" sz="1200" dirty="0">
                <a:latin typeface="Arial Narrow" panose="020B0606020202030204" pitchFamily="34" charset="0"/>
                <a:cs typeface="Arial" panose="020B0604020202020204" pitchFamily="34" charset="0"/>
              </a:rPr>
              <a:t>Caracterizar integralmente 15 especies estratégicas para  la adaptación al cambio climático, conservación, restauración, uso e incorporación en coberturas urbanas.</a:t>
            </a:r>
          </a:p>
          <a:p>
            <a:pPr marL="0" indent="0" algn="just" fontAlgn="ctr">
              <a:buNone/>
            </a:pPr>
            <a:endParaRPr lang="es-CO" sz="12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4 Subtítulo"/>
          <p:cNvSpPr txBox="1">
            <a:spLocks/>
          </p:cNvSpPr>
          <p:nvPr/>
        </p:nvSpPr>
        <p:spPr>
          <a:xfrm>
            <a:off x="2087708" y="2890450"/>
            <a:ext cx="5256000" cy="46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buNone/>
            </a:pPr>
            <a:r>
              <a:rPr lang="es-CO" sz="1200" dirty="0">
                <a:latin typeface="Arial Narrow" panose="020B0606020202030204" pitchFamily="34" charset="0"/>
                <a:cs typeface="Arial" panose="020B0604020202020204" pitchFamily="34" charset="0"/>
              </a:rPr>
              <a:t>Establecer 8 protocolos de propagación de especies estratégicas para la conservación, restauración e incorporación en coberturas urbanas.</a:t>
            </a:r>
          </a:p>
        </p:txBody>
      </p:sp>
      <p:sp>
        <p:nvSpPr>
          <p:cNvPr id="36" name="CuadroTexto 10"/>
          <p:cNvSpPr txBox="1"/>
          <p:nvPr/>
        </p:nvSpPr>
        <p:spPr>
          <a:xfrm>
            <a:off x="3044103" y="283950"/>
            <a:ext cx="3243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0B3251"/>
                </a:solidFill>
                <a:latin typeface="Arial Rounded MT Bold"/>
                <a:cs typeface="Arial Rounded MT Bold"/>
              </a:rPr>
              <a:t>CUMPLIMIENTO DE METAS</a:t>
            </a:r>
          </a:p>
        </p:txBody>
      </p:sp>
      <p:sp>
        <p:nvSpPr>
          <p:cNvPr id="22" name="21 Rectángulo"/>
          <p:cNvSpPr/>
          <p:nvPr/>
        </p:nvSpPr>
        <p:spPr>
          <a:xfrm rot="16200000">
            <a:off x="-433456" y="2295899"/>
            <a:ext cx="2850151" cy="32316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s-CO" sz="1500" b="1" dirty="0">
                <a:latin typeface="Arial Narrow" panose="020B0606020202030204" pitchFamily="34" charset="0"/>
              </a:rPr>
              <a:t>PROYECTO DE INVERSIÓN 1121. </a:t>
            </a:r>
            <a:endParaRPr lang="es-CO" sz="1500" dirty="0">
              <a:latin typeface="Arial Narrow" panose="020B0606020202030204" pitchFamily="34" charset="0"/>
            </a:endParaRPr>
          </a:p>
        </p:txBody>
      </p:sp>
      <p:sp>
        <p:nvSpPr>
          <p:cNvPr id="31" name="Rectángulo 12"/>
          <p:cNvSpPr/>
          <p:nvPr/>
        </p:nvSpPr>
        <p:spPr>
          <a:xfrm>
            <a:off x="0" y="232214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31 Rectángulo"/>
          <p:cNvSpPr/>
          <p:nvPr/>
        </p:nvSpPr>
        <p:spPr>
          <a:xfrm>
            <a:off x="1287927" y="1146861"/>
            <a:ext cx="23605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</a:p>
        </p:txBody>
      </p:sp>
    </p:spTree>
    <p:extLst>
      <p:ext uri="{BB962C8B-B14F-4D97-AF65-F5344CB8AC3E}">
        <p14:creationId xmlns:p14="http://schemas.microsoft.com/office/powerpoint/2010/main" val="21758421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1484</TotalTime>
  <Words>1674</Words>
  <Application>Microsoft Office PowerPoint</Application>
  <PresentationFormat>Presentación en pantalla (16:9)</PresentationFormat>
  <Paragraphs>344</Paragraphs>
  <Slides>27</Slides>
  <Notes>0</Notes>
  <HiddenSlides>6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Arial Narrow</vt:lpstr>
      <vt:lpstr>Arial Rounded MT Bold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Apple User</dc:creator>
  <cp:lastModifiedBy>MARCELA.REYES</cp:lastModifiedBy>
  <cp:revision>282</cp:revision>
  <dcterms:created xsi:type="dcterms:W3CDTF">2018-02-15T15:49:38Z</dcterms:created>
  <dcterms:modified xsi:type="dcterms:W3CDTF">2021-04-20T03:42:44Z</dcterms:modified>
</cp:coreProperties>
</file>