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8" r:id="rId4"/>
    <p:sldId id="262" r:id="rId5"/>
    <p:sldId id="266" r:id="rId6"/>
    <p:sldId id="257" r:id="rId7"/>
    <p:sldId id="269" r:id="rId8"/>
    <p:sldId id="270" r:id="rId9"/>
    <p:sldId id="271" r:id="rId10"/>
    <p:sldId id="272" r:id="rId11"/>
    <p:sldId id="273" r:id="rId12"/>
    <p:sldId id="274" r:id="rId13"/>
    <p:sldId id="275" r:id="rId14"/>
    <p:sldId id="276" r:id="rId15"/>
    <p:sldId id="277" r:id="rId16"/>
    <p:sldId id="264" r:id="rId17"/>
    <p:sldId id="268" r:id="rId1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7515"/>
    <a:srgbClr val="648618"/>
    <a:srgbClr val="33440C"/>
    <a:srgbClr val="8DBC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Estilo temático 1 - Énfasi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108" d="100"/>
          <a:sy n="108" d="100"/>
        </p:scale>
        <p:origin x="1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p:cNvSpPr>
            <a:spLocks noGrp="1"/>
          </p:cNvSpPr>
          <p:nvPr>
            <p:ph type="dt" sz="half" idx="10"/>
          </p:nvPr>
        </p:nvSpPr>
        <p:spPr/>
        <p:txBody>
          <a:bodyPr/>
          <a:lstStyle/>
          <a:p>
            <a:fld id="{58FCC52D-DDAF-43F4-885F-BB9EBE3634DF}" type="datetimeFigureOut">
              <a:rPr lang="es-CO" smtClean="0"/>
              <a:t>24/11/2025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3386895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58FCC52D-DDAF-43F4-885F-BB9EBE3634DF}" type="datetimeFigureOut">
              <a:rPr lang="es-CO" smtClean="0"/>
              <a:t>24/11/2025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201381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58FCC52D-DDAF-43F4-885F-BB9EBE3634DF}" type="datetimeFigureOut">
              <a:rPr lang="es-CO" smtClean="0"/>
              <a:t>24/11/2025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261379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58FCC52D-DDAF-43F4-885F-BB9EBE3634DF}" type="datetimeFigureOut">
              <a:rPr lang="es-CO" smtClean="0"/>
              <a:t>24/11/2025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2531920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58FCC52D-DDAF-43F4-885F-BB9EBE3634DF}" type="datetimeFigureOut">
              <a:rPr lang="es-CO" smtClean="0"/>
              <a:t>24/11/2025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5657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p:cNvSpPr>
            <a:spLocks noGrp="1"/>
          </p:cNvSpPr>
          <p:nvPr>
            <p:ph type="dt" sz="half" idx="10"/>
          </p:nvPr>
        </p:nvSpPr>
        <p:spPr/>
        <p:txBody>
          <a:bodyPr/>
          <a:lstStyle/>
          <a:p>
            <a:fld id="{58FCC52D-DDAF-43F4-885F-BB9EBE3634DF}" type="datetimeFigureOut">
              <a:rPr lang="es-CO" smtClean="0"/>
              <a:t>24/11/2025</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3762490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p:cNvSpPr>
            <a:spLocks noGrp="1"/>
          </p:cNvSpPr>
          <p:nvPr>
            <p:ph type="dt" sz="half" idx="10"/>
          </p:nvPr>
        </p:nvSpPr>
        <p:spPr/>
        <p:txBody>
          <a:bodyPr/>
          <a:lstStyle/>
          <a:p>
            <a:fld id="{58FCC52D-DDAF-43F4-885F-BB9EBE3634DF}" type="datetimeFigureOut">
              <a:rPr lang="es-CO" smtClean="0"/>
              <a:t>24/11/2025</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2770326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2"/>
          <p:cNvSpPr>
            <a:spLocks noGrp="1"/>
          </p:cNvSpPr>
          <p:nvPr>
            <p:ph type="dt" sz="half" idx="10"/>
          </p:nvPr>
        </p:nvSpPr>
        <p:spPr/>
        <p:txBody>
          <a:bodyPr/>
          <a:lstStyle/>
          <a:p>
            <a:fld id="{58FCC52D-DDAF-43F4-885F-BB9EBE3634DF}" type="datetimeFigureOut">
              <a:rPr lang="es-CO" smtClean="0"/>
              <a:t>24/11/2025</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1435297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8FCC52D-DDAF-43F4-885F-BB9EBE3634DF}" type="datetimeFigureOut">
              <a:rPr lang="es-CO" smtClean="0"/>
              <a:t>24/11/2025</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536280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58FCC52D-DDAF-43F4-885F-BB9EBE3634DF}" type="datetimeFigureOut">
              <a:rPr lang="es-CO" smtClean="0"/>
              <a:t>24/11/2025</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2158481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58FCC52D-DDAF-43F4-885F-BB9EBE3634DF}" type="datetimeFigureOut">
              <a:rPr lang="es-CO" smtClean="0"/>
              <a:t>24/11/2025</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C657EEB7-B95F-4944-83A3-C4CFA308E61C}" type="slidenum">
              <a:rPr lang="es-CO" smtClean="0"/>
              <a:t>‹Nº›</a:t>
            </a:fld>
            <a:endParaRPr lang="es-CO"/>
          </a:p>
        </p:txBody>
      </p:sp>
    </p:spTree>
    <p:extLst>
      <p:ext uri="{BB962C8B-B14F-4D97-AF65-F5344CB8AC3E}">
        <p14:creationId xmlns:p14="http://schemas.microsoft.com/office/powerpoint/2010/main" val="4197235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Imagen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FCC52D-DDAF-43F4-885F-BB9EBE3634DF}" type="datetimeFigureOut">
              <a:rPr lang="es-CO" smtClean="0"/>
              <a:t>24/11/2025</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57EEB7-B95F-4944-83A3-C4CFA308E61C}" type="slidenum">
              <a:rPr lang="es-CO" smtClean="0"/>
              <a:t>‹Nº›</a:t>
            </a:fld>
            <a:endParaRPr lang="es-CO"/>
          </a:p>
        </p:txBody>
      </p:sp>
    </p:spTree>
    <p:extLst>
      <p:ext uri="{BB962C8B-B14F-4D97-AF65-F5344CB8AC3E}">
        <p14:creationId xmlns:p14="http://schemas.microsoft.com/office/powerpoint/2010/main" val="934105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jpg"/><Relationship Id="rId1" Type="http://schemas.openxmlformats.org/officeDocument/2006/relationships/slideLayout" Target="../slideLayouts/slideLayout2.xml"/><Relationship Id="rId5" Type="http://schemas.openxmlformats.org/officeDocument/2006/relationships/hyperlink" Target="https://siis.ia.supersociedades.gov.co/#/massivereports" TargetMode="Externa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jp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jpg"/><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agen 16"/>
          <p:cNvPicPr>
            <a:picLocks noChangeAspect="1"/>
          </p:cNvPicPr>
          <p:nvPr/>
        </p:nvPicPr>
        <p:blipFill rotWithShape="1">
          <a:blip r:embed="rId2" cstate="print">
            <a:extLst>
              <a:ext uri="{28A0092B-C50C-407E-A947-70E740481C1C}">
                <a14:useLocalDpi xmlns:a14="http://schemas.microsoft.com/office/drawing/2010/main" val="0"/>
              </a:ext>
            </a:extLst>
          </a:blip>
          <a:srcRect b="47626"/>
          <a:stretch/>
        </p:blipFill>
        <p:spPr>
          <a:xfrm>
            <a:off x="-61720" y="3264529"/>
            <a:ext cx="12253719" cy="3609996"/>
          </a:xfrm>
          <a:prstGeom prst="rect">
            <a:avLst/>
          </a:prstGeom>
        </p:spPr>
      </p:pic>
      <p:pic>
        <p:nvPicPr>
          <p:cNvPr id="19" name="Imagen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259840">
            <a:off x="2669414" y="2262685"/>
            <a:ext cx="2936083" cy="6225170"/>
          </a:xfrm>
          <a:prstGeom prst="rect">
            <a:avLst/>
          </a:prstGeom>
        </p:spPr>
      </p:pic>
      <p:pic>
        <p:nvPicPr>
          <p:cNvPr id="11" name="Imagen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259840">
            <a:off x="8553479" y="-1793056"/>
            <a:ext cx="3234555" cy="6858000"/>
          </a:xfrm>
          <a:prstGeom prst="rect">
            <a:avLst/>
          </a:prstGeom>
        </p:spPr>
      </p:pic>
      <p:pic>
        <p:nvPicPr>
          <p:cNvPr id="12" name="Imagen 11"/>
          <p:cNvPicPr>
            <a:picLocks noChangeAspect="1"/>
          </p:cNvPicPr>
          <p:nvPr/>
        </p:nvPicPr>
        <p:blipFill rotWithShape="1">
          <a:blip r:embed="rId4" cstate="print">
            <a:extLst>
              <a:ext uri="{28A0092B-C50C-407E-A947-70E740481C1C}">
                <a14:useLocalDpi xmlns:a14="http://schemas.microsoft.com/office/drawing/2010/main" val="0"/>
              </a:ext>
            </a:extLst>
          </a:blip>
          <a:srcRect r="8866"/>
          <a:stretch/>
        </p:blipFill>
        <p:spPr>
          <a:xfrm>
            <a:off x="4349262" y="1990767"/>
            <a:ext cx="7889629" cy="4861372"/>
          </a:xfrm>
          <a:prstGeom prst="rect">
            <a:avLst/>
          </a:prstGeom>
        </p:spPr>
      </p:pic>
      <p:sp>
        <p:nvSpPr>
          <p:cNvPr id="2" name="Título 1"/>
          <p:cNvSpPr>
            <a:spLocks noGrp="1"/>
          </p:cNvSpPr>
          <p:nvPr>
            <p:ph type="ctrTitle"/>
          </p:nvPr>
        </p:nvSpPr>
        <p:spPr>
          <a:xfrm>
            <a:off x="1354570" y="1695270"/>
            <a:ext cx="5565770" cy="1515857"/>
          </a:xfrm>
        </p:spPr>
        <p:txBody>
          <a:bodyPr>
            <a:normAutofit fontScale="90000"/>
          </a:bodyPr>
          <a:lstStyle/>
          <a:p>
            <a:pPr algn="l"/>
            <a:r>
              <a:rPr lang="es-ES" b="1" dirty="0">
                <a:solidFill>
                  <a:srgbClr val="577515"/>
                </a:solidFill>
                <a:latin typeface="+mn-lt"/>
              </a:rPr>
              <a:t>Análisis de Sector y Estudio de Mercado</a:t>
            </a:r>
            <a:endParaRPr lang="es-CO" b="1" dirty="0">
              <a:solidFill>
                <a:srgbClr val="577515"/>
              </a:solidFill>
              <a:latin typeface="+mn-lt"/>
            </a:endParaRPr>
          </a:p>
        </p:txBody>
      </p:sp>
      <p:grpSp>
        <p:nvGrpSpPr>
          <p:cNvPr id="14" name="Grupo 13"/>
          <p:cNvGrpSpPr/>
          <p:nvPr/>
        </p:nvGrpSpPr>
        <p:grpSpPr>
          <a:xfrm>
            <a:off x="1257941" y="4407721"/>
            <a:ext cx="3250670" cy="837292"/>
            <a:chOff x="9243152" y="5918017"/>
            <a:chExt cx="2666083" cy="686717"/>
          </a:xfrm>
        </p:grpSpPr>
        <p:sp>
          <p:nvSpPr>
            <p:cNvPr id="15" name="Rectángulo redondeado 14"/>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6" name="Imagen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sp>
        <p:nvSpPr>
          <p:cNvPr id="18" name="Rectángulo 17"/>
          <p:cNvSpPr/>
          <p:nvPr/>
        </p:nvSpPr>
        <p:spPr>
          <a:xfrm>
            <a:off x="1257941" y="3230637"/>
            <a:ext cx="4572000" cy="923330"/>
          </a:xfrm>
          <a:prstGeom prst="rect">
            <a:avLst/>
          </a:prstGeom>
        </p:spPr>
        <p:txBody>
          <a:bodyPr>
            <a:spAutoFit/>
          </a:bodyPr>
          <a:lstStyle/>
          <a:p>
            <a:pPr marL="139700" indent="0">
              <a:buNone/>
            </a:pPr>
            <a:endParaRPr lang="es-ES" altLang="ko-KR" dirty="0">
              <a:solidFill>
                <a:srgbClr val="577515"/>
              </a:solidFill>
              <a:latin typeface="Calibri" panose="020F0502020204030204" pitchFamily="34" charset="0"/>
              <a:cs typeface="Calibri" panose="020F0502020204030204" pitchFamily="34" charset="0"/>
            </a:endParaRPr>
          </a:p>
          <a:p>
            <a:pPr marL="139700" indent="0">
              <a:buNone/>
            </a:pPr>
            <a:r>
              <a:rPr lang="es-ES" altLang="ko-KR" dirty="0">
                <a:solidFill>
                  <a:srgbClr val="577515"/>
                </a:solidFill>
                <a:latin typeface="Calibri" panose="020F0502020204030204" pitchFamily="34" charset="0"/>
                <a:cs typeface="Calibri" panose="020F0502020204030204" pitchFamily="34" charset="0"/>
              </a:rPr>
              <a:t>Bogotá D.C., Colombia. </a:t>
            </a:r>
          </a:p>
          <a:p>
            <a:pPr marL="139700" indent="0">
              <a:buNone/>
            </a:pPr>
            <a:r>
              <a:rPr lang="es-ES" altLang="ko-KR" dirty="0">
                <a:solidFill>
                  <a:srgbClr val="577515"/>
                </a:solidFill>
                <a:latin typeface="Calibri" panose="020F0502020204030204" pitchFamily="34" charset="0"/>
                <a:cs typeface="Calibri" panose="020F0502020204030204" pitchFamily="34" charset="0"/>
              </a:rPr>
              <a:t>31/07/2025</a:t>
            </a:r>
          </a:p>
        </p:txBody>
      </p:sp>
    </p:spTree>
    <p:extLst>
      <p:ext uri="{BB962C8B-B14F-4D97-AF65-F5344CB8AC3E}">
        <p14:creationId xmlns:p14="http://schemas.microsoft.com/office/powerpoint/2010/main" val="2699623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8D710-AB5C-10DC-70D6-0B63D04BABA0}"/>
            </a:ext>
          </a:extLst>
        </p:cNvPr>
        <p:cNvGrpSpPr/>
        <p:nvPr/>
      </p:nvGrpSpPr>
      <p:grpSpPr>
        <a:xfrm>
          <a:off x="0" y="0"/>
          <a:ext cx="0" cy="0"/>
          <a:chOff x="0" y="0"/>
          <a:chExt cx="0" cy="0"/>
        </a:xfrm>
      </p:grpSpPr>
      <p:sp>
        <p:nvSpPr>
          <p:cNvPr id="7" name="Lágrima 6">
            <a:extLst>
              <a:ext uri="{FF2B5EF4-FFF2-40B4-BE49-F238E27FC236}">
                <a16:creationId xmlns:a16="http://schemas.microsoft.com/office/drawing/2014/main" id="{9816E690-D644-1BEE-666A-395117DAD643}"/>
              </a:ext>
            </a:extLst>
          </p:cNvPr>
          <p:cNvSpPr/>
          <p:nvPr/>
        </p:nvSpPr>
        <p:spPr>
          <a:xfrm>
            <a:off x="5519450" y="391096"/>
            <a:ext cx="6136397" cy="6136397"/>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Subtítulo 2">
            <a:extLst>
              <a:ext uri="{FF2B5EF4-FFF2-40B4-BE49-F238E27FC236}">
                <a16:creationId xmlns:a16="http://schemas.microsoft.com/office/drawing/2014/main" id="{28D6E7FD-D931-FF7D-5D50-62AE54E5A09E}"/>
              </a:ext>
            </a:extLst>
          </p:cNvPr>
          <p:cNvSpPr txBox="1">
            <a:spLocks/>
          </p:cNvSpPr>
          <p:nvPr/>
        </p:nvSpPr>
        <p:spPr>
          <a:xfrm>
            <a:off x="294800" y="1669215"/>
            <a:ext cx="5224649" cy="8657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800" b="1" dirty="0"/>
              <a:t>2. ¿Cómo adquieren otras entidades estatales y las empresas privadas este bien, obra o servicio?</a:t>
            </a:r>
            <a:endParaRPr lang="es-CO" sz="1800" dirty="0"/>
          </a:p>
          <a:p>
            <a:pPr marL="0" indent="0">
              <a:buNone/>
            </a:pPr>
            <a:endParaRPr lang="es-CO" sz="1600" dirty="0">
              <a:solidFill>
                <a:srgbClr val="33440C"/>
              </a:solidFill>
            </a:endParaRPr>
          </a:p>
        </p:txBody>
      </p:sp>
      <p:sp>
        <p:nvSpPr>
          <p:cNvPr id="8" name="Título 1">
            <a:extLst>
              <a:ext uri="{FF2B5EF4-FFF2-40B4-BE49-F238E27FC236}">
                <a16:creationId xmlns:a16="http://schemas.microsoft.com/office/drawing/2014/main" id="{089290D9-02BD-2870-5181-0CF77AA6CE6A}"/>
              </a:ext>
            </a:extLst>
          </p:cNvPr>
          <p:cNvSpPr txBox="1">
            <a:spLocks/>
          </p:cNvSpPr>
          <p:nvPr/>
        </p:nvSpPr>
        <p:spPr>
          <a:xfrm>
            <a:off x="631633" y="503406"/>
            <a:ext cx="4851862" cy="1054186"/>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Estudio de la Demanda</a:t>
            </a:r>
          </a:p>
        </p:txBody>
      </p:sp>
      <p:grpSp>
        <p:nvGrpSpPr>
          <p:cNvPr id="11" name="Grupo 10">
            <a:extLst>
              <a:ext uri="{FF2B5EF4-FFF2-40B4-BE49-F238E27FC236}">
                <a16:creationId xmlns:a16="http://schemas.microsoft.com/office/drawing/2014/main" id="{FA9DD6B4-F518-0DA6-37E0-2C6D3A2134CA}"/>
              </a:ext>
            </a:extLst>
          </p:cNvPr>
          <p:cNvGrpSpPr/>
          <p:nvPr/>
        </p:nvGrpSpPr>
        <p:grpSpPr>
          <a:xfrm>
            <a:off x="9374618" y="5857428"/>
            <a:ext cx="2366206" cy="609476"/>
            <a:chOff x="9243152" y="5918017"/>
            <a:chExt cx="2666083" cy="686717"/>
          </a:xfrm>
        </p:grpSpPr>
        <p:sp>
          <p:nvSpPr>
            <p:cNvPr id="10" name="Rectángulo redondeado 9">
              <a:extLst>
                <a:ext uri="{FF2B5EF4-FFF2-40B4-BE49-F238E27FC236}">
                  <a16:creationId xmlns:a16="http://schemas.microsoft.com/office/drawing/2014/main" id="{F8B17FA9-B721-3D5D-7DC2-BCE0E8CA0FC9}"/>
                </a:ext>
              </a:extLst>
            </p:cNvPr>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Imagen 8">
              <a:extLst>
                <a:ext uri="{FF2B5EF4-FFF2-40B4-BE49-F238E27FC236}">
                  <a16:creationId xmlns:a16="http://schemas.microsoft.com/office/drawing/2014/main" id="{D88F4379-DEAB-DE4E-47D4-808EF7CED99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graphicFrame>
        <p:nvGraphicFramePr>
          <p:cNvPr id="14" name="Tabla 13">
            <a:extLst>
              <a:ext uri="{FF2B5EF4-FFF2-40B4-BE49-F238E27FC236}">
                <a16:creationId xmlns:a16="http://schemas.microsoft.com/office/drawing/2014/main" id="{53A8E0AE-9ECC-2BDF-F367-A0E2AD6E7AA0}"/>
              </a:ext>
            </a:extLst>
          </p:cNvPr>
          <p:cNvGraphicFramePr>
            <a:graphicFrameLocks noGrp="1"/>
          </p:cNvGraphicFramePr>
          <p:nvPr>
            <p:extLst>
              <p:ext uri="{D42A27DB-BD31-4B8C-83A1-F6EECF244321}">
                <p14:modId xmlns:p14="http://schemas.microsoft.com/office/powerpoint/2010/main" val="2969840600"/>
              </p:ext>
            </p:extLst>
          </p:nvPr>
        </p:nvGraphicFramePr>
        <p:xfrm>
          <a:off x="15154" y="2371474"/>
          <a:ext cx="9151110" cy="3869277"/>
        </p:xfrm>
        <a:graphic>
          <a:graphicData uri="http://schemas.openxmlformats.org/drawingml/2006/table">
            <a:tbl>
              <a:tblPr firstRow="1" bandRow="1">
                <a:tableStyleId>{93296810-A885-4BE3-A3E7-6D5BEEA58F35}</a:tableStyleId>
              </a:tblPr>
              <a:tblGrid>
                <a:gridCol w="4310811">
                  <a:extLst>
                    <a:ext uri="{9D8B030D-6E8A-4147-A177-3AD203B41FA5}">
                      <a16:colId xmlns:a16="http://schemas.microsoft.com/office/drawing/2014/main" val="1584288799"/>
                    </a:ext>
                  </a:extLst>
                </a:gridCol>
                <a:gridCol w="4840299">
                  <a:extLst>
                    <a:ext uri="{9D8B030D-6E8A-4147-A177-3AD203B41FA5}">
                      <a16:colId xmlns:a16="http://schemas.microsoft.com/office/drawing/2014/main" val="1069701366"/>
                    </a:ext>
                  </a:extLst>
                </a:gridCol>
              </a:tblGrid>
              <a:tr h="1697237">
                <a:tc>
                  <a:txBody>
                    <a:bodyPr/>
                    <a:lstStyle/>
                    <a:p>
                      <a:r>
                        <a:rPr lang="es-CO" dirty="0"/>
                        <a:t>Análisis de Contratos Adjudicados por otras Entidades Públicas</a:t>
                      </a:r>
                    </a:p>
                  </a:txBody>
                  <a:tcPr/>
                </a:tc>
                <a:tc>
                  <a:txBody>
                    <a:bodyPr/>
                    <a:lstStyle/>
                    <a:p>
                      <a:r>
                        <a:rPr lang="es-CO" dirty="0"/>
                        <a:t>Modelo de Abastecimiento Estratégico </a:t>
                      </a:r>
                    </a:p>
                  </a:txBody>
                  <a:tcPr/>
                </a:tc>
                <a:extLst>
                  <a:ext uri="{0D108BD9-81ED-4DB2-BD59-A6C34878D82A}">
                    <a16:rowId xmlns:a16="http://schemas.microsoft.com/office/drawing/2014/main" val="1150152195"/>
                  </a:ext>
                </a:extLst>
              </a:tr>
              <a:tr h="983320">
                <a:tc>
                  <a:txBody>
                    <a:bodyPr/>
                    <a:lstStyle/>
                    <a:p>
                      <a:r>
                        <a:rPr lang="es-CO" dirty="0"/>
                        <a:t>Encontrar características semejantes que tengan las contrataciones realizadas por otras entidades frente al proceso que se pretende realizar</a:t>
                      </a:r>
                    </a:p>
                  </a:txBody>
                  <a:tcPr/>
                </a:tc>
                <a:tc>
                  <a:txBody>
                    <a:bodyPr/>
                    <a:lstStyle/>
                    <a:p>
                      <a:endParaRPr lang="es-CO" dirty="0"/>
                    </a:p>
                  </a:txBody>
                  <a:tcPr/>
                </a:tc>
                <a:extLst>
                  <a:ext uri="{0D108BD9-81ED-4DB2-BD59-A6C34878D82A}">
                    <a16:rowId xmlns:a16="http://schemas.microsoft.com/office/drawing/2014/main" val="3735316801"/>
                  </a:ext>
                </a:extLst>
              </a:tr>
              <a:tr h="983320">
                <a:tc>
                  <a:txBody>
                    <a:bodyPr/>
                    <a:lstStyle/>
                    <a:p>
                      <a:endParaRPr lang="es-CO" dirty="0"/>
                    </a:p>
                  </a:txBody>
                  <a:tcPr/>
                </a:tc>
                <a:tc>
                  <a:txBody>
                    <a:bodyPr/>
                    <a:lstStyle/>
                    <a:p>
                      <a:endParaRPr lang="es-CO" dirty="0"/>
                    </a:p>
                  </a:txBody>
                  <a:tcPr/>
                </a:tc>
                <a:extLst>
                  <a:ext uri="{0D108BD9-81ED-4DB2-BD59-A6C34878D82A}">
                    <a16:rowId xmlns:a16="http://schemas.microsoft.com/office/drawing/2014/main" val="184332458"/>
                  </a:ext>
                </a:extLst>
              </a:tr>
            </a:tbl>
          </a:graphicData>
        </a:graphic>
      </p:graphicFrame>
      <p:pic>
        <p:nvPicPr>
          <p:cNvPr id="15" name="Imagen 14" descr="Interfaz de usuario gráfica, Gráfico, Gráfico de barras&#10;&#10;El contenido generado por IA puede ser incorrecto.">
            <a:extLst>
              <a:ext uri="{FF2B5EF4-FFF2-40B4-BE49-F238E27FC236}">
                <a16:creationId xmlns:a16="http://schemas.microsoft.com/office/drawing/2014/main" id="{AE946DAF-8107-E1E8-AD67-A1CD6C3BFE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8765" y="4141608"/>
            <a:ext cx="4821937" cy="2002523"/>
          </a:xfrm>
          <a:prstGeom prst="rect">
            <a:avLst/>
          </a:prstGeom>
        </p:spPr>
      </p:pic>
    </p:spTree>
    <p:extLst>
      <p:ext uri="{BB962C8B-B14F-4D97-AF65-F5344CB8AC3E}">
        <p14:creationId xmlns:p14="http://schemas.microsoft.com/office/powerpoint/2010/main" val="1470475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9876A-04B6-7447-659E-9C4F57040930}"/>
            </a:ext>
          </a:extLst>
        </p:cNvPr>
        <p:cNvGrpSpPr/>
        <p:nvPr/>
      </p:nvGrpSpPr>
      <p:grpSpPr>
        <a:xfrm>
          <a:off x="0" y="0"/>
          <a:ext cx="0" cy="0"/>
          <a:chOff x="0" y="0"/>
          <a:chExt cx="0" cy="0"/>
        </a:xfrm>
      </p:grpSpPr>
      <p:sp>
        <p:nvSpPr>
          <p:cNvPr id="5" name="Subtítulo 2">
            <a:extLst>
              <a:ext uri="{FF2B5EF4-FFF2-40B4-BE49-F238E27FC236}">
                <a16:creationId xmlns:a16="http://schemas.microsoft.com/office/drawing/2014/main" id="{8F7499E3-38B6-A307-AF03-BD60517BFB53}"/>
              </a:ext>
            </a:extLst>
          </p:cNvPr>
          <p:cNvSpPr txBox="1">
            <a:spLocks/>
          </p:cNvSpPr>
          <p:nvPr/>
        </p:nvSpPr>
        <p:spPr>
          <a:xfrm>
            <a:off x="1301698" y="2183867"/>
            <a:ext cx="4309848" cy="8975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es-CO" sz="1600" dirty="0"/>
          </a:p>
        </p:txBody>
      </p:sp>
      <p:sp>
        <p:nvSpPr>
          <p:cNvPr id="8" name="Título 1">
            <a:extLst>
              <a:ext uri="{FF2B5EF4-FFF2-40B4-BE49-F238E27FC236}">
                <a16:creationId xmlns:a16="http://schemas.microsoft.com/office/drawing/2014/main" id="{77E58B65-47CE-5B90-179F-0655771420B5}"/>
              </a:ext>
            </a:extLst>
          </p:cNvPr>
          <p:cNvSpPr txBox="1">
            <a:spLocks/>
          </p:cNvSpPr>
          <p:nvPr/>
        </p:nvSpPr>
        <p:spPr>
          <a:xfrm>
            <a:off x="1192137" y="215405"/>
            <a:ext cx="4851862" cy="105418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b="1" dirty="0">
                <a:solidFill>
                  <a:srgbClr val="577515"/>
                </a:solidFill>
                <a:latin typeface="+mn-lt"/>
              </a:rPr>
              <a:t>Análisis de la Oferta</a:t>
            </a:r>
          </a:p>
        </p:txBody>
      </p:sp>
      <p:pic>
        <p:nvPicPr>
          <p:cNvPr id="2" name="Imagen 1">
            <a:extLst>
              <a:ext uri="{FF2B5EF4-FFF2-40B4-BE49-F238E27FC236}">
                <a16:creationId xmlns:a16="http://schemas.microsoft.com/office/drawing/2014/main" id="{A299C84D-39DA-E1F2-58AB-58EF48C94E3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243" r="24764"/>
          <a:stretch/>
        </p:blipFill>
        <p:spPr>
          <a:xfrm>
            <a:off x="6874524" y="582683"/>
            <a:ext cx="4712565" cy="5712246"/>
          </a:xfrm>
          <a:prstGeom prst="roundRect">
            <a:avLst/>
          </a:prstGeom>
        </p:spPr>
      </p:pic>
      <p:pic>
        <p:nvPicPr>
          <p:cNvPr id="9" name="Imagen 8">
            <a:extLst>
              <a:ext uri="{FF2B5EF4-FFF2-40B4-BE49-F238E27FC236}">
                <a16:creationId xmlns:a16="http://schemas.microsoft.com/office/drawing/2014/main" id="{477B92DA-6956-3A88-ABD9-75439A8655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259840">
            <a:off x="8994153" y="-2159409"/>
            <a:ext cx="3234555" cy="6858000"/>
          </a:xfrm>
          <a:prstGeom prst="rect">
            <a:avLst/>
          </a:prstGeom>
        </p:spPr>
      </p:pic>
      <p:grpSp>
        <p:nvGrpSpPr>
          <p:cNvPr id="17" name="Grupo 16">
            <a:extLst>
              <a:ext uri="{FF2B5EF4-FFF2-40B4-BE49-F238E27FC236}">
                <a16:creationId xmlns:a16="http://schemas.microsoft.com/office/drawing/2014/main" id="{45D4D590-E141-7CD1-4C2A-D28E4197A2B8}"/>
              </a:ext>
            </a:extLst>
          </p:cNvPr>
          <p:cNvGrpSpPr/>
          <p:nvPr/>
        </p:nvGrpSpPr>
        <p:grpSpPr>
          <a:xfrm>
            <a:off x="8047703" y="5976951"/>
            <a:ext cx="2366206" cy="609476"/>
            <a:chOff x="9243152" y="5918017"/>
            <a:chExt cx="2666083" cy="686717"/>
          </a:xfrm>
        </p:grpSpPr>
        <p:sp>
          <p:nvSpPr>
            <p:cNvPr id="18" name="Rectángulo redondeado 17">
              <a:extLst>
                <a:ext uri="{FF2B5EF4-FFF2-40B4-BE49-F238E27FC236}">
                  <a16:creationId xmlns:a16="http://schemas.microsoft.com/office/drawing/2014/main" id="{97F214C2-E848-4EE8-7A64-41D49DB5023A}"/>
                </a:ext>
              </a:extLst>
            </p:cNvPr>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9" name="Imagen 18">
              <a:extLst>
                <a:ext uri="{FF2B5EF4-FFF2-40B4-BE49-F238E27FC236}">
                  <a16:creationId xmlns:a16="http://schemas.microsoft.com/office/drawing/2014/main" id="{A6389F84-26A9-4FF6-4345-0C9E5E92354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sp>
        <p:nvSpPr>
          <p:cNvPr id="4" name="Marcador de contenido 2">
            <a:extLst>
              <a:ext uri="{FF2B5EF4-FFF2-40B4-BE49-F238E27FC236}">
                <a16:creationId xmlns:a16="http://schemas.microsoft.com/office/drawing/2014/main" id="{C2AF27AD-DC89-1B94-0EF6-0FA84B59D704}"/>
              </a:ext>
            </a:extLst>
          </p:cNvPr>
          <p:cNvSpPr>
            <a:spLocks noGrp="1"/>
          </p:cNvSpPr>
          <p:nvPr>
            <p:ph idx="1"/>
          </p:nvPr>
        </p:nvSpPr>
        <p:spPr>
          <a:xfrm>
            <a:off x="1192137" y="1105606"/>
            <a:ext cx="8596668" cy="584775"/>
          </a:xfrm>
        </p:spPr>
        <p:txBody>
          <a:bodyPr>
            <a:normAutofit/>
          </a:bodyPr>
          <a:lstStyle/>
          <a:p>
            <a:pPr marL="0" indent="0">
              <a:buNone/>
            </a:pPr>
            <a:r>
              <a:rPr lang="es-ES" sz="1600" dirty="0"/>
              <a:t>determinar o medir las cantidades y las condiciones en que una economía puede y quiere poner a disposición del mercado un bien o servicio</a:t>
            </a:r>
            <a:endParaRPr lang="es-CO" sz="1600" dirty="0"/>
          </a:p>
        </p:txBody>
      </p:sp>
      <p:sp>
        <p:nvSpPr>
          <p:cNvPr id="7" name="CuadroTexto 6">
            <a:extLst>
              <a:ext uri="{FF2B5EF4-FFF2-40B4-BE49-F238E27FC236}">
                <a16:creationId xmlns:a16="http://schemas.microsoft.com/office/drawing/2014/main" id="{A4760EB2-6EC0-7AF8-CD47-B91FBC71150E}"/>
              </a:ext>
            </a:extLst>
          </p:cNvPr>
          <p:cNvSpPr txBox="1"/>
          <p:nvPr/>
        </p:nvSpPr>
        <p:spPr>
          <a:xfrm>
            <a:off x="361019" y="1912726"/>
            <a:ext cx="8193024" cy="646331"/>
          </a:xfrm>
          <a:prstGeom prst="rect">
            <a:avLst/>
          </a:prstGeom>
          <a:noFill/>
        </p:spPr>
        <p:txBody>
          <a:bodyPr wrap="square" rtlCol="0">
            <a:spAutoFit/>
          </a:bodyPr>
          <a:lstStyle/>
          <a:p>
            <a:pPr marL="342900" indent="-342900">
              <a:buFont typeface="+mj-lt"/>
              <a:buAutoNum type="arabicPeriod"/>
            </a:pPr>
            <a:r>
              <a:rPr lang="es-CO" b="1" dirty="0"/>
              <a:t>¿Quién Vende?</a:t>
            </a:r>
            <a:endParaRPr lang="es-CO" dirty="0"/>
          </a:p>
          <a:p>
            <a:pPr marL="342900" indent="-342900">
              <a:buFont typeface="+mj-lt"/>
              <a:buAutoNum type="arabicPeriod"/>
            </a:pPr>
            <a:endParaRPr lang="es-CO" dirty="0"/>
          </a:p>
        </p:txBody>
      </p:sp>
      <p:sp>
        <p:nvSpPr>
          <p:cNvPr id="14" name="CuadroTexto 13">
            <a:extLst>
              <a:ext uri="{FF2B5EF4-FFF2-40B4-BE49-F238E27FC236}">
                <a16:creationId xmlns:a16="http://schemas.microsoft.com/office/drawing/2014/main" id="{4EDA5078-F4A6-790E-2C86-582292E468FC}"/>
              </a:ext>
            </a:extLst>
          </p:cNvPr>
          <p:cNvSpPr txBox="1"/>
          <p:nvPr/>
        </p:nvSpPr>
        <p:spPr>
          <a:xfrm>
            <a:off x="159851" y="2718833"/>
            <a:ext cx="6579616" cy="3046988"/>
          </a:xfrm>
          <a:prstGeom prst="rect">
            <a:avLst/>
          </a:prstGeom>
          <a:noFill/>
        </p:spPr>
        <p:txBody>
          <a:bodyPr wrap="square" rtlCol="0">
            <a:spAutoFit/>
          </a:bodyPr>
          <a:lstStyle/>
          <a:p>
            <a:pPr marL="285750" indent="-285750" algn="just">
              <a:buFont typeface="Arial" panose="020B0604020202020204" pitchFamily="34" charset="0"/>
              <a:buChar char="•"/>
            </a:pPr>
            <a:r>
              <a:rPr lang="es-CO" sz="1600" b="1" dirty="0"/>
              <a:t>Acuerdo Marco de Precios: </a:t>
            </a:r>
            <a:r>
              <a:rPr lang="es-CO" sz="1600" dirty="0"/>
              <a:t>Validar si existen acuerdos marcos de precios (Colombia Compra Eficiente) vigentes a la fecha y que cumplan con las necesidades requeridas. </a:t>
            </a:r>
          </a:p>
          <a:p>
            <a:pPr marL="285750" indent="-285750" algn="just">
              <a:buFont typeface="Arial" panose="020B0604020202020204" pitchFamily="34" charset="0"/>
              <a:buChar char="•"/>
            </a:pPr>
            <a:r>
              <a:rPr lang="es-CO" sz="1600" b="1" dirty="0"/>
              <a:t>Proveedores SDA: </a:t>
            </a:r>
            <a:r>
              <a:rPr lang="es-CO" sz="1600" dirty="0"/>
              <a:t>Se colocan los proveedores que han suscrito contratos con la SDA.</a:t>
            </a:r>
          </a:p>
          <a:p>
            <a:pPr marL="285750" indent="-285750" algn="just">
              <a:buFont typeface="Arial" panose="020B0604020202020204" pitchFamily="34" charset="0"/>
              <a:buChar char="•"/>
            </a:pPr>
            <a:r>
              <a:rPr lang="es-CO" sz="1600" b="1" dirty="0"/>
              <a:t>Proveedores Códigos CIIU: </a:t>
            </a:r>
            <a:r>
              <a:rPr lang="es-ES_tradnl" sz="1600" dirty="0"/>
              <a:t>Proveedores que cuentan con una actividad económica relacionada con el objeto del proceso de selección. Para lo anterior se abarca la clasificación Industrial Internacional Uniforme de todas las actividades económicas, adaptada para Colombia por el Departamento Administrativo Nacional de Estadística (DANE) CIIU Rev. 4 A.C (</a:t>
            </a:r>
            <a:r>
              <a:rPr lang="es-ES_tradnl" sz="1600" dirty="0">
                <a:hlinkClick r:id="rId5"/>
              </a:rPr>
              <a:t>https://siis.ia.supersociedades.gov.co/#/massivereports</a:t>
            </a:r>
            <a:r>
              <a:rPr lang="es-ES_tradnl" sz="1600" dirty="0"/>
              <a:t> )</a:t>
            </a:r>
          </a:p>
          <a:p>
            <a:pPr marL="285750" indent="-285750" algn="just">
              <a:buFont typeface="Arial" panose="020B0604020202020204" pitchFamily="34" charset="0"/>
              <a:buChar char="•"/>
            </a:pPr>
            <a:r>
              <a:rPr lang="es-ES_tradnl" sz="1600" b="1" dirty="0"/>
              <a:t>Modelo de Abastecimiento Estratégico</a:t>
            </a:r>
            <a:endParaRPr lang="es-CO" sz="1600" b="1" dirty="0"/>
          </a:p>
        </p:txBody>
      </p:sp>
    </p:spTree>
    <p:extLst>
      <p:ext uri="{BB962C8B-B14F-4D97-AF65-F5344CB8AC3E}">
        <p14:creationId xmlns:p14="http://schemas.microsoft.com/office/powerpoint/2010/main" val="853126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3A8A3-FA92-94A4-1280-2DBEE4ED3F7A}"/>
            </a:ext>
          </a:extLst>
        </p:cNvPr>
        <p:cNvGrpSpPr/>
        <p:nvPr/>
      </p:nvGrpSpPr>
      <p:grpSpPr>
        <a:xfrm>
          <a:off x="0" y="0"/>
          <a:ext cx="0" cy="0"/>
          <a:chOff x="0" y="0"/>
          <a:chExt cx="0" cy="0"/>
        </a:xfrm>
      </p:grpSpPr>
      <p:pic>
        <p:nvPicPr>
          <p:cNvPr id="4" name="Imagen 3">
            <a:extLst>
              <a:ext uri="{FF2B5EF4-FFF2-40B4-BE49-F238E27FC236}">
                <a16:creationId xmlns:a16="http://schemas.microsoft.com/office/drawing/2014/main" id="{0275D63C-D909-EF2F-A2AB-268939CB9E6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5458"/>
          <a:stretch/>
        </p:blipFill>
        <p:spPr>
          <a:xfrm>
            <a:off x="6213514" y="361472"/>
            <a:ext cx="5227504" cy="4121757"/>
          </a:xfrm>
          <a:prstGeom prst="roundRect">
            <a:avLst>
              <a:gd name="adj" fmla="val 11054"/>
            </a:avLst>
          </a:prstGeom>
        </p:spPr>
      </p:pic>
      <p:sp>
        <p:nvSpPr>
          <p:cNvPr id="5" name="Subtítulo 2">
            <a:extLst>
              <a:ext uri="{FF2B5EF4-FFF2-40B4-BE49-F238E27FC236}">
                <a16:creationId xmlns:a16="http://schemas.microsoft.com/office/drawing/2014/main" id="{6B3BD944-8C3F-EACF-F397-029D22A81ADA}"/>
              </a:ext>
            </a:extLst>
          </p:cNvPr>
          <p:cNvSpPr txBox="1">
            <a:spLocks/>
          </p:cNvSpPr>
          <p:nvPr/>
        </p:nvSpPr>
        <p:spPr>
          <a:xfrm>
            <a:off x="378565" y="2209937"/>
            <a:ext cx="5692254" cy="1330854"/>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2600" dirty="0"/>
              <a:t>Tiene como objetivo obtener información sobre el estado actual de un segmento determinado mercado. Su finalidad es conocer en profundidad el segmento en el cual se pretende realizar el contrato, como así también su grado de rentabilidad y precios de estos. </a:t>
            </a:r>
            <a:endParaRPr lang="es-CO" sz="2600" dirty="0"/>
          </a:p>
          <a:p>
            <a:pPr marL="0" indent="0">
              <a:buNone/>
            </a:pPr>
            <a:endParaRPr lang="es-CO" sz="1600" dirty="0">
              <a:solidFill>
                <a:srgbClr val="33440C"/>
              </a:solidFill>
            </a:endParaRPr>
          </a:p>
        </p:txBody>
      </p:sp>
      <p:sp>
        <p:nvSpPr>
          <p:cNvPr id="8" name="Título 1">
            <a:extLst>
              <a:ext uri="{FF2B5EF4-FFF2-40B4-BE49-F238E27FC236}">
                <a16:creationId xmlns:a16="http://schemas.microsoft.com/office/drawing/2014/main" id="{B4FE2D19-D563-CB6F-93B7-C9A064BEEDC2}"/>
              </a:ext>
            </a:extLst>
          </p:cNvPr>
          <p:cNvSpPr txBox="1">
            <a:spLocks/>
          </p:cNvSpPr>
          <p:nvPr/>
        </p:nvSpPr>
        <p:spPr>
          <a:xfrm>
            <a:off x="378565" y="361472"/>
            <a:ext cx="4851862" cy="1054186"/>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Análisis Estudio de Mercado</a:t>
            </a:r>
            <a:endParaRPr lang="es-CO" b="1" dirty="0">
              <a:solidFill>
                <a:srgbClr val="577515"/>
              </a:solidFill>
              <a:latin typeface="+mn-lt"/>
            </a:endParaRPr>
          </a:p>
        </p:txBody>
      </p:sp>
      <p:pic>
        <p:nvPicPr>
          <p:cNvPr id="12" name="Imagen 11">
            <a:extLst>
              <a:ext uri="{FF2B5EF4-FFF2-40B4-BE49-F238E27FC236}">
                <a16:creationId xmlns:a16="http://schemas.microsoft.com/office/drawing/2014/main" id="{7784B0B0-53F9-91DA-BD00-7A7211E11E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259840">
            <a:off x="10541271" y="-1050454"/>
            <a:ext cx="1799491" cy="3815334"/>
          </a:xfrm>
          <a:prstGeom prst="rect">
            <a:avLst/>
          </a:prstGeom>
        </p:spPr>
      </p:pic>
      <p:pic>
        <p:nvPicPr>
          <p:cNvPr id="13" name="Imagen 12">
            <a:extLst>
              <a:ext uri="{FF2B5EF4-FFF2-40B4-BE49-F238E27FC236}">
                <a16:creationId xmlns:a16="http://schemas.microsoft.com/office/drawing/2014/main" id="{FDF36927-BBCC-2609-6B72-B92DD28422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3500000">
            <a:off x="4612360" y="4560702"/>
            <a:ext cx="1799491" cy="3815334"/>
          </a:xfrm>
          <a:prstGeom prst="rect">
            <a:avLst/>
          </a:prstGeom>
        </p:spPr>
      </p:pic>
      <p:grpSp>
        <p:nvGrpSpPr>
          <p:cNvPr id="16" name="Grupo 15">
            <a:extLst>
              <a:ext uri="{FF2B5EF4-FFF2-40B4-BE49-F238E27FC236}">
                <a16:creationId xmlns:a16="http://schemas.microsoft.com/office/drawing/2014/main" id="{5FF2C972-58AA-3314-4DB6-0B9E8CD407D9}"/>
              </a:ext>
            </a:extLst>
          </p:cNvPr>
          <p:cNvGrpSpPr/>
          <p:nvPr/>
        </p:nvGrpSpPr>
        <p:grpSpPr>
          <a:xfrm>
            <a:off x="8183485" y="5990931"/>
            <a:ext cx="2366206" cy="609476"/>
            <a:chOff x="9243152" y="5918017"/>
            <a:chExt cx="2666083" cy="686717"/>
          </a:xfrm>
        </p:grpSpPr>
        <p:sp>
          <p:nvSpPr>
            <p:cNvPr id="17" name="Rectángulo redondeado 16">
              <a:extLst>
                <a:ext uri="{FF2B5EF4-FFF2-40B4-BE49-F238E27FC236}">
                  <a16:creationId xmlns:a16="http://schemas.microsoft.com/office/drawing/2014/main" id="{1C170987-93F0-7B0B-8879-98A249A8E2ED}"/>
                </a:ext>
              </a:extLst>
            </p:cNvPr>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8" name="Imagen 17">
              <a:extLst>
                <a:ext uri="{FF2B5EF4-FFF2-40B4-BE49-F238E27FC236}">
                  <a16:creationId xmlns:a16="http://schemas.microsoft.com/office/drawing/2014/main" id="{7BEA2E8F-9857-FF69-688D-F7E5FE8AFF2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graphicFrame>
        <p:nvGraphicFramePr>
          <p:cNvPr id="2" name="Tabla 1">
            <a:extLst>
              <a:ext uri="{FF2B5EF4-FFF2-40B4-BE49-F238E27FC236}">
                <a16:creationId xmlns:a16="http://schemas.microsoft.com/office/drawing/2014/main" id="{B83348B6-0274-F112-EC9E-9B4CADABF512}"/>
              </a:ext>
            </a:extLst>
          </p:cNvPr>
          <p:cNvGraphicFramePr>
            <a:graphicFrameLocks noGrp="1"/>
          </p:cNvGraphicFramePr>
          <p:nvPr>
            <p:extLst>
              <p:ext uri="{D42A27DB-BD31-4B8C-83A1-F6EECF244321}">
                <p14:modId xmlns:p14="http://schemas.microsoft.com/office/powerpoint/2010/main" val="3368324414"/>
              </p:ext>
            </p:extLst>
          </p:nvPr>
        </p:nvGraphicFramePr>
        <p:xfrm>
          <a:off x="161461" y="4712210"/>
          <a:ext cx="8128000" cy="1554480"/>
        </p:xfrm>
        <a:graphic>
          <a:graphicData uri="http://schemas.openxmlformats.org/drawingml/2006/table">
            <a:tbl>
              <a:tblPr firstRow="1" bandRow="1">
                <a:tableStyleId>{93296810-A885-4BE3-A3E7-6D5BEEA58F35}</a:tableStyleId>
              </a:tblPr>
              <a:tblGrid>
                <a:gridCol w="2032000">
                  <a:extLst>
                    <a:ext uri="{9D8B030D-6E8A-4147-A177-3AD203B41FA5}">
                      <a16:colId xmlns:a16="http://schemas.microsoft.com/office/drawing/2014/main" val="2162679154"/>
                    </a:ext>
                  </a:extLst>
                </a:gridCol>
                <a:gridCol w="2032000">
                  <a:extLst>
                    <a:ext uri="{9D8B030D-6E8A-4147-A177-3AD203B41FA5}">
                      <a16:colId xmlns:a16="http://schemas.microsoft.com/office/drawing/2014/main" val="833085923"/>
                    </a:ext>
                  </a:extLst>
                </a:gridCol>
                <a:gridCol w="2032000">
                  <a:extLst>
                    <a:ext uri="{9D8B030D-6E8A-4147-A177-3AD203B41FA5}">
                      <a16:colId xmlns:a16="http://schemas.microsoft.com/office/drawing/2014/main" val="1906555002"/>
                    </a:ext>
                  </a:extLst>
                </a:gridCol>
                <a:gridCol w="2032000">
                  <a:extLst>
                    <a:ext uri="{9D8B030D-6E8A-4147-A177-3AD203B41FA5}">
                      <a16:colId xmlns:a16="http://schemas.microsoft.com/office/drawing/2014/main" val="2432226314"/>
                    </a:ext>
                  </a:extLst>
                </a:gridCol>
              </a:tblGrid>
              <a:tr h="370840">
                <a:tc>
                  <a:txBody>
                    <a:bodyPr/>
                    <a:lstStyle/>
                    <a:p>
                      <a:r>
                        <a:rPr lang="es-CO" dirty="0"/>
                        <a:t>Desarrollo Análisis de Precios</a:t>
                      </a:r>
                    </a:p>
                  </a:txBody>
                  <a:tcPr/>
                </a:tc>
                <a:tc>
                  <a:txBody>
                    <a:bodyPr/>
                    <a:lstStyle/>
                    <a:p>
                      <a:r>
                        <a:rPr lang="es-CO" dirty="0"/>
                        <a:t>Presentación Cotizaciones</a:t>
                      </a:r>
                    </a:p>
                  </a:txBody>
                  <a:tcPr/>
                </a:tc>
                <a:tc>
                  <a:txBody>
                    <a:bodyPr/>
                    <a:lstStyle/>
                    <a:p>
                      <a:r>
                        <a:rPr lang="es-CO" dirty="0"/>
                        <a:t>Estimación de Valores</a:t>
                      </a:r>
                    </a:p>
                  </a:txBody>
                  <a:tcPr/>
                </a:tc>
                <a:tc>
                  <a:txBody>
                    <a:bodyPr/>
                    <a:lstStyle/>
                    <a:p>
                      <a:r>
                        <a:rPr lang="es-CO" dirty="0"/>
                        <a:t>Presupuesto Estimado</a:t>
                      </a:r>
                    </a:p>
                  </a:txBody>
                  <a:tcPr/>
                </a:tc>
                <a:extLst>
                  <a:ext uri="{0D108BD9-81ED-4DB2-BD59-A6C34878D82A}">
                    <a16:rowId xmlns:a16="http://schemas.microsoft.com/office/drawing/2014/main" val="4282178735"/>
                  </a:ext>
                </a:extLst>
              </a:tr>
              <a:tr h="370840">
                <a:tc>
                  <a:txBody>
                    <a:bodyPr/>
                    <a:lstStyle/>
                    <a:p>
                      <a:r>
                        <a:rPr lang="es-CO" dirty="0"/>
                        <a:t>Como se obtuvieron las cotizaciones</a:t>
                      </a:r>
                    </a:p>
                  </a:txBody>
                  <a:tcPr/>
                </a:tc>
                <a:tc>
                  <a:txBody>
                    <a:bodyPr/>
                    <a:lstStyle/>
                    <a:p>
                      <a:r>
                        <a:rPr lang="es-CO" dirty="0"/>
                        <a:t>Resumen de cada una de ellas</a:t>
                      </a:r>
                    </a:p>
                  </a:txBody>
                  <a:tcPr/>
                </a:tc>
                <a:tc>
                  <a:txBody>
                    <a:bodyPr/>
                    <a:lstStyle/>
                    <a:p>
                      <a:r>
                        <a:rPr lang="es-CO" dirty="0"/>
                        <a:t>Métricas estadísticas utilizadas</a:t>
                      </a:r>
                    </a:p>
                  </a:txBody>
                  <a:tcPr/>
                </a:tc>
                <a:tc>
                  <a:txBody>
                    <a:bodyPr/>
                    <a:lstStyle/>
                    <a:p>
                      <a:r>
                        <a:rPr lang="es-CO" dirty="0"/>
                        <a:t>Presentación presupuesto estimado</a:t>
                      </a:r>
                    </a:p>
                  </a:txBody>
                  <a:tcPr/>
                </a:tc>
                <a:extLst>
                  <a:ext uri="{0D108BD9-81ED-4DB2-BD59-A6C34878D82A}">
                    <a16:rowId xmlns:a16="http://schemas.microsoft.com/office/drawing/2014/main" val="3026049609"/>
                  </a:ext>
                </a:extLst>
              </a:tr>
            </a:tbl>
          </a:graphicData>
        </a:graphic>
      </p:graphicFrame>
    </p:spTree>
    <p:extLst>
      <p:ext uri="{BB962C8B-B14F-4D97-AF65-F5344CB8AC3E}">
        <p14:creationId xmlns:p14="http://schemas.microsoft.com/office/powerpoint/2010/main" val="226474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2EB28-A1DC-D3BC-6514-6AE89CC58489}"/>
            </a:ext>
          </a:extLst>
        </p:cNvPr>
        <p:cNvGrpSpPr/>
        <p:nvPr/>
      </p:nvGrpSpPr>
      <p:grpSpPr>
        <a:xfrm>
          <a:off x="0" y="0"/>
          <a:ext cx="0" cy="0"/>
          <a:chOff x="0" y="0"/>
          <a:chExt cx="0" cy="0"/>
        </a:xfrm>
      </p:grpSpPr>
      <p:sp>
        <p:nvSpPr>
          <p:cNvPr id="7" name="Lágrima 6">
            <a:extLst>
              <a:ext uri="{FF2B5EF4-FFF2-40B4-BE49-F238E27FC236}">
                <a16:creationId xmlns:a16="http://schemas.microsoft.com/office/drawing/2014/main" id="{C10DB28C-4D1D-A18D-8FC1-55278BBD34B9}"/>
              </a:ext>
            </a:extLst>
          </p:cNvPr>
          <p:cNvSpPr/>
          <p:nvPr/>
        </p:nvSpPr>
        <p:spPr>
          <a:xfrm>
            <a:off x="5519450" y="391096"/>
            <a:ext cx="6136397" cy="6136397"/>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Título 1">
            <a:extLst>
              <a:ext uri="{FF2B5EF4-FFF2-40B4-BE49-F238E27FC236}">
                <a16:creationId xmlns:a16="http://schemas.microsoft.com/office/drawing/2014/main" id="{1C9ABC02-E9D4-9C34-ADDA-9D66D279DAB8}"/>
              </a:ext>
            </a:extLst>
          </p:cNvPr>
          <p:cNvSpPr txBox="1">
            <a:spLocks/>
          </p:cNvSpPr>
          <p:nvPr/>
        </p:nvSpPr>
        <p:spPr>
          <a:xfrm>
            <a:off x="0" y="151727"/>
            <a:ext cx="4851862" cy="1054186"/>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Desarrollo Análisis de Precios</a:t>
            </a:r>
          </a:p>
        </p:txBody>
      </p:sp>
      <p:grpSp>
        <p:nvGrpSpPr>
          <p:cNvPr id="11" name="Grupo 10">
            <a:extLst>
              <a:ext uri="{FF2B5EF4-FFF2-40B4-BE49-F238E27FC236}">
                <a16:creationId xmlns:a16="http://schemas.microsoft.com/office/drawing/2014/main" id="{32D96DFA-0867-FCD2-D69C-EADE5BE4D936}"/>
              </a:ext>
            </a:extLst>
          </p:cNvPr>
          <p:cNvGrpSpPr/>
          <p:nvPr/>
        </p:nvGrpSpPr>
        <p:grpSpPr>
          <a:xfrm>
            <a:off x="7645080" y="5954048"/>
            <a:ext cx="2366206" cy="609476"/>
            <a:chOff x="9243152" y="5918017"/>
            <a:chExt cx="2666083" cy="686717"/>
          </a:xfrm>
        </p:grpSpPr>
        <p:sp>
          <p:nvSpPr>
            <p:cNvPr id="10" name="Rectángulo redondeado 9">
              <a:extLst>
                <a:ext uri="{FF2B5EF4-FFF2-40B4-BE49-F238E27FC236}">
                  <a16:creationId xmlns:a16="http://schemas.microsoft.com/office/drawing/2014/main" id="{57DDC6DF-DA46-3848-5F1C-508E062B3D26}"/>
                </a:ext>
              </a:extLst>
            </p:cNvPr>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Imagen 8">
              <a:extLst>
                <a:ext uri="{FF2B5EF4-FFF2-40B4-BE49-F238E27FC236}">
                  <a16:creationId xmlns:a16="http://schemas.microsoft.com/office/drawing/2014/main" id="{28FD12FC-5D6D-22A0-0749-CF5ADE8ED97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graphicFrame>
        <p:nvGraphicFramePr>
          <p:cNvPr id="6" name="Tabla 5">
            <a:extLst>
              <a:ext uri="{FF2B5EF4-FFF2-40B4-BE49-F238E27FC236}">
                <a16:creationId xmlns:a16="http://schemas.microsoft.com/office/drawing/2014/main" id="{AC79CAC9-2B18-DFA1-CE83-F1FD37ADE873}"/>
              </a:ext>
            </a:extLst>
          </p:cNvPr>
          <p:cNvGraphicFramePr>
            <a:graphicFrameLocks noGrp="1"/>
          </p:cNvGraphicFramePr>
          <p:nvPr>
            <p:extLst>
              <p:ext uri="{D42A27DB-BD31-4B8C-83A1-F6EECF244321}">
                <p14:modId xmlns:p14="http://schemas.microsoft.com/office/powerpoint/2010/main" val="3309171415"/>
              </p:ext>
            </p:extLst>
          </p:nvPr>
        </p:nvGraphicFramePr>
        <p:xfrm>
          <a:off x="837722" y="2647716"/>
          <a:ext cx="9363456" cy="1437640"/>
        </p:xfrm>
        <a:graphic>
          <a:graphicData uri="http://schemas.openxmlformats.org/drawingml/2006/table">
            <a:tbl>
              <a:tblPr firstRow="1" bandRow="1">
                <a:tableStyleId>{93296810-A885-4BE3-A3E7-6D5BEEA58F35}</a:tableStyleId>
              </a:tblPr>
              <a:tblGrid>
                <a:gridCol w="2340864">
                  <a:extLst>
                    <a:ext uri="{9D8B030D-6E8A-4147-A177-3AD203B41FA5}">
                      <a16:colId xmlns:a16="http://schemas.microsoft.com/office/drawing/2014/main" val="3599015082"/>
                    </a:ext>
                  </a:extLst>
                </a:gridCol>
                <a:gridCol w="2340864">
                  <a:extLst>
                    <a:ext uri="{9D8B030D-6E8A-4147-A177-3AD203B41FA5}">
                      <a16:colId xmlns:a16="http://schemas.microsoft.com/office/drawing/2014/main" val="2199480869"/>
                    </a:ext>
                  </a:extLst>
                </a:gridCol>
                <a:gridCol w="2340864">
                  <a:extLst>
                    <a:ext uri="{9D8B030D-6E8A-4147-A177-3AD203B41FA5}">
                      <a16:colId xmlns:a16="http://schemas.microsoft.com/office/drawing/2014/main" val="1141741186"/>
                    </a:ext>
                  </a:extLst>
                </a:gridCol>
                <a:gridCol w="2340864">
                  <a:extLst>
                    <a:ext uri="{9D8B030D-6E8A-4147-A177-3AD203B41FA5}">
                      <a16:colId xmlns:a16="http://schemas.microsoft.com/office/drawing/2014/main" val="2975171026"/>
                    </a:ext>
                  </a:extLst>
                </a:gridCol>
              </a:tblGrid>
              <a:tr h="370840">
                <a:tc>
                  <a:txBody>
                    <a:bodyPr/>
                    <a:lstStyle/>
                    <a:p>
                      <a:pPr algn="ctr"/>
                      <a:r>
                        <a:rPr lang="es-CO" sz="1600" dirty="0"/>
                        <a:t>SECOP</a:t>
                      </a:r>
                    </a:p>
                  </a:txBody>
                  <a:tcPr/>
                </a:tc>
                <a:tc>
                  <a:txBody>
                    <a:bodyPr/>
                    <a:lstStyle/>
                    <a:p>
                      <a:pPr algn="ctr"/>
                      <a:r>
                        <a:rPr lang="es-CO" sz="1600" dirty="0"/>
                        <a:t>CORREO ELECTRONICO</a:t>
                      </a:r>
                    </a:p>
                  </a:txBody>
                  <a:tcPr/>
                </a:tc>
                <a:tc>
                  <a:txBody>
                    <a:bodyPr/>
                    <a:lstStyle/>
                    <a:p>
                      <a:pPr algn="ctr"/>
                      <a:r>
                        <a:rPr lang="es-CO" sz="1600" dirty="0"/>
                        <a:t>HISTORICOS</a:t>
                      </a:r>
                    </a:p>
                  </a:txBody>
                  <a:tcPr/>
                </a:tc>
                <a:tc>
                  <a:txBody>
                    <a:bodyPr/>
                    <a:lstStyle/>
                    <a:p>
                      <a:pPr algn="ctr"/>
                      <a:r>
                        <a:rPr lang="es-CO" sz="1600" dirty="0"/>
                        <a:t>PAGINAS WEB</a:t>
                      </a:r>
                    </a:p>
                  </a:txBody>
                  <a:tcPr/>
                </a:tc>
                <a:extLst>
                  <a:ext uri="{0D108BD9-81ED-4DB2-BD59-A6C34878D82A}">
                    <a16:rowId xmlns:a16="http://schemas.microsoft.com/office/drawing/2014/main" val="64672480"/>
                  </a:ext>
                </a:extLst>
              </a:tr>
              <a:tr h="370840">
                <a:tc>
                  <a:txBody>
                    <a:bodyPr/>
                    <a:lstStyle/>
                    <a:p>
                      <a:r>
                        <a:rPr lang="es-CO" sz="1600" dirty="0"/>
                        <a:t>Evento de Cotización. Se realiza desde la Subdirección Contractual</a:t>
                      </a:r>
                    </a:p>
                  </a:txBody>
                  <a:tcPr/>
                </a:tc>
                <a:tc>
                  <a:txBody>
                    <a:bodyPr/>
                    <a:lstStyle/>
                    <a:p>
                      <a:r>
                        <a:rPr lang="es-CO" sz="1600" dirty="0"/>
                        <a:t>Se envían correos a posibles proveedores participantes. Se realiza desde las áreas técnicas. </a:t>
                      </a:r>
                    </a:p>
                  </a:txBody>
                  <a:tcPr/>
                </a:tc>
                <a:tc>
                  <a:txBody>
                    <a:bodyPr/>
                    <a:lstStyle/>
                    <a:p>
                      <a:r>
                        <a:rPr lang="es-CO" sz="1600" dirty="0"/>
                        <a:t>Se toman los contratos anteriores realizando indexación de precios</a:t>
                      </a:r>
                    </a:p>
                  </a:txBody>
                  <a:tcPr/>
                </a:tc>
                <a:tc>
                  <a:txBody>
                    <a:bodyPr/>
                    <a:lstStyle/>
                    <a:p>
                      <a:r>
                        <a:rPr lang="es-CO" sz="1600" dirty="0"/>
                        <a:t>Se consultan paginas web para buscar los ítems requeridos</a:t>
                      </a:r>
                    </a:p>
                  </a:txBody>
                  <a:tcPr/>
                </a:tc>
                <a:extLst>
                  <a:ext uri="{0D108BD9-81ED-4DB2-BD59-A6C34878D82A}">
                    <a16:rowId xmlns:a16="http://schemas.microsoft.com/office/drawing/2014/main" val="1623219124"/>
                  </a:ext>
                </a:extLst>
              </a:tr>
            </a:tbl>
          </a:graphicData>
        </a:graphic>
      </p:graphicFrame>
      <p:sp>
        <p:nvSpPr>
          <p:cNvPr id="13" name="Flecha: a la derecha 12">
            <a:extLst>
              <a:ext uri="{FF2B5EF4-FFF2-40B4-BE49-F238E27FC236}">
                <a16:creationId xmlns:a16="http://schemas.microsoft.com/office/drawing/2014/main" id="{3EF08CA4-6073-D7D3-C770-D98B309A3A21}"/>
              </a:ext>
            </a:extLst>
          </p:cNvPr>
          <p:cNvSpPr/>
          <p:nvPr/>
        </p:nvSpPr>
        <p:spPr>
          <a:xfrm>
            <a:off x="1587530" y="4204272"/>
            <a:ext cx="7863840" cy="365760"/>
          </a:xfrm>
          <a:prstGeom prst="rightArrow">
            <a:avLst/>
          </a:prstGeom>
          <a:solidFill>
            <a:srgbClr val="577515"/>
          </a:solidFill>
          <a:ln>
            <a:solidFill>
              <a:srgbClr val="648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extLst>
      <p:ext uri="{BB962C8B-B14F-4D97-AF65-F5344CB8AC3E}">
        <p14:creationId xmlns:p14="http://schemas.microsoft.com/office/powerpoint/2010/main" val="1121055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FFED8-8539-F02A-EC2B-93D95FD5C009}"/>
            </a:ext>
          </a:extLst>
        </p:cNvPr>
        <p:cNvGrpSpPr/>
        <p:nvPr/>
      </p:nvGrpSpPr>
      <p:grpSpPr>
        <a:xfrm>
          <a:off x="0" y="0"/>
          <a:ext cx="0" cy="0"/>
          <a:chOff x="0" y="0"/>
          <a:chExt cx="0" cy="0"/>
        </a:xfrm>
      </p:grpSpPr>
      <p:sp>
        <p:nvSpPr>
          <p:cNvPr id="5" name="Subtítulo 2">
            <a:extLst>
              <a:ext uri="{FF2B5EF4-FFF2-40B4-BE49-F238E27FC236}">
                <a16:creationId xmlns:a16="http://schemas.microsoft.com/office/drawing/2014/main" id="{5426B77A-BC03-7320-CCBA-D087D279FCCF}"/>
              </a:ext>
            </a:extLst>
          </p:cNvPr>
          <p:cNvSpPr txBox="1">
            <a:spLocks/>
          </p:cNvSpPr>
          <p:nvPr/>
        </p:nvSpPr>
        <p:spPr>
          <a:xfrm>
            <a:off x="1192136" y="1269591"/>
            <a:ext cx="5682387" cy="8975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1600" dirty="0"/>
              <a:t>Se usan métricas estadísticas, con el fin de determinar el precio unitario del bien o servicio a adquirir basados en estas métricas y su dispersión.</a:t>
            </a:r>
            <a:endParaRPr lang="es-CO" sz="1600" dirty="0"/>
          </a:p>
        </p:txBody>
      </p:sp>
      <p:sp>
        <p:nvSpPr>
          <p:cNvPr id="8" name="Título 1">
            <a:extLst>
              <a:ext uri="{FF2B5EF4-FFF2-40B4-BE49-F238E27FC236}">
                <a16:creationId xmlns:a16="http://schemas.microsoft.com/office/drawing/2014/main" id="{FEF7283D-8CE6-097B-2A22-54575E656074}"/>
              </a:ext>
            </a:extLst>
          </p:cNvPr>
          <p:cNvSpPr txBox="1">
            <a:spLocks/>
          </p:cNvSpPr>
          <p:nvPr/>
        </p:nvSpPr>
        <p:spPr>
          <a:xfrm>
            <a:off x="1192137" y="215405"/>
            <a:ext cx="4851862" cy="1054186"/>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b="1" dirty="0">
                <a:solidFill>
                  <a:srgbClr val="577515"/>
                </a:solidFill>
                <a:latin typeface="+mn-lt"/>
              </a:rPr>
              <a:t>Estimación de Valores</a:t>
            </a:r>
          </a:p>
        </p:txBody>
      </p:sp>
      <p:pic>
        <p:nvPicPr>
          <p:cNvPr id="2" name="Imagen 1">
            <a:extLst>
              <a:ext uri="{FF2B5EF4-FFF2-40B4-BE49-F238E27FC236}">
                <a16:creationId xmlns:a16="http://schemas.microsoft.com/office/drawing/2014/main" id="{EEC7CCE8-D507-F66E-B6F6-70CD1D8792E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243" r="24764"/>
          <a:stretch/>
        </p:blipFill>
        <p:spPr>
          <a:xfrm>
            <a:off x="6874524" y="582683"/>
            <a:ext cx="4712565" cy="5712246"/>
          </a:xfrm>
          <a:prstGeom prst="roundRect">
            <a:avLst/>
          </a:prstGeom>
        </p:spPr>
      </p:pic>
      <p:pic>
        <p:nvPicPr>
          <p:cNvPr id="9" name="Imagen 8">
            <a:extLst>
              <a:ext uri="{FF2B5EF4-FFF2-40B4-BE49-F238E27FC236}">
                <a16:creationId xmlns:a16="http://schemas.microsoft.com/office/drawing/2014/main" id="{F0733341-5202-D2FA-FB52-6BF901AF3B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259840">
            <a:off x="8994153" y="-2159409"/>
            <a:ext cx="3234555" cy="6858000"/>
          </a:xfrm>
          <a:prstGeom prst="rect">
            <a:avLst/>
          </a:prstGeom>
        </p:spPr>
      </p:pic>
      <p:grpSp>
        <p:nvGrpSpPr>
          <p:cNvPr id="17" name="Grupo 16">
            <a:extLst>
              <a:ext uri="{FF2B5EF4-FFF2-40B4-BE49-F238E27FC236}">
                <a16:creationId xmlns:a16="http://schemas.microsoft.com/office/drawing/2014/main" id="{9E865156-C49A-95B3-CBC6-C5AB5138B79D}"/>
              </a:ext>
            </a:extLst>
          </p:cNvPr>
          <p:cNvGrpSpPr/>
          <p:nvPr/>
        </p:nvGrpSpPr>
        <p:grpSpPr>
          <a:xfrm>
            <a:off x="8047703" y="5976951"/>
            <a:ext cx="2366206" cy="609476"/>
            <a:chOff x="9243152" y="5918017"/>
            <a:chExt cx="2666083" cy="686717"/>
          </a:xfrm>
        </p:grpSpPr>
        <p:sp>
          <p:nvSpPr>
            <p:cNvPr id="18" name="Rectángulo redondeado 17">
              <a:extLst>
                <a:ext uri="{FF2B5EF4-FFF2-40B4-BE49-F238E27FC236}">
                  <a16:creationId xmlns:a16="http://schemas.microsoft.com/office/drawing/2014/main" id="{E0711868-C65C-7308-1FE2-E2F175174EC3}"/>
                </a:ext>
              </a:extLst>
            </p:cNvPr>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9" name="Imagen 18">
              <a:extLst>
                <a:ext uri="{FF2B5EF4-FFF2-40B4-BE49-F238E27FC236}">
                  <a16:creationId xmlns:a16="http://schemas.microsoft.com/office/drawing/2014/main" id="{CC83E56D-81B0-0526-9D68-2A8F7237E7E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graphicFrame>
        <p:nvGraphicFramePr>
          <p:cNvPr id="3" name="Tabla 2">
            <a:extLst>
              <a:ext uri="{FF2B5EF4-FFF2-40B4-BE49-F238E27FC236}">
                <a16:creationId xmlns:a16="http://schemas.microsoft.com/office/drawing/2014/main" id="{4309E979-B7B4-F266-E67D-3510BA875A0B}"/>
              </a:ext>
            </a:extLst>
          </p:cNvPr>
          <p:cNvGraphicFramePr>
            <a:graphicFrameLocks noGrp="1"/>
          </p:cNvGraphicFramePr>
          <p:nvPr>
            <p:extLst>
              <p:ext uri="{D42A27DB-BD31-4B8C-83A1-F6EECF244321}">
                <p14:modId xmlns:p14="http://schemas.microsoft.com/office/powerpoint/2010/main" val="472639486"/>
              </p:ext>
            </p:extLst>
          </p:nvPr>
        </p:nvGraphicFramePr>
        <p:xfrm>
          <a:off x="148337" y="2167183"/>
          <a:ext cx="6591130" cy="4645152"/>
        </p:xfrm>
        <a:graphic>
          <a:graphicData uri="http://schemas.openxmlformats.org/drawingml/2006/table">
            <a:tbl>
              <a:tblPr>
                <a:tableStyleId>{08FB837D-C827-4EFA-A057-4D05807E0F7C}</a:tableStyleId>
              </a:tblPr>
              <a:tblGrid>
                <a:gridCol w="1290996">
                  <a:extLst>
                    <a:ext uri="{9D8B030D-6E8A-4147-A177-3AD203B41FA5}">
                      <a16:colId xmlns:a16="http://schemas.microsoft.com/office/drawing/2014/main" val="3874332680"/>
                    </a:ext>
                  </a:extLst>
                </a:gridCol>
                <a:gridCol w="2252134">
                  <a:extLst>
                    <a:ext uri="{9D8B030D-6E8A-4147-A177-3AD203B41FA5}">
                      <a16:colId xmlns:a16="http://schemas.microsoft.com/office/drawing/2014/main" val="697248688"/>
                    </a:ext>
                  </a:extLst>
                </a:gridCol>
                <a:gridCol w="3048000">
                  <a:extLst>
                    <a:ext uri="{9D8B030D-6E8A-4147-A177-3AD203B41FA5}">
                      <a16:colId xmlns:a16="http://schemas.microsoft.com/office/drawing/2014/main" val="233926759"/>
                    </a:ext>
                  </a:extLst>
                </a:gridCol>
              </a:tblGrid>
              <a:tr h="602149">
                <a:tc>
                  <a:txBody>
                    <a:bodyPr/>
                    <a:lstStyle/>
                    <a:p>
                      <a:r>
                        <a:rPr lang="es-CO" sz="1400" b="1" dirty="0">
                          <a:solidFill>
                            <a:schemeClr val="tx1"/>
                          </a:solidFill>
                        </a:rPr>
                        <a:t>Rango de CV (%)</a:t>
                      </a:r>
                    </a:p>
                  </a:txBody>
                  <a:tcPr marL="71878" marR="71878" marT="35939" marB="35939" anchor="ctr"/>
                </a:tc>
                <a:tc>
                  <a:txBody>
                    <a:bodyPr/>
                    <a:lstStyle/>
                    <a:p>
                      <a:r>
                        <a:rPr lang="es-CO" sz="1400" b="1" dirty="0">
                          <a:solidFill>
                            <a:schemeClr val="tx1"/>
                          </a:solidFill>
                        </a:rPr>
                        <a:t>Recomendación de Métrica</a:t>
                      </a:r>
                    </a:p>
                  </a:txBody>
                  <a:tcPr marL="71878" marR="71878" marT="35939" marB="35939" anchor="ctr"/>
                </a:tc>
                <a:tc>
                  <a:txBody>
                    <a:bodyPr/>
                    <a:lstStyle/>
                    <a:p>
                      <a:r>
                        <a:rPr lang="es-CO" sz="1400" b="1" dirty="0">
                          <a:solidFill>
                            <a:schemeClr val="tx1"/>
                          </a:solidFill>
                        </a:rPr>
                        <a:t>Justificación</a:t>
                      </a:r>
                    </a:p>
                  </a:txBody>
                  <a:tcPr marL="71878" marR="71878" marT="35939" marB="35939" anchor="ctr"/>
                </a:tc>
                <a:extLst>
                  <a:ext uri="{0D108BD9-81ED-4DB2-BD59-A6C34878D82A}">
                    <a16:rowId xmlns:a16="http://schemas.microsoft.com/office/drawing/2014/main" val="1564370303"/>
                  </a:ext>
                </a:extLst>
              </a:tr>
              <a:tr h="602149">
                <a:tc>
                  <a:txBody>
                    <a:bodyPr/>
                    <a:lstStyle/>
                    <a:p>
                      <a:r>
                        <a:rPr lang="es-CO" sz="1400" b="1" dirty="0">
                          <a:solidFill>
                            <a:schemeClr val="tx1"/>
                          </a:solidFill>
                        </a:rPr>
                        <a:t>0% – 15%</a:t>
                      </a:r>
                    </a:p>
                  </a:txBody>
                  <a:tcPr marL="71878" marR="71878" marT="35939" marB="35939" anchor="ctr"/>
                </a:tc>
                <a:tc>
                  <a:txBody>
                    <a:bodyPr/>
                    <a:lstStyle/>
                    <a:p>
                      <a:r>
                        <a:rPr lang="es-CO" sz="1400" b="1" dirty="0">
                          <a:solidFill>
                            <a:schemeClr val="tx1"/>
                          </a:solidFill>
                        </a:rPr>
                        <a:t>Promedio (Media Aritmética)</a:t>
                      </a:r>
                    </a:p>
                  </a:txBody>
                  <a:tcPr marL="71878" marR="71878" marT="35939" marB="35939" anchor="ctr"/>
                </a:tc>
                <a:tc>
                  <a:txBody>
                    <a:bodyPr/>
                    <a:lstStyle/>
                    <a:p>
                      <a:r>
                        <a:rPr lang="es-CO" sz="1400" b="1" dirty="0">
                          <a:solidFill>
                            <a:schemeClr val="tx1"/>
                          </a:solidFill>
                        </a:rPr>
                        <a:t>Alta homogeneidad. Poca dispersión.</a:t>
                      </a:r>
                    </a:p>
                  </a:txBody>
                  <a:tcPr marL="71878" marR="71878" marT="35939" marB="35939" anchor="ctr"/>
                </a:tc>
                <a:extLst>
                  <a:ext uri="{0D108BD9-81ED-4DB2-BD59-A6C34878D82A}">
                    <a16:rowId xmlns:a16="http://schemas.microsoft.com/office/drawing/2014/main" val="2052579050"/>
                  </a:ext>
                </a:extLst>
              </a:tr>
              <a:tr h="602149">
                <a:tc>
                  <a:txBody>
                    <a:bodyPr/>
                    <a:lstStyle/>
                    <a:p>
                      <a:r>
                        <a:rPr lang="es-CO" sz="1400" b="1" dirty="0">
                          <a:solidFill>
                            <a:schemeClr val="tx1"/>
                          </a:solidFill>
                        </a:rPr>
                        <a:t>16% – 30%</a:t>
                      </a:r>
                    </a:p>
                  </a:txBody>
                  <a:tcPr marL="71878" marR="71878" marT="35939" marB="35939" anchor="ctr"/>
                </a:tc>
                <a:tc>
                  <a:txBody>
                    <a:bodyPr/>
                    <a:lstStyle/>
                    <a:p>
                      <a:r>
                        <a:rPr lang="es-CO" sz="1400" b="1">
                          <a:solidFill>
                            <a:schemeClr val="tx1"/>
                          </a:solidFill>
                        </a:rPr>
                        <a:t>Mediana</a:t>
                      </a:r>
                    </a:p>
                  </a:txBody>
                  <a:tcPr marL="71878" marR="71878" marT="35939" marB="35939" anchor="ctr"/>
                </a:tc>
                <a:tc>
                  <a:txBody>
                    <a:bodyPr/>
                    <a:lstStyle/>
                    <a:p>
                      <a:r>
                        <a:rPr lang="es-ES" sz="1400" b="1" dirty="0">
                          <a:solidFill>
                            <a:schemeClr val="tx1"/>
                          </a:solidFill>
                        </a:rPr>
                        <a:t>Aparecen posibles </a:t>
                      </a:r>
                      <a:r>
                        <a:rPr lang="es-ES" sz="1400" b="1" dirty="0" err="1">
                          <a:solidFill>
                            <a:schemeClr val="tx1"/>
                          </a:solidFill>
                        </a:rPr>
                        <a:t>outliers</a:t>
                      </a:r>
                      <a:r>
                        <a:rPr lang="es-ES" sz="1400" b="1" dirty="0">
                          <a:solidFill>
                            <a:schemeClr val="tx1"/>
                          </a:solidFill>
                        </a:rPr>
                        <a:t>. Más robusta.</a:t>
                      </a:r>
                    </a:p>
                  </a:txBody>
                  <a:tcPr marL="71878" marR="71878" marT="35939" marB="35939" anchor="ctr"/>
                </a:tc>
                <a:extLst>
                  <a:ext uri="{0D108BD9-81ED-4DB2-BD59-A6C34878D82A}">
                    <a16:rowId xmlns:a16="http://schemas.microsoft.com/office/drawing/2014/main" val="1783780107"/>
                  </a:ext>
                </a:extLst>
              </a:tr>
              <a:tr h="1118277">
                <a:tc>
                  <a:txBody>
                    <a:bodyPr/>
                    <a:lstStyle/>
                    <a:p>
                      <a:r>
                        <a:rPr lang="es-CO" sz="1400" b="1">
                          <a:solidFill>
                            <a:schemeClr val="tx1"/>
                          </a:solidFill>
                        </a:rPr>
                        <a:t>31% – 50%</a:t>
                      </a:r>
                    </a:p>
                  </a:txBody>
                  <a:tcPr marL="71878" marR="71878" marT="35939" marB="35939" anchor="ctr"/>
                </a:tc>
                <a:tc>
                  <a:txBody>
                    <a:bodyPr/>
                    <a:lstStyle/>
                    <a:p>
                      <a:r>
                        <a:rPr lang="es-CO" sz="1400" b="1">
                          <a:solidFill>
                            <a:schemeClr val="tx1"/>
                          </a:solidFill>
                        </a:rPr>
                        <a:t>Media Geométrica</a:t>
                      </a:r>
                    </a:p>
                  </a:txBody>
                  <a:tcPr marL="71878" marR="71878" marT="35939" marB="35939" anchor="ctr"/>
                </a:tc>
                <a:tc>
                  <a:txBody>
                    <a:bodyPr/>
                    <a:lstStyle/>
                    <a:p>
                      <a:r>
                        <a:rPr lang="es-ES" sz="1400" b="1" dirty="0">
                          <a:solidFill>
                            <a:schemeClr val="tx1"/>
                          </a:solidFill>
                        </a:rPr>
                        <a:t>Dispersión moderada. Mejora en datos log-normales o multiplicativos.</a:t>
                      </a:r>
                    </a:p>
                  </a:txBody>
                  <a:tcPr marL="71878" marR="71878" marT="35939" marB="35939" anchor="ctr"/>
                </a:tc>
                <a:extLst>
                  <a:ext uri="{0D108BD9-81ED-4DB2-BD59-A6C34878D82A}">
                    <a16:rowId xmlns:a16="http://schemas.microsoft.com/office/drawing/2014/main" val="2097134407"/>
                  </a:ext>
                </a:extLst>
              </a:tr>
              <a:tr h="860214">
                <a:tc>
                  <a:txBody>
                    <a:bodyPr/>
                    <a:lstStyle/>
                    <a:p>
                      <a:r>
                        <a:rPr lang="es-CO" sz="1400" b="1">
                          <a:solidFill>
                            <a:schemeClr val="tx1"/>
                          </a:solidFill>
                        </a:rPr>
                        <a:t>51% – 75%</a:t>
                      </a:r>
                    </a:p>
                  </a:txBody>
                  <a:tcPr marL="71878" marR="71878" marT="35939" marB="35939" anchor="ctr"/>
                </a:tc>
                <a:tc>
                  <a:txBody>
                    <a:bodyPr/>
                    <a:lstStyle/>
                    <a:p>
                      <a:r>
                        <a:rPr lang="es-CO" sz="1400" b="1">
                          <a:solidFill>
                            <a:schemeClr val="tx1"/>
                          </a:solidFill>
                        </a:rPr>
                        <a:t>Media Armónica</a:t>
                      </a:r>
                    </a:p>
                  </a:txBody>
                  <a:tcPr marL="71878" marR="71878" marT="35939" marB="35939" anchor="ctr"/>
                </a:tc>
                <a:tc>
                  <a:txBody>
                    <a:bodyPr/>
                    <a:lstStyle/>
                    <a:p>
                      <a:r>
                        <a:rPr lang="es-ES" sz="1400" b="1" dirty="0">
                          <a:solidFill>
                            <a:schemeClr val="tx1"/>
                          </a:solidFill>
                        </a:rPr>
                        <a:t>Alta dispersión, se penalizan los valores extremos grandes.</a:t>
                      </a:r>
                    </a:p>
                  </a:txBody>
                  <a:tcPr marL="71878" marR="71878" marT="35939" marB="35939" anchor="ctr"/>
                </a:tc>
                <a:extLst>
                  <a:ext uri="{0D108BD9-81ED-4DB2-BD59-A6C34878D82A}">
                    <a16:rowId xmlns:a16="http://schemas.microsoft.com/office/drawing/2014/main" val="4220655364"/>
                  </a:ext>
                </a:extLst>
              </a:tr>
              <a:tr h="860214">
                <a:tc>
                  <a:txBody>
                    <a:bodyPr/>
                    <a:lstStyle/>
                    <a:p>
                      <a:r>
                        <a:rPr lang="es-CO" sz="1400" b="1">
                          <a:solidFill>
                            <a:schemeClr val="tx1"/>
                          </a:solidFill>
                        </a:rPr>
                        <a:t>&gt; 75%</a:t>
                      </a:r>
                    </a:p>
                  </a:txBody>
                  <a:tcPr marL="71878" marR="71878" marT="35939" marB="35939" anchor="ctr"/>
                </a:tc>
                <a:tc>
                  <a:txBody>
                    <a:bodyPr/>
                    <a:lstStyle/>
                    <a:p>
                      <a:r>
                        <a:rPr lang="es-CO" sz="1400" b="1">
                          <a:solidFill>
                            <a:schemeClr val="tx1"/>
                          </a:solidFill>
                        </a:rPr>
                        <a:t>Mínimo (Valor más bajo)</a:t>
                      </a:r>
                    </a:p>
                  </a:txBody>
                  <a:tcPr marL="71878" marR="71878" marT="35939" marB="35939" anchor="ctr"/>
                </a:tc>
                <a:tc>
                  <a:txBody>
                    <a:bodyPr/>
                    <a:lstStyle/>
                    <a:p>
                      <a:r>
                        <a:rPr lang="es-ES" sz="1400" b="1" dirty="0">
                          <a:solidFill>
                            <a:schemeClr val="tx1"/>
                          </a:solidFill>
                        </a:rPr>
                        <a:t>Datos muy dispersos o caóticos. Selección conservadora o cautelosa.</a:t>
                      </a:r>
                    </a:p>
                  </a:txBody>
                  <a:tcPr marL="71878" marR="71878" marT="35939" marB="35939" anchor="ctr"/>
                </a:tc>
                <a:extLst>
                  <a:ext uri="{0D108BD9-81ED-4DB2-BD59-A6C34878D82A}">
                    <a16:rowId xmlns:a16="http://schemas.microsoft.com/office/drawing/2014/main" val="1090207096"/>
                  </a:ext>
                </a:extLst>
              </a:tr>
            </a:tbl>
          </a:graphicData>
        </a:graphic>
      </p:graphicFrame>
    </p:spTree>
    <p:extLst>
      <p:ext uri="{BB962C8B-B14F-4D97-AF65-F5344CB8AC3E}">
        <p14:creationId xmlns:p14="http://schemas.microsoft.com/office/powerpoint/2010/main" val="3604950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C8FDC-A30A-1A4A-B3D9-E626F8BECF6D}"/>
            </a:ext>
          </a:extLst>
        </p:cNvPr>
        <p:cNvGrpSpPr/>
        <p:nvPr/>
      </p:nvGrpSpPr>
      <p:grpSpPr>
        <a:xfrm>
          <a:off x="0" y="0"/>
          <a:ext cx="0" cy="0"/>
          <a:chOff x="0" y="0"/>
          <a:chExt cx="0" cy="0"/>
        </a:xfrm>
      </p:grpSpPr>
      <p:pic>
        <p:nvPicPr>
          <p:cNvPr id="4" name="Imagen 3">
            <a:extLst>
              <a:ext uri="{FF2B5EF4-FFF2-40B4-BE49-F238E27FC236}">
                <a16:creationId xmlns:a16="http://schemas.microsoft.com/office/drawing/2014/main" id="{0909BA2E-D2E0-BA0E-ADCB-161C237ABEE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5458"/>
          <a:stretch/>
        </p:blipFill>
        <p:spPr>
          <a:xfrm>
            <a:off x="6213514" y="361472"/>
            <a:ext cx="5227504" cy="4121757"/>
          </a:xfrm>
          <a:prstGeom prst="roundRect">
            <a:avLst>
              <a:gd name="adj" fmla="val 11054"/>
            </a:avLst>
          </a:prstGeom>
        </p:spPr>
      </p:pic>
      <p:sp>
        <p:nvSpPr>
          <p:cNvPr id="8" name="Título 1">
            <a:extLst>
              <a:ext uri="{FF2B5EF4-FFF2-40B4-BE49-F238E27FC236}">
                <a16:creationId xmlns:a16="http://schemas.microsoft.com/office/drawing/2014/main" id="{662DA172-9BBE-4043-7416-A3AE5F8411B9}"/>
              </a:ext>
            </a:extLst>
          </p:cNvPr>
          <p:cNvSpPr txBox="1">
            <a:spLocks/>
          </p:cNvSpPr>
          <p:nvPr/>
        </p:nvSpPr>
        <p:spPr>
          <a:xfrm>
            <a:off x="378565" y="361472"/>
            <a:ext cx="4851862" cy="1054186"/>
          </a:xfrm>
          <a:prstGeom prst="rect">
            <a:avLst/>
          </a:prstGeom>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ANÁLISIS NORMATIVIDAD VIGENTE APLICABLE AL PROCESO</a:t>
            </a:r>
            <a:endParaRPr lang="es-CO" b="1" dirty="0">
              <a:solidFill>
                <a:srgbClr val="577515"/>
              </a:solidFill>
              <a:latin typeface="+mn-lt"/>
            </a:endParaRPr>
          </a:p>
        </p:txBody>
      </p:sp>
      <p:pic>
        <p:nvPicPr>
          <p:cNvPr id="12" name="Imagen 11">
            <a:extLst>
              <a:ext uri="{FF2B5EF4-FFF2-40B4-BE49-F238E27FC236}">
                <a16:creationId xmlns:a16="http://schemas.microsoft.com/office/drawing/2014/main" id="{7854524E-5BB4-7D48-8366-82E860C4370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259840">
            <a:off x="10541271" y="-1050454"/>
            <a:ext cx="1799491" cy="3815334"/>
          </a:xfrm>
          <a:prstGeom prst="rect">
            <a:avLst/>
          </a:prstGeom>
        </p:spPr>
      </p:pic>
      <p:pic>
        <p:nvPicPr>
          <p:cNvPr id="13" name="Imagen 12">
            <a:extLst>
              <a:ext uri="{FF2B5EF4-FFF2-40B4-BE49-F238E27FC236}">
                <a16:creationId xmlns:a16="http://schemas.microsoft.com/office/drawing/2014/main" id="{D45A13B5-0B3E-3E0E-9FDC-488D05D635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3500000">
            <a:off x="4612360" y="4560702"/>
            <a:ext cx="1799491" cy="3815334"/>
          </a:xfrm>
          <a:prstGeom prst="rect">
            <a:avLst/>
          </a:prstGeom>
        </p:spPr>
      </p:pic>
      <p:grpSp>
        <p:nvGrpSpPr>
          <p:cNvPr id="16" name="Grupo 15">
            <a:extLst>
              <a:ext uri="{FF2B5EF4-FFF2-40B4-BE49-F238E27FC236}">
                <a16:creationId xmlns:a16="http://schemas.microsoft.com/office/drawing/2014/main" id="{E40A8006-037B-A22F-0314-2E80663247E5}"/>
              </a:ext>
            </a:extLst>
          </p:cNvPr>
          <p:cNvGrpSpPr/>
          <p:nvPr/>
        </p:nvGrpSpPr>
        <p:grpSpPr>
          <a:xfrm>
            <a:off x="8183485" y="5990931"/>
            <a:ext cx="2366206" cy="609476"/>
            <a:chOff x="9243152" y="5918017"/>
            <a:chExt cx="2666083" cy="686717"/>
          </a:xfrm>
        </p:grpSpPr>
        <p:sp>
          <p:nvSpPr>
            <p:cNvPr id="17" name="Rectángulo redondeado 16">
              <a:extLst>
                <a:ext uri="{FF2B5EF4-FFF2-40B4-BE49-F238E27FC236}">
                  <a16:creationId xmlns:a16="http://schemas.microsoft.com/office/drawing/2014/main" id="{7C6CC75E-3A4F-3C3A-D2EC-0EE7061A7708}"/>
                </a:ext>
              </a:extLst>
            </p:cNvPr>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8" name="Imagen 17">
              <a:extLst>
                <a:ext uri="{FF2B5EF4-FFF2-40B4-BE49-F238E27FC236}">
                  <a16:creationId xmlns:a16="http://schemas.microsoft.com/office/drawing/2014/main" id="{071ED999-6E5E-A822-7B11-486883F1E22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sp>
        <p:nvSpPr>
          <p:cNvPr id="3" name="Marcador de contenido 2">
            <a:extLst>
              <a:ext uri="{FF2B5EF4-FFF2-40B4-BE49-F238E27FC236}">
                <a16:creationId xmlns:a16="http://schemas.microsoft.com/office/drawing/2014/main" id="{ED4969DF-701B-8B99-F0EA-7214B3C379F2}"/>
              </a:ext>
            </a:extLst>
          </p:cNvPr>
          <p:cNvSpPr>
            <a:spLocks noGrp="1"/>
          </p:cNvSpPr>
          <p:nvPr>
            <p:ph idx="1"/>
          </p:nvPr>
        </p:nvSpPr>
        <p:spPr>
          <a:xfrm>
            <a:off x="293286" y="1559560"/>
            <a:ext cx="5802714" cy="1320800"/>
          </a:xfrm>
        </p:spPr>
        <p:txBody>
          <a:bodyPr>
            <a:normAutofit/>
          </a:bodyPr>
          <a:lstStyle/>
          <a:p>
            <a:r>
              <a:rPr lang="es-CO" sz="1600" dirty="0"/>
              <a:t>Decreto 680 de 2021 – Origen de Servicios en el Sistema de Compra Pública</a:t>
            </a:r>
          </a:p>
          <a:p>
            <a:r>
              <a:rPr lang="es-CO" sz="1600" dirty="0"/>
              <a:t>Decreto 1860 de 2021 – Criterios Diferenciales</a:t>
            </a:r>
          </a:p>
        </p:txBody>
      </p:sp>
    </p:spTree>
    <p:extLst>
      <p:ext uri="{BB962C8B-B14F-4D97-AF65-F5344CB8AC3E}">
        <p14:creationId xmlns:p14="http://schemas.microsoft.com/office/powerpoint/2010/main" val="14459648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agen 16"/>
          <p:cNvPicPr>
            <a:picLocks noChangeAspect="1"/>
          </p:cNvPicPr>
          <p:nvPr/>
        </p:nvPicPr>
        <p:blipFill rotWithShape="1">
          <a:blip r:embed="rId2" cstate="print">
            <a:extLst>
              <a:ext uri="{28A0092B-C50C-407E-A947-70E740481C1C}">
                <a14:useLocalDpi xmlns:a14="http://schemas.microsoft.com/office/drawing/2010/main" val="0"/>
              </a:ext>
            </a:extLst>
          </a:blip>
          <a:srcRect b="47626"/>
          <a:stretch/>
        </p:blipFill>
        <p:spPr>
          <a:xfrm>
            <a:off x="-61720" y="3264529"/>
            <a:ext cx="12253719" cy="3609996"/>
          </a:xfrm>
          <a:prstGeom prst="rect">
            <a:avLst/>
          </a:prstGeom>
        </p:spPr>
      </p:pic>
      <p:sp>
        <p:nvSpPr>
          <p:cNvPr id="2" name="Título 1"/>
          <p:cNvSpPr>
            <a:spLocks noGrp="1"/>
          </p:cNvSpPr>
          <p:nvPr>
            <p:ph type="ctrTitle"/>
          </p:nvPr>
        </p:nvSpPr>
        <p:spPr>
          <a:xfrm>
            <a:off x="1420781" y="1748672"/>
            <a:ext cx="5565770" cy="1515857"/>
          </a:xfrm>
        </p:spPr>
        <p:txBody>
          <a:bodyPr>
            <a:normAutofit/>
          </a:bodyPr>
          <a:lstStyle/>
          <a:p>
            <a:pPr algn="l"/>
            <a:r>
              <a:rPr lang="es-ES" sz="8000" b="1" dirty="0">
                <a:solidFill>
                  <a:srgbClr val="577515"/>
                </a:solidFill>
                <a:latin typeface="+mn-lt"/>
              </a:rPr>
              <a:t>¡Gracias!</a:t>
            </a:r>
            <a:endParaRPr lang="es-CO" sz="8000" b="1" dirty="0">
              <a:solidFill>
                <a:srgbClr val="577515"/>
              </a:solidFill>
              <a:latin typeface="+mn-lt"/>
            </a:endParaRPr>
          </a:p>
        </p:txBody>
      </p:sp>
      <p:pic>
        <p:nvPicPr>
          <p:cNvPr id="11" name="Imagen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259840">
            <a:off x="8553479" y="-1793056"/>
            <a:ext cx="3234555" cy="6858000"/>
          </a:xfrm>
          <a:prstGeom prst="rect">
            <a:avLst/>
          </a:prstGeom>
        </p:spPr>
      </p:pic>
      <p:grpSp>
        <p:nvGrpSpPr>
          <p:cNvPr id="14" name="Grupo 13"/>
          <p:cNvGrpSpPr/>
          <p:nvPr/>
        </p:nvGrpSpPr>
        <p:grpSpPr>
          <a:xfrm>
            <a:off x="1365593" y="3215385"/>
            <a:ext cx="3250670" cy="837292"/>
            <a:chOff x="9243152" y="5918017"/>
            <a:chExt cx="2666083" cy="686717"/>
          </a:xfrm>
        </p:grpSpPr>
        <p:sp>
          <p:nvSpPr>
            <p:cNvPr id="15" name="Rectángulo redondeado 14"/>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6" name="Imagen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pic>
        <p:nvPicPr>
          <p:cNvPr id="9" name="Imagen 8"/>
          <p:cNvPicPr>
            <a:picLocks noChangeAspect="1"/>
          </p:cNvPicPr>
          <p:nvPr/>
        </p:nvPicPr>
        <p:blipFill rotWithShape="1">
          <a:blip r:embed="rId5" cstate="print">
            <a:extLst>
              <a:ext uri="{28A0092B-C50C-407E-A947-70E740481C1C}">
                <a14:useLocalDpi xmlns:a14="http://schemas.microsoft.com/office/drawing/2010/main" val="0"/>
              </a:ext>
            </a:extLst>
          </a:blip>
          <a:srcRect r="8866"/>
          <a:stretch/>
        </p:blipFill>
        <p:spPr>
          <a:xfrm>
            <a:off x="4349262" y="1990767"/>
            <a:ext cx="7889629" cy="4861372"/>
          </a:xfrm>
          <a:prstGeom prst="rect">
            <a:avLst/>
          </a:prstGeom>
        </p:spPr>
      </p:pic>
    </p:spTree>
    <p:extLst>
      <p:ext uri="{BB962C8B-B14F-4D97-AF65-F5344CB8AC3E}">
        <p14:creationId xmlns:p14="http://schemas.microsoft.com/office/powerpoint/2010/main" val="4269889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Marcador de contenido 6">
            <a:extLst>
              <a:ext uri="{FF2B5EF4-FFF2-40B4-BE49-F238E27FC236}">
                <a16:creationId xmlns:a16="http://schemas.microsoft.com/office/drawing/2014/main" id="{F959F9A9-5DED-696C-DE13-01CF6CDDD7C9}"/>
              </a:ext>
            </a:extLst>
          </p:cNvPr>
          <p:cNvGraphicFramePr>
            <a:graphicFrameLocks noGrp="1"/>
          </p:cNvGraphicFramePr>
          <p:nvPr>
            <p:ph idx="1"/>
            <p:extLst>
              <p:ext uri="{D42A27DB-BD31-4B8C-83A1-F6EECF244321}">
                <p14:modId xmlns:p14="http://schemas.microsoft.com/office/powerpoint/2010/main" val="354984467"/>
              </p:ext>
            </p:extLst>
          </p:nvPr>
        </p:nvGraphicFramePr>
        <p:xfrm>
          <a:off x="1222049" y="1853050"/>
          <a:ext cx="8708163" cy="804692"/>
        </p:xfrm>
        <a:graphic>
          <a:graphicData uri="http://schemas.openxmlformats.org/drawingml/2006/table">
            <a:tbl>
              <a:tblPr firstRow="1" firstCol="1" bandRow="1"/>
              <a:tblGrid>
                <a:gridCol w="968348">
                  <a:extLst>
                    <a:ext uri="{9D8B030D-6E8A-4147-A177-3AD203B41FA5}">
                      <a16:colId xmlns:a16="http://schemas.microsoft.com/office/drawing/2014/main" val="3102667860"/>
                    </a:ext>
                  </a:extLst>
                </a:gridCol>
                <a:gridCol w="4392396">
                  <a:extLst>
                    <a:ext uri="{9D8B030D-6E8A-4147-A177-3AD203B41FA5}">
                      <a16:colId xmlns:a16="http://schemas.microsoft.com/office/drawing/2014/main" val="648848908"/>
                    </a:ext>
                  </a:extLst>
                </a:gridCol>
                <a:gridCol w="3347419">
                  <a:extLst>
                    <a:ext uri="{9D8B030D-6E8A-4147-A177-3AD203B41FA5}">
                      <a16:colId xmlns:a16="http://schemas.microsoft.com/office/drawing/2014/main" val="3792303505"/>
                    </a:ext>
                  </a:extLst>
                </a:gridCol>
              </a:tblGrid>
              <a:tr h="84095">
                <a:tc>
                  <a:txBody>
                    <a:bodyPr/>
                    <a:lstStyle/>
                    <a:p>
                      <a:pPr>
                        <a:tabLst>
                          <a:tab pos="2806065" algn="ctr"/>
                          <a:tab pos="5612130" algn="r"/>
                        </a:tabLst>
                      </a:pPr>
                      <a:r>
                        <a:rPr lang="es-ES" sz="8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Versión</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tabLst>
                          <a:tab pos="2806065" algn="ctr"/>
                          <a:tab pos="5612130" algn="r"/>
                        </a:tabLst>
                      </a:pPr>
                      <a:r>
                        <a:rPr lang="es-ES" sz="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Descripción de la Modificación</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tabLst>
                          <a:tab pos="2806065" algn="ctr"/>
                          <a:tab pos="5612130" algn="r"/>
                        </a:tabLst>
                      </a:pPr>
                      <a:r>
                        <a:rPr lang="es-ES" sz="8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No. Acto Administrativo y fecha</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0324761"/>
                  </a:ext>
                </a:extLst>
              </a:tr>
              <a:tr h="201039">
                <a:tc>
                  <a:txBody>
                    <a:bodyPr/>
                    <a:lstStyle/>
                    <a:p>
                      <a:pPr algn="ctr">
                        <a:tabLst>
                          <a:tab pos="2806065" algn="ctr"/>
                          <a:tab pos="5612130" algn="r"/>
                        </a:tabLst>
                      </a:pPr>
                      <a:r>
                        <a:rPr lang="es-ES" sz="800" dirty="0">
                          <a:effectLst/>
                          <a:latin typeface="Arial" panose="020B0604020202020204" pitchFamily="34" charset="0"/>
                          <a:ea typeface="Calibri" panose="020F0502020204030204" pitchFamily="34" charset="0"/>
                          <a:cs typeface="Times New Roman" panose="02020603050405020304" pitchFamily="18" charset="0"/>
                        </a:rPr>
                        <a:t>1</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tabLst>
                          <a:tab pos="2806065" algn="ctr"/>
                          <a:tab pos="5612130" algn="r"/>
                        </a:tabLst>
                      </a:pPr>
                      <a:r>
                        <a:rPr lang="es-ES" sz="800" dirty="0">
                          <a:effectLst/>
                          <a:latin typeface="Arial" panose="020B0604020202020204" pitchFamily="34" charset="0"/>
                          <a:ea typeface="Calibri" panose="020F0502020204030204" pitchFamily="34" charset="0"/>
                          <a:cs typeface="Times New Roman" panose="02020603050405020304" pitchFamily="18" charset="0"/>
                        </a:rPr>
                        <a:t>Adopción</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tabLst>
                          <a:tab pos="2806065" algn="ctr"/>
                          <a:tab pos="5612130" algn="r"/>
                        </a:tabLst>
                      </a:pPr>
                      <a:r>
                        <a:rPr lang="es-MX" sz="800" dirty="0">
                          <a:effectLst/>
                          <a:latin typeface="Arial" panose="020B0604020202020204" pitchFamily="34" charset="0"/>
                          <a:ea typeface="Calibri" panose="020F0502020204030204" pitchFamily="34" charset="0"/>
                          <a:cs typeface="Times New Roman" panose="02020603050405020304" pitchFamily="18" charset="0"/>
                        </a:rPr>
                        <a:t>Radicado No.  2023IE314998 del 30 de diciembre del 2023.</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6723896"/>
                  </a:ext>
                </a:extLst>
              </a:tr>
              <a:tr h="481733">
                <a:tc>
                  <a:txBody>
                    <a:bodyPr/>
                    <a:lstStyle/>
                    <a:p>
                      <a:pPr algn="ctr">
                        <a:tabLst>
                          <a:tab pos="2806065" algn="ctr"/>
                          <a:tab pos="5612130" algn="r"/>
                        </a:tabLst>
                      </a:pPr>
                      <a:r>
                        <a:rPr lang="es-ES" sz="800" dirty="0">
                          <a:effectLst/>
                          <a:latin typeface="Arial" panose="020B0604020202020204" pitchFamily="34" charset="0"/>
                          <a:ea typeface="Calibri" panose="020F0502020204030204" pitchFamily="34" charset="0"/>
                          <a:cs typeface="Times New Roman" panose="02020603050405020304" pitchFamily="18" charset="0"/>
                        </a:rPr>
                        <a:t>2</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tabLst>
                          <a:tab pos="2806065" algn="ctr"/>
                          <a:tab pos="5612130" algn="r"/>
                        </a:tabLst>
                      </a:pPr>
                      <a:r>
                        <a:rPr lang="es-MX" sz="800" dirty="0">
                          <a:solidFill>
                            <a:schemeClr val="tx1"/>
                          </a:solidFill>
                          <a:effectLst/>
                          <a:latin typeface="Arial" panose="020B0604020202020204" pitchFamily="34" charset="0"/>
                          <a:ea typeface="Calibri" panose="020F0502020204030204" pitchFamily="34" charset="0"/>
                          <a:cs typeface="Arial" panose="020B0604020202020204" pitchFamily="34" charset="0"/>
                        </a:rPr>
                        <a:t>Se cambió la tipografía, se ajustó a una que tuvieran todos los equipos, se cambiaron algunos elementos de diseño.</a:t>
                      </a:r>
                      <a:endParaRPr lang="es-CO" sz="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tabLst>
                          <a:tab pos="2806065" algn="ctr"/>
                          <a:tab pos="5612130" algn="r"/>
                        </a:tabLst>
                      </a:pPr>
                      <a:r>
                        <a:rPr lang="es-ES" sz="800" dirty="0">
                          <a:effectLst/>
                          <a:latin typeface="Arial" panose="020B0604020202020204" pitchFamily="34" charset="0"/>
                          <a:ea typeface="Calibri" panose="020F0502020204030204" pitchFamily="34" charset="0"/>
                          <a:cs typeface="Times New Roman" panose="02020603050405020304" pitchFamily="18" charset="0"/>
                        </a:rPr>
                        <a:t>Radicado No. Radicado 2025IE51687 del 07 de marzo de 2025</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9075357"/>
                  </a:ext>
                </a:extLst>
              </a:tr>
            </a:tbl>
          </a:graphicData>
        </a:graphic>
      </p:graphicFrame>
      <p:graphicFrame>
        <p:nvGraphicFramePr>
          <p:cNvPr id="8" name="Tabla 7">
            <a:extLst>
              <a:ext uri="{FF2B5EF4-FFF2-40B4-BE49-F238E27FC236}">
                <a16:creationId xmlns:a16="http://schemas.microsoft.com/office/drawing/2014/main" id="{ECA9595E-AE03-ABD0-E83C-DC09CDEDADBC}"/>
              </a:ext>
            </a:extLst>
          </p:cNvPr>
          <p:cNvGraphicFramePr>
            <a:graphicFrameLocks noGrp="1"/>
          </p:cNvGraphicFramePr>
          <p:nvPr>
            <p:extLst>
              <p:ext uri="{D42A27DB-BD31-4B8C-83A1-F6EECF244321}">
                <p14:modId xmlns:p14="http://schemas.microsoft.com/office/powerpoint/2010/main" val="2076071326"/>
              </p:ext>
            </p:extLst>
          </p:nvPr>
        </p:nvGraphicFramePr>
        <p:xfrm>
          <a:off x="1222049" y="3602895"/>
          <a:ext cx="8708163" cy="796798"/>
        </p:xfrm>
        <a:graphic>
          <a:graphicData uri="http://schemas.openxmlformats.org/drawingml/2006/table">
            <a:tbl>
              <a:tblPr/>
              <a:tblGrid>
                <a:gridCol w="2626383">
                  <a:extLst>
                    <a:ext uri="{9D8B030D-6E8A-4147-A177-3AD203B41FA5}">
                      <a16:colId xmlns:a16="http://schemas.microsoft.com/office/drawing/2014/main" val="3589214992"/>
                    </a:ext>
                  </a:extLst>
                </a:gridCol>
                <a:gridCol w="2652506">
                  <a:extLst>
                    <a:ext uri="{9D8B030D-6E8A-4147-A177-3AD203B41FA5}">
                      <a16:colId xmlns:a16="http://schemas.microsoft.com/office/drawing/2014/main" val="979535349"/>
                    </a:ext>
                  </a:extLst>
                </a:gridCol>
                <a:gridCol w="3429274">
                  <a:extLst>
                    <a:ext uri="{9D8B030D-6E8A-4147-A177-3AD203B41FA5}">
                      <a16:colId xmlns:a16="http://schemas.microsoft.com/office/drawing/2014/main" val="224636978"/>
                    </a:ext>
                  </a:extLst>
                </a:gridCol>
              </a:tblGrid>
              <a:tr h="65405">
                <a:tc>
                  <a:txBody>
                    <a:bodyPr/>
                    <a:lstStyle/>
                    <a:p>
                      <a:pPr algn="ctr">
                        <a:lnSpc>
                          <a:spcPct val="115000"/>
                        </a:lnSpc>
                        <a:spcAft>
                          <a:spcPts val="1000"/>
                        </a:spcAft>
                      </a:pPr>
                      <a:r>
                        <a:rPr lang="es-CO" sz="8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ELABORÓ:</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es-CO" sz="8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REVISÓ:</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es-CO" sz="8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APROBÓ:</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40036655"/>
                  </a:ext>
                </a:extLst>
              </a:tr>
              <a:tr h="65405">
                <a:tc>
                  <a:txBody>
                    <a:bodyPr/>
                    <a:lstStyle/>
                    <a:p>
                      <a:pPr>
                        <a:lnSpc>
                          <a:spcPct val="115000"/>
                        </a:lnSpc>
                        <a:spcAft>
                          <a:spcPts val="1000"/>
                        </a:spcAft>
                      </a:pPr>
                      <a:r>
                        <a:rPr lang="es-CO" sz="800" dirty="0">
                          <a:effectLst/>
                          <a:latin typeface="Arial" panose="020B0604020202020204" pitchFamily="34" charset="0"/>
                          <a:ea typeface="Calibri" panose="020F0502020204030204" pitchFamily="34" charset="0"/>
                          <a:cs typeface="Times New Roman" panose="02020603050405020304" pitchFamily="18" charset="0"/>
                        </a:rPr>
                        <a:t>Nombre: Equipo OAC</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CO" sz="800" dirty="0">
                          <a:effectLst/>
                          <a:latin typeface="Arial" panose="020B0604020202020204" pitchFamily="34" charset="0"/>
                          <a:ea typeface="Calibri" panose="020F0502020204030204" pitchFamily="34" charset="0"/>
                          <a:cs typeface="Times New Roman" panose="02020603050405020304" pitchFamily="18" charset="0"/>
                        </a:rPr>
                        <a:t>Cargo: Equipo OAC</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CO" sz="800" dirty="0">
                          <a:effectLst/>
                          <a:latin typeface="Arial" panose="020B0604020202020204" pitchFamily="34" charset="0"/>
                          <a:ea typeface="Calibri" panose="020F0502020204030204" pitchFamily="34" charset="0"/>
                          <a:cs typeface="Times New Roman" panose="02020603050405020304" pitchFamily="18" charset="0"/>
                        </a:rPr>
                        <a:t>Fecha: 05 de marzo de 2025</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es-CO" sz="800" dirty="0">
                          <a:effectLst/>
                          <a:latin typeface="Arial" panose="020B0604020202020204" pitchFamily="34" charset="0"/>
                          <a:ea typeface="Calibri" panose="020F0502020204030204" pitchFamily="34" charset="0"/>
                          <a:cs typeface="Times New Roman" panose="02020603050405020304" pitchFamily="18" charset="0"/>
                        </a:rPr>
                        <a:t>Nombre: Iván Darío Bernal Marín</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CO" sz="800" dirty="0">
                          <a:effectLst/>
                          <a:latin typeface="Arial" panose="020B0604020202020204" pitchFamily="34" charset="0"/>
                          <a:ea typeface="Calibri" panose="020F0502020204030204" pitchFamily="34" charset="0"/>
                          <a:cs typeface="Times New Roman" panose="02020603050405020304" pitchFamily="18" charset="0"/>
                        </a:rPr>
                        <a:t>Cargo: Jefe OAC</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CO" sz="800" dirty="0">
                          <a:effectLst/>
                          <a:latin typeface="Arial" panose="020B0604020202020204" pitchFamily="34" charset="0"/>
                          <a:ea typeface="Calibri" panose="020F0502020204030204" pitchFamily="34" charset="0"/>
                          <a:cs typeface="Times New Roman" panose="02020603050405020304" pitchFamily="18" charset="0"/>
                        </a:rPr>
                        <a:t>Fecha: 05 de marzo de 2025</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es-CO" sz="800" dirty="0">
                          <a:effectLst/>
                          <a:latin typeface="Arial" panose="020B0604020202020204" pitchFamily="34" charset="0"/>
                          <a:ea typeface="Calibri" panose="020F0502020204030204" pitchFamily="34" charset="0"/>
                          <a:cs typeface="Times New Roman" panose="02020603050405020304" pitchFamily="18" charset="0"/>
                        </a:rPr>
                        <a:t>Nombre:</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CO" sz="800" dirty="0">
                          <a:effectLst/>
                          <a:latin typeface="Arial" panose="020B0604020202020204" pitchFamily="34" charset="0"/>
                          <a:ea typeface="Calibri" panose="020F0502020204030204" pitchFamily="34" charset="0"/>
                          <a:cs typeface="Times New Roman" panose="02020603050405020304" pitchFamily="18" charset="0"/>
                        </a:rPr>
                        <a:t>Cargo: Subsecretaria General</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CO" sz="800" dirty="0">
                          <a:effectLst/>
                          <a:latin typeface="Arial" panose="020B0604020202020204" pitchFamily="34" charset="0"/>
                          <a:ea typeface="Calibri" panose="020F0502020204030204" pitchFamily="34" charset="0"/>
                          <a:cs typeface="Times New Roman" panose="02020603050405020304" pitchFamily="18" charset="0"/>
                        </a:rPr>
                        <a:t>Fecha: 07 de Marzo de 2025</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4392025"/>
                  </a:ext>
                </a:extLst>
              </a:tr>
            </a:tbl>
          </a:graphicData>
        </a:graphic>
      </p:graphicFrame>
      <p:sp>
        <p:nvSpPr>
          <p:cNvPr id="9" name="Rectangle 2">
            <a:extLst>
              <a:ext uri="{FF2B5EF4-FFF2-40B4-BE49-F238E27FC236}">
                <a16:creationId xmlns:a16="http://schemas.microsoft.com/office/drawing/2014/main" id="{9B433D68-D0EC-A9E7-2EC7-72FB08E594DB}"/>
              </a:ext>
            </a:extLst>
          </p:cNvPr>
          <p:cNvSpPr>
            <a:spLocks noChangeArrowheads="1"/>
          </p:cNvSpPr>
          <p:nvPr/>
        </p:nvSpPr>
        <p:spPr bwMode="auto">
          <a:xfrm>
            <a:off x="1222049" y="1089838"/>
            <a:ext cx="1199544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806700" algn="ctr"/>
                <a:tab pos="5611813" algn="r"/>
              </a:tabLst>
              <a:defRPr>
                <a:solidFill>
                  <a:schemeClr val="tx1"/>
                </a:solidFill>
                <a:latin typeface="Arial" panose="020B0604020202020204" pitchFamily="34" charset="0"/>
              </a:defRPr>
            </a:lvl1pPr>
            <a:lvl2pPr eaLnBrk="0" fontAlgn="base" hangingPunct="0">
              <a:spcBef>
                <a:spcPct val="0"/>
              </a:spcBef>
              <a:spcAft>
                <a:spcPct val="0"/>
              </a:spcAft>
              <a:tabLst>
                <a:tab pos="2806700" algn="ctr"/>
                <a:tab pos="5611813" algn="r"/>
              </a:tabLst>
              <a:defRPr>
                <a:solidFill>
                  <a:schemeClr val="tx1"/>
                </a:solidFill>
                <a:latin typeface="Arial" panose="020B0604020202020204" pitchFamily="34" charset="0"/>
              </a:defRPr>
            </a:lvl2pPr>
            <a:lvl3pPr eaLnBrk="0" fontAlgn="base" hangingPunct="0">
              <a:spcBef>
                <a:spcPct val="0"/>
              </a:spcBef>
              <a:spcAft>
                <a:spcPct val="0"/>
              </a:spcAft>
              <a:tabLst>
                <a:tab pos="2806700" algn="ctr"/>
                <a:tab pos="5611813" algn="r"/>
              </a:tabLst>
              <a:defRPr>
                <a:solidFill>
                  <a:schemeClr val="tx1"/>
                </a:solidFill>
                <a:latin typeface="Arial" panose="020B0604020202020204" pitchFamily="34" charset="0"/>
              </a:defRPr>
            </a:lvl3pPr>
            <a:lvl4pPr eaLnBrk="0" fontAlgn="base" hangingPunct="0">
              <a:spcBef>
                <a:spcPct val="0"/>
              </a:spcBef>
              <a:spcAft>
                <a:spcPct val="0"/>
              </a:spcAft>
              <a:tabLst>
                <a:tab pos="2806700" algn="ctr"/>
                <a:tab pos="5611813" algn="r"/>
              </a:tabLst>
              <a:defRPr>
                <a:solidFill>
                  <a:schemeClr val="tx1"/>
                </a:solidFill>
                <a:latin typeface="Arial" panose="020B0604020202020204" pitchFamily="34" charset="0"/>
              </a:defRPr>
            </a:lvl4pPr>
            <a:lvl5pPr eaLnBrk="0" fontAlgn="base" hangingPunct="0">
              <a:spcBef>
                <a:spcPct val="0"/>
              </a:spcBef>
              <a:spcAft>
                <a:spcPct val="0"/>
              </a:spcAft>
              <a:tabLst>
                <a:tab pos="2806700" algn="ctr"/>
                <a:tab pos="5611813" algn="r"/>
              </a:tabLst>
              <a:defRPr>
                <a:solidFill>
                  <a:schemeClr val="tx1"/>
                </a:solidFill>
                <a:latin typeface="Arial" panose="020B0604020202020204" pitchFamily="34" charset="0"/>
              </a:defRPr>
            </a:lvl5pPr>
            <a:lvl6pPr eaLnBrk="0" fontAlgn="base" hangingPunct="0">
              <a:spcBef>
                <a:spcPct val="0"/>
              </a:spcBef>
              <a:spcAft>
                <a:spcPct val="0"/>
              </a:spcAft>
              <a:tabLst>
                <a:tab pos="2806700" algn="ctr"/>
                <a:tab pos="5611813" algn="r"/>
              </a:tabLst>
              <a:defRPr>
                <a:solidFill>
                  <a:schemeClr val="tx1"/>
                </a:solidFill>
                <a:latin typeface="Arial" panose="020B0604020202020204" pitchFamily="34" charset="0"/>
              </a:defRPr>
            </a:lvl6pPr>
            <a:lvl7pPr eaLnBrk="0" fontAlgn="base" hangingPunct="0">
              <a:spcBef>
                <a:spcPct val="0"/>
              </a:spcBef>
              <a:spcAft>
                <a:spcPct val="0"/>
              </a:spcAft>
              <a:tabLst>
                <a:tab pos="2806700" algn="ctr"/>
                <a:tab pos="5611813" algn="r"/>
              </a:tabLst>
              <a:defRPr>
                <a:solidFill>
                  <a:schemeClr val="tx1"/>
                </a:solidFill>
                <a:latin typeface="Arial" panose="020B0604020202020204" pitchFamily="34" charset="0"/>
              </a:defRPr>
            </a:lvl7pPr>
            <a:lvl8pPr eaLnBrk="0" fontAlgn="base" hangingPunct="0">
              <a:spcBef>
                <a:spcPct val="0"/>
              </a:spcBef>
              <a:spcAft>
                <a:spcPct val="0"/>
              </a:spcAft>
              <a:tabLst>
                <a:tab pos="2806700" algn="ctr"/>
                <a:tab pos="5611813" algn="r"/>
              </a:tabLst>
              <a:defRPr>
                <a:solidFill>
                  <a:schemeClr val="tx1"/>
                </a:solidFill>
                <a:latin typeface="Arial" panose="020B0604020202020204" pitchFamily="34" charset="0"/>
              </a:defRPr>
            </a:lvl8pPr>
            <a:lvl9pPr eaLnBrk="0" fontAlgn="base" hangingPunct="0">
              <a:spcBef>
                <a:spcPct val="0"/>
              </a:spcBef>
              <a:spcAft>
                <a:spcPct val="0"/>
              </a:spcAft>
              <a:tabLst>
                <a:tab pos="2806700" algn="ctr"/>
                <a:tab pos="5611813" algn="r"/>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2806700" algn="ctr"/>
                <a:tab pos="5611813" algn="r"/>
              </a:tabLst>
              <a:defRPr/>
            </a:pPr>
            <a:r>
              <a:rPr kumimoji="0" lang="es-ES" altLang="es-CO" sz="8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CONTROL DE CAMBIOS</a:t>
            </a:r>
            <a:endParaRPr kumimoji="0" lang="es-CO" altLang="es-CO" sz="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tab pos="2806700" algn="ctr"/>
                <a:tab pos="5611813" algn="r"/>
              </a:tabLst>
              <a:defRPr/>
            </a:pPr>
            <a:r>
              <a:rPr kumimoji="0" lang="es-ES" altLang="es-CO"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RESPONSABLES DE ELABORAR O ACTUALIZAR</a:t>
            </a:r>
            <a:endParaRPr kumimoji="0" lang="es-ES" altLang="es-CO"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764409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cstate="print">
            <a:extLst>
              <a:ext uri="{28A0092B-C50C-407E-A947-70E740481C1C}">
                <a14:useLocalDpi xmlns:a14="http://schemas.microsoft.com/office/drawing/2010/main" val="0"/>
              </a:ext>
            </a:extLst>
          </a:blip>
          <a:srcRect l="13655" t="5244" r="4770" b="2112"/>
          <a:stretch/>
        </p:blipFill>
        <p:spPr>
          <a:xfrm>
            <a:off x="0" y="0"/>
            <a:ext cx="12192000" cy="6923314"/>
          </a:xfrm>
          <a:prstGeom prst="rect">
            <a:avLst/>
          </a:prstGeom>
        </p:spPr>
      </p:pic>
      <p:pic>
        <p:nvPicPr>
          <p:cNvPr id="9" name="Imagen 8"/>
          <p:cNvPicPr>
            <a:picLocks noChangeAspect="1"/>
          </p:cNvPicPr>
          <p:nvPr/>
        </p:nvPicPr>
        <p:blipFill rotWithShape="1">
          <a:blip r:embed="rId3" cstate="print">
            <a:extLst>
              <a:ext uri="{28A0092B-C50C-407E-A947-70E740481C1C}">
                <a14:useLocalDpi xmlns:a14="http://schemas.microsoft.com/office/drawing/2010/main" val="0"/>
              </a:ext>
            </a:extLst>
          </a:blip>
          <a:srcRect l="67609" r="-131"/>
          <a:stretch/>
        </p:blipFill>
        <p:spPr>
          <a:xfrm>
            <a:off x="297455" y="209320"/>
            <a:ext cx="5421702" cy="6356733"/>
          </a:xfrm>
          <a:prstGeom prst="roundRect">
            <a:avLst/>
          </a:prstGeom>
        </p:spPr>
      </p:pic>
      <p:sp>
        <p:nvSpPr>
          <p:cNvPr id="3" name="Subtítulo 2"/>
          <p:cNvSpPr>
            <a:spLocks noGrp="1"/>
          </p:cNvSpPr>
          <p:nvPr>
            <p:ph type="subTitle" idx="1"/>
          </p:nvPr>
        </p:nvSpPr>
        <p:spPr>
          <a:xfrm>
            <a:off x="885311" y="3171694"/>
            <a:ext cx="4309848" cy="2298469"/>
          </a:xfrm>
        </p:spPr>
        <p:txBody>
          <a:bodyPr>
            <a:normAutofit/>
          </a:bodyPr>
          <a:lstStyle/>
          <a:p>
            <a:pPr marL="285750" indent="-285750" algn="l">
              <a:buFont typeface="Arial" panose="020B0604020202020204" pitchFamily="34" charset="0"/>
              <a:buChar char="•"/>
            </a:pPr>
            <a:r>
              <a:rPr lang="es-CO" sz="1600" dirty="0"/>
              <a:t>Importancia</a:t>
            </a:r>
          </a:p>
          <a:p>
            <a:pPr marL="285750" indent="-285750" algn="l">
              <a:buFont typeface="Arial" panose="020B0604020202020204" pitchFamily="34" charset="0"/>
              <a:buChar char="•"/>
            </a:pPr>
            <a:r>
              <a:rPr lang="es-CO" sz="1600" dirty="0"/>
              <a:t>Aspectos Relevantes</a:t>
            </a:r>
          </a:p>
          <a:p>
            <a:pPr marL="285750" indent="-285750" algn="l">
              <a:buFont typeface="Arial" panose="020B0604020202020204" pitchFamily="34" charset="0"/>
              <a:buChar char="•"/>
            </a:pPr>
            <a:r>
              <a:rPr lang="es-CO" sz="1600" dirty="0"/>
              <a:t>Elaboración de Análisis de Sector y Estudio de Mercado</a:t>
            </a:r>
          </a:p>
          <a:p>
            <a:pPr algn="l"/>
            <a:endParaRPr lang="es-CO" sz="1600" dirty="0">
              <a:solidFill>
                <a:srgbClr val="33440C"/>
              </a:solidFill>
            </a:endParaRPr>
          </a:p>
        </p:txBody>
      </p:sp>
      <p:sp>
        <p:nvSpPr>
          <p:cNvPr id="5" name="Triángulo isósceles 4"/>
          <p:cNvSpPr/>
          <p:nvPr/>
        </p:nvSpPr>
        <p:spPr>
          <a:xfrm rot="5400000">
            <a:off x="5404659" y="2783234"/>
            <a:ext cx="931025" cy="498763"/>
          </a:xfrm>
          <a:prstGeom prst="triangle">
            <a:avLst/>
          </a:prstGeom>
          <a:solidFill>
            <a:srgbClr val="8DBC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Título 1"/>
          <p:cNvSpPr txBox="1">
            <a:spLocks/>
          </p:cNvSpPr>
          <p:nvPr/>
        </p:nvSpPr>
        <p:spPr>
          <a:xfrm>
            <a:off x="768928" y="1338004"/>
            <a:ext cx="4851862" cy="1054186"/>
          </a:xfrm>
          <a:prstGeom prst="rect">
            <a:avLst/>
          </a:prstGeom>
          <a:ln>
            <a:noFill/>
          </a:ln>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s-CO" sz="8800" b="1" dirty="0">
                <a:solidFill>
                  <a:schemeClr val="bg1"/>
                </a:solidFill>
              </a:rPr>
              <a:t>Contenido</a:t>
            </a:r>
          </a:p>
        </p:txBody>
      </p:sp>
      <p:pic>
        <p:nvPicPr>
          <p:cNvPr id="10" name="Imagen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691945" y="5855355"/>
            <a:ext cx="2587440" cy="531807"/>
          </a:xfrm>
          <a:prstGeom prst="rect">
            <a:avLst/>
          </a:prstGeom>
        </p:spPr>
      </p:pic>
      <p:pic>
        <p:nvPicPr>
          <p:cNvPr id="13" name="Imagen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3259840">
            <a:off x="4796079" y="4323874"/>
            <a:ext cx="1804469" cy="3825889"/>
          </a:xfrm>
          <a:prstGeom prst="rect">
            <a:avLst/>
          </a:prstGeom>
        </p:spPr>
      </p:pic>
    </p:spTree>
    <p:extLst>
      <p:ext uri="{BB962C8B-B14F-4D97-AF65-F5344CB8AC3E}">
        <p14:creationId xmlns:p14="http://schemas.microsoft.com/office/powerpoint/2010/main" val="1072373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Lágrima 6"/>
          <p:cNvSpPr/>
          <p:nvPr/>
        </p:nvSpPr>
        <p:spPr>
          <a:xfrm>
            <a:off x="5519450" y="391096"/>
            <a:ext cx="6136397" cy="6136397"/>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4" name="Imagen 3"/>
          <p:cNvPicPr>
            <a:picLocks noChangeAspect="1"/>
          </p:cNvPicPr>
          <p:nvPr/>
        </p:nvPicPr>
        <p:blipFill rotWithShape="1">
          <a:blip r:embed="rId2" cstate="print">
            <a:extLst>
              <a:ext uri="{28A0092B-C50C-407E-A947-70E740481C1C}">
                <a14:useLocalDpi xmlns:a14="http://schemas.microsoft.com/office/drawing/2010/main" val="0"/>
              </a:ext>
            </a:extLst>
          </a:blip>
          <a:srcRect l="31760"/>
          <a:stretch/>
        </p:blipFill>
        <p:spPr>
          <a:xfrm>
            <a:off x="5860973" y="881183"/>
            <a:ext cx="5464368" cy="5337838"/>
          </a:xfrm>
          <a:prstGeom prst="ellipse">
            <a:avLst/>
          </a:prstGeom>
        </p:spPr>
      </p:pic>
      <p:sp>
        <p:nvSpPr>
          <p:cNvPr id="5" name="Subtítulo 2"/>
          <p:cNvSpPr txBox="1">
            <a:spLocks/>
          </p:cNvSpPr>
          <p:nvPr/>
        </p:nvSpPr>
        <p:spPr>
          <a:xfrm>
            <a:off x="785867" y="2724088"/>
            <a:ext cx="4309848" cy="22984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1600" dirty="0"/>
              <a:t>El estudio del sector permite a una entidad entender diversos aspectos generales del mercado, incluyendo el comportamiento del gasto histórico, el estudio de la oferta, y el estudio de mercado. Esto ayuda a la entidad a tomar decisiones informadas y estratégicas sobre sus adquisiciones y contrataciones.</a:t>
            </a:r>
            <a:endParaRPr lang="es-CO" sz="1600" dirty="0"/>
          </a:p>
          <a:p>
            <a:pPr marL="0" indent="0">
              <a:buNone/>
            </a:pPr>
            <a:endParaRPr lang="es-CO" sz="1600" dirty="0">
              <a:solidFill>
                <a:srgbClr val="33440C"/>
              </a:solidFill>
            </a:endParaRPr>
          </a:p>
        </p:txBody>
      </p:sp>
      <p:sp>
        <p:nvSpPr>
          <p:cNvPr id="8" name="Título 1"/>
          <p:cNvSpPr txBox="1">
            <a:spLocks/>
          </p:cNvSpPr>
          <p:nvPr/>
        </p:nvSpPr>
        <p:spPr>
          <a:xfrm>
            <a:off x="755723" y="1765973"/>
            <a:ext cx="4851862" cy="105418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Importancia</a:t>
            </a:r>
            <a:endParaRPr lang="es-CO" b="1" dirty="0">
              <a:solidFill>
                <a:srgbClr val="577515"/>
              </a:solidFill>
              <a:latin typeface="+mn-lt"/>
            </a:endParaRPr>
          </a:p>
        </p:txBody>
      </p:sp>
      <p:grpSp>
        <p:nvGrpSpPr>
          <p:cNvPr id="11" name="Grupo 10"/>
          <p:cNvGrpSpPr/>
          <p:nvPr/>
        </p:nvGrpSpPr>
        <p:grpSpPr>
          <a:xfrm>
            <a:off x="7475671" y="5987225"/>
            <a:ext cx="2366206" cy="609476"/>
            <a:chOff x="9243152" y="5918017"/>
            <a:chExt cx="2666083" cy="686717"/>
          </a:xfrm>
        </p:grpSpPr>
        <p:sp>
          <p:nvSpPr>
            <p:cNvPr id="10" name="Rectángulo redondeado 9"/>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Imagen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spTree>
    <p:extLst>
      <p:ext uri="{BB962C8B-B14F-4D97-AF65-F5344CB8AC3E}">
        <p14:creationId xmlns:p14="http://schemas.microsoft.com/office/powerpoint/2010/main" val="337281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rotWithShape="1">
          <a:blip r:embed="rId2" cstate="print">
            <a:extLst>
              <a:ext uri="{28A0092B-C50C-407E-A947-70E740481C1C}">
                <a14:useLocalDpi xmlns:a14="http://schemas.microsoft.com/office/drawing/2010/main" val="0"/>
              </a:ext>
            </a:extLst>
          </a:blip>
          <a:srcRect l="67609" t="19438" r="-131"/>
          <a:stretch/>
        </p:blipFill>
        <p:spPr>
          <a:xfrm>
            <a:off x="904258" y="2183866"/>
            <a:ext cx="301983" cy="291083"/>
          </a:xfrm>
          <a:prstGeom prst="ellipse">
            <a:avLst/>
          </a:prstGeom>
        </p:spPr>
      </p:pic>
      <p:sp>
        <p:nvSpPr>
          <p:cNvPr id="5" name="Subtítulo 2"/>
          <p:cNvSpPr txBox="1">
            <a:spLocks/>
          </p:cNvSpPr>
          <p:nvPr/>
        </p:nvSpPr>
        <p:spPr>
          <a:xfrm>
            <a:off x="1301698" y="2183866"/>
            <a:ext cx="4309848" cy="14906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CO" sz="1600" b="1" dirty="0"/>
              <a:t>Perfilamiento del Mercado: </a:t>
            </a:r>
            <a:r>
              <a:rPr lang="es-ES" sz="1600" dirty="0"/>
              <a:t>esencial para proyectar un escenario concreto y real de los proveedores que participan en la dinámica de un mercado de oferta. Esto se realiza mediante el análisis y comparación de perfiles utilizando herramientas cuantitativas y cualitativas.</a:t>
            </a:r>
          </a:p>
        </p:txBody>
      </p:sp>
      <p:sp>
        <p:nvSpPr>
          <p:cNvPr id="8" name="Título 1"/>
          <p:cNvSpPr txBox="1">
            <a:spLocks/>
          </p:cNvSpPr>
          <p:nvPr/>
        </p:nvSpPr>
        <p:spPr>
          <a:xfrm>
            <a:off x="1192137" y="215405"/>
            <a:ext cx="4851862" cy="1054186"/>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Aspectos Relevantes</a:t>
            </a:r>
            <a:endParaRPr lang="es-CO" b="1" dirty="0">
              <a:solidFill>
                <a:srgbClr val="577515"/>
              </a:solidFill>
              <a:latin typeface="+mn-lt"/>
            </a:endParaRPr>
          </a:p>
        </p:txBody>
      </p:sp>
      <p:pic>
        <p:nvPicPr>
          <p:cNvPr id="2" name="Imagen 1"/>
          <p:cNvPicPr>
            <a:picLocks noChangeAspect="1"/>
          </p:cNvPicPr>
          <p:nvPr/>
        </p:nvPicPr>
        <p:blipFill rotWithShape="1">
          <a:blip r:embed="rId3" cstate="print">
            <a:extLst>
              <a:ext uri="{28A0092B-C50C-407E-A947-70E740481C1C}">
                <a14:useLocalDpi xmlns:a14="http://schemas.microsoft.com/office/drawing/2010/main" val="0"/>
              </a:ext>
            </a:extLst>
          </a:blip>
          <a:srcRect l="20243" r="24764"/>
          <a:stretch/>
        </p:blipFill>
        <p:spPr>
          <a:xfrm>
            <a:off x="6874524" y="582683"/>
            <a:ext cx="4712565" cy="5712246"/>
          </a:xfrm>
          <a:prstGeom prst="roundRect">
            <a:avLst/>
          </a:prstGeom>
        </p:spPr>
      </p:pic>
      <p:pic>
        <p:nvPicPr>
          <p:cNvPr id="9" name="Imagen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3259840">
            <a:off x="8994153" y="-2159409"/>
            <a:ext cx="3234555" cy="6858000"/>
          </a:xfrm>
          <a:prstGeom prst="rect">
            <a:avLst/>
          </a:prstGeom>
        </p:spPr>
      </p:pic>
      <p:sp>
        <p:nvSpPr>
          <p:cNvPr id="11" name="Subtítulo 2"/>
          <p:cNvSpPr txBox="1">
            <a:spLocks/>
          </p:cNvSpPr>
          <p:nvPr/>
        </p:nvSpPr>
        <p:spPr>
          <a:xfrm>
            <a:off x="1301698" y="3674533"/>
            <a:ext cx="4309848" cy="181186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1600" b="1" dirty="0"/>
              <a:t>Consideraciones para la Realización del Estudio de Sector</a:t>
            </a:r>
            <a:r>
              <a:rPr lang="es-ES" sz="1600" dirty="0"/>
              <a:t>: Incluyen la evaluación de las tendencias del mercado, el análisis de la demanda y la oferta, y la identificación de factores críticos que puedan afectar el mercado. Estas consideraciones son fundamentales para garantizar que las decisiones de contratación estén bien fundamentadas y alineadas con las condiciones actuales del mercado.</a:t>
            </a:r>
          </a:p>
        </p:txBody>
      </p:sp>
      <p:pic>
        <p:nvPicPr>
          <p:cNvPr id="12" name="Imagen 11"/>
          <p:cNvPicPr>
            <a:picLocks noChangeAspect="1"/>
          </p:cNvPicPr>
          <p:nvPr/>
        </p:nvPicPr>
        <p:blipFill rotWithShape="1">
          <a:blip r:embed="rId2" cstate="print">
            <a:extLst>
              <a:ext uri="{28A0092B-C50C-407E-A947-70E740481C1C}">
                <a14:useLocalDpi xmlns:a14="http://schemas.microsoft.com/office/drawing/2010/main" val="0"/>
              </a:ext>
            </a:extLst>
          </a:blip>
          <a:srcRect l="67609" t="19438" r="-131"/>
          <a:stretch/>
        </p:blipFill>
        <p:spPr>
          <a:xfrm>
            <a:off x="904906" y="3674533"/>
            <a:ext cx="301983" cy="291083"/>
          </a:xfrm>
          <a:prstGeom prst="ellipse">
            <a:avLst/>
          </a:prstGeom>
        </p:spPr>
      </p:pic>
      <p:grpSp>
        <p:nvGrpSpPr>
          <p:cNvPr id="17" name="Grupo 16"/>
          <p:cNvGrpSpPr/>
          <p:nvPr/>
        </p:nvGrpSpPr>
        <p:grpSpPr>
          <a:xfrm>
            <a:off x="8047703" y="5976951"/>
            <a:ext cx="2366206" cy="609476"/>
            <a:chOff x="9243152" y="5918017"/>
            <a:chExt cx="2666083" cy="686717"/>
          </a:xfrm>
        </p:grpSpPr>
        <p:sp>
          <p:nvSpPr>
            <p:cNvPr id="18" name="Rectángulo redondeado 17"/>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9" name="Imagen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pic>
        <p:nvPicPr>
          <p:cNvPr id="3" name="Imagen 2">
            <a:extLst>
              <a:ext uri="{FF2B5EF4-FFF2-40B4-BE49-F238E27FC236}">
                <a16:creationId xmlns:a16="http://schemas.microsoft.com/office/drawing/2014/main" id="{372109C2-FBC0-9695-879D-C96FD6F6C37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7609" t="19438" r="-131"/>
          <a:stretch/>
        </p:blipFill>
        <p:spPr>
          <a:xfrm>
            <a:off x="952310" y="5486400"/>
            <a:ext cx="301983" cy="291083"/>
          </a:xfrm>
          <a:prstGeom prst="ellipse">
            <a:avLst/>
          </a:prstGeom>
        </p:spPr>
      </p:pic>
      <p:sp>
        <p:nvSpPr>
          <p:cNvPr id="4" name="Subtítulo 2">
            <a:extLst>
              <a:ext uri="{FF2B5EF4-FFF2-40B4-BE49-F238E27FC236}">
                <a16:creationId xmlns:a16="http://schemas.microsoft.com/office/drawing/2014/main" id="{4A824BBA-EBA9-814F-7AA8-57E28A5E906A}"/>
              </a:ext>
            </a:extLst>
          </p:cNvPr>
          <p:cNvSpPr txBox="1">
            <a:spLocks/>
          </p:cNvSpPr>
          <p:nvPr/>
        </p:nvSpPr>
        <p:spPr>
          <a:xfrm>
            <a:off x="1301698" y="5486400"/>
            <a:ext cx="4309848" cy="14642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1600" b="1" dirty="0"/>
              <a:t>Consideraciones para la Realización del Estudio de Mercado: </a:t>
            </a:r>
            <a:r>
              <a:rPr lang="es-ES" sz="1600" dirty="0"/>
              <a:t>Incluye la estructuración y gestión de cotizaciones por parte de proveedores y el análisis estadístico de los precios obtenidos de las cotizaciones presentada.</a:t>
            </a:r>
            <a:endParaRPr lang="es-CO" sz="1600" b="1" dirty="0"/>
          </a:p>
          <a:p>
            <a:pPr marL="0" indent="0" algn="just">
              <a:buNone/>
            </a:pPr>
            <a:endParaRPr lang="es-ES" sz="1600" dirty="0"/>
          </a:p>
        </p:txBody>
      </p:sp>
    </p:spTree>
    <p:extLst>
      <p:ext uri="{BB962C8B-B14F-4D97-AF65-F5344CB8AC3E}">
        <p14:creationId xmlns:p14="http://schemas.microsoft.com/office/powerpoint/2010/main" val="1743055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cstate="print">
            <a:extLst>
              <a:ext uri="{28A0092B-C50C-407E-A947-70E740481C1C}">
                <a14:useLocalDpi xmlns:a14="http://schemas.microsoft.com/office/drawing/2010/main" val="0"/>
              </a:ext>
            </a:extLst>
          </a:blip>
          <a:srcRect l="15458"/>
          <a:stretch/>
        </p:blipFill>
        <p:spPr>
          <a:xfrm>
            <a:off x="6213514" y="361472"/>
            <a:ext cx="5227504" cy="4121757"/>
          </a:xfrm>
          <a:prstGeom prst="roundRect">
            <a:avLst>
              <a:gd name="adj" fmla="val 11054"/>
            </a:avLst>
          </a:prstGeom>
        </p:spPr>
      </p:pic>
      <p:pic>
        <p:nvPicPr>
          <p:cNvPr id="2" name="Imagen 1"/>
          <p:cNvPicPr>
            <a:picLocks noChangeAspect="1"/>
          </p:cNvPicPr>
          <p:nvPr/>
        </p:nvPicPr>
        <p:blipFill rotWithShape="1">
          <a:blip r:embed="rId3" cstate="print">
            <a:extLst>
              <a:ext uri="{28A0092B-C50C-407E-A947-70E740481C1C}">
                <a14:useLocalDpi xmlns:a14="http://schemas.microsoft.com/office/drawing/2010/main" val="0"/>
              </a:ext>
            </a:extLst>
          </a:blip>
          <a:srcRect l="3458" t="25726" r="1" b="21564"/>
          <a:stretch/>
        </p:blipFill>
        <p:spPr>
          <a:xfrm>
            <a:off x="6213513" y="4560983"/>
            <a:ext cx="5227503" cy="1850834"/>
          </a:xfrm>
          <a:prstGeom prst="roundRect">
            <a:avLst/>
          </a:prstGeom>
        </p:spPr>
      </p:pic>
      <p:sp>
        <p:nvSpPr>
          <p:cNvPr id="5" name="Subtítulo 2"/>
          <p:cNvSpPr txBox="1">
            <a:spLocks/>
          </p:cNvSpPr>
          <p:nvPr/>
        </p:nvSpPr>
        <p:spPr>
          <a:xfrm>
            <a:off x="957913" y="2798929"/>
            <a:ext cx="5020574" cy="7570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CO" sz="1600" b="1" dirty="0"/>
              <a:t>PA08-PR11-M10_AnalisisdelSectoryEstudioMercado_V1 (ISOLUCIÓN)</a:t>
            </a:r>
          </a:p>
          <a:p>
            <a:pPr marL="0" indent="0">
              <a:buNone/>
            </a:pPr>
            <a:endParaRPr lang="es-CO" sz="1600" dirty="0">
              <a:solidFill>
                <a:srgbClr val="33440C"/>
              </a:solidFill>
            </a:endParaRPr>
          </a:p>
        </p:txBody>
      </p:sp>
      <p:sp>
        <p:nvSpPr>
          <p:cNvPr id="8" name="Título 1"/>
          <p:cNvSpPr txBox="1">
            <a:spLocks/>
          </p:cNvSpPr>
          <p:nvPr/>
        </p:nvSpPr>
        <p:spPr>
          <a:xfrm>
            <a:off x="937365" y="1843886"/>
            <a:ext cx="4851862" cy="1054186"/>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Estructura del Documento</a:t>
            </a:r>
            <a:endParaRPr lang="es-CO" b="1" dirty="0">
              <a:solidFill>
                <a:srgbClr val="577515"/>
              </a:solidFill>
              <a:latin typeface="+mn-lt"/>
            </a:endParaRPr>
          </a:p>
        </p:txBody>
      </p:sp>
      <p:pic>
        <p:nvPicPr>
          <p:cNvPr id="12" name="Imagen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3259840">
            <a:off x="10541271" y="-1050454"/>
            <a:ext cx="1799491" cy="3815334"/>
          </a:xfrm>
          <a:prstGeom prst="rect">
            <a:avLst/>
          </a:prstGeom>
        </p:spPr>
      </p:pic>
      <p:pic>
        <p:nvPicPr>
          <p:cNvPr id="13" name="Imagen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3500000">
            <a:off x="4612360" y="4560702"/>
            <a:ext cx="1799491" cy="3815334"/>
          </a:xfrm>
          <a:prstGeom prst="rect">
            <a:avLst/>
          </a:prstGeom>
        </p:spPr>
      </p:pic>
      <p:grpSp>
        <p:nvGrpSpPr>
          <p:cNvPr id="16" name="Grupo 15"/>
          <p:cNvGrpSpPr/>
          <p:nvPr/>
        </p:nvGrpSpPr>
        <p:grpSpPr>
          <a:xfrm>
            <a:off x="7644161" y="5987225"/>
            <a:ext cx="2366206" cy="609476"/>
            <a:chOff x="9243152" y="5918017"/>
            <a:chExt cx="2666083" cy="686717"/>
          </a:xfrm>
        </p:grpSpPr>
        <p:sp>
          <p:nvSpPr>
            <p:cNvPr id="17" name="Rectángulo redondeado 16"/>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8" name="Imagen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sp>
        <p:nvSpPr>
          <p:cNvPr id="3" name="CuadroTexto 2">
            <a:extLst>
              <a:ext uri="{FF2B5EF4-FFF2-40B4-BE49-F238E27FC236}">
                <a16:creationId xmlns:a16="http://schemas.microsoft.com/office/drawing/2014/main" id="{5AED0198-FE94-0727-FAD6-C351107422CB}"/>
              </a:ext>
            </a:extLst>
          </p:cNvPr>
          <p:cNvSpPr txBox="1"/>
          <p:nvPr/>
        </p:nvSpPr>
        <p:spPr>
          <a:xfrm>
            <a:off x="937365" y="3643139"/>
            <a:ext cx="4464368" cy="2308324"/>
          </a:xfrm>
          <a:prstGeom prst="rect">
            <a:avLst/>
          </a:prstGeom>
          <a:noFill/>
        </p:spPr>
        <p:txBody>
          <a:bodyPr wrap="square" rtlCol="0">
            <a:spAutoFit/>
          </a:bodyPr>
          <a:lstStyle/>
          <a:p>
            <a:pPr marL="285750" indent="-285750">
              <a:buFont typeface="Arial" panose="020B0604020202020204" pitchFamily="34" charset="0"/>
              <a:buChar char="•"/>
            </a:pPr>
            <a:r>
              <a:rPr lang="es-CO" dirty="0"/>
              <a:t>Aspectos Generales del Mercado</a:t>
            </a:r>
          </a:p>
          <a:p>
            <a:pPr marL="285750" indent="-285750">
              <a:buFont typeface="Arial" panose="020B0604020202020204" pitchFamily="34" charset="0"/>
              <a:buChar char="•"/>
            </a:pPr>
            <a:r>
              <a:rPr lang="es-CO" dirty="0"/>
              <a:t>Estudio de la Demanda</a:t>
            </a:r>
          </a:p>
          <a:p>
            <a:pPr marL="285750" indent="-285750">
              <a:buFont typeface="Arial" panose="020B0604020202020204" pitchFamily="34" charset="0"/>
              <a:buChar char="•"/>
            </a:pPr>
            <a:r>
              <a:rPr lang="es-CO" dirty="0"/>
              <a:t>Estudio de la Oferta</a:t>
            </a:r>
          </a:p>
          <a:p>
            <a:pPr marL="285750" indent="-285750">
              <a:buFont typeface="Arial" panose="020B0604020202020204" pitchFamily="34" charset="0"/>
              <a:buChar char="•"/>
            </a:pPr>
            <a:r>
              <a:rPr lang="es-CO" dirty="0"/>
              <a:t>Análisis Estudio de Mercado</a:t>
            </a:r>
          </a:p>
          <a:p>
            <a:pPr marL="285750" indent="-285750">
              <a:buFont typeface="Arial" panose="020B0604020202020204" pitchFamily="34" charset="0"/>
              <a:buChar char="•"/>
            </a:pPr>
            <a:r>
              <a:rPr lang="es-CO" dirty="0"/>
              <a:t>Indicadores Financieros*</a:t>
            </a:r>
          </a:p>
          <a:p>
            <a:pPr marL="285750" indent="-285750">
              <a:buFont typeface="Arial" panose="020B0604020202020204" pitchFamily="34" charset="0"/>
              <a:buChar char="•"/>
            </a:pPr>
            <a:r>
              <a:rPr lang="es-CO" dirty="0"/>
              <a:t>Normativas Vigentes</a:t>
            </a:r>
          </a:p>
          <a:p>
            <a:pPr marL="285750" indent="-285750">
              <a:buFont typeface="Arial" panose="020B0604020202020204" pitchFamily="34" charset="0"/>
              <a:buChar char="•"/>
            </a:pPr>
            <a:r>
              <a:rPr lang="es-CO" dirty="0"/>
              <a:t>Fuentes de Información</a:t>
            </a:r>
          </a:p>
          <a:p>
            <a:pPr marL="285750" indent="-285750">
              <a:buFont typeface="Arial" panose="020B0604020202020204" pitchFamily="34" charset="0"/>
              <a:buChar char="•"/>
            </a:pPr>
            <a:endParaRPr lang="es-CO" dirty="0"/>
          </a:p>
        </p:txBody>
      </p:sp>
    </p:spTree>
    <p:extLst>
      <p:ext uri="{BB962C8B-B14F-4D97-AF65-F5344CB8AC3E}">
        <p14:creationId xmlns:p14="http://schemas.microsoft.com/office/powerpoint/2010/main" val="1775001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Rectángulo redondeado 9"/>
          <p:cNvSpPr/>
          <p:nvPr/>
        </p:nvSpPr>
        <p:spPr>
          <a:xfrm>
            <a:off x="5382866" y="1079652"/>
            <a:ext cx="5821289" cy="4676895"/>
          </a:xfrm>
          <a:prstGeom prst="roundRect">
            <a:avLst>
              <a:gd name="adj" fmla="val 786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2" name="Imagen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68979" y="6129498"/>
            <a:ext cx="2128029" cy="437382"/>
          </a:xfrm>
          <a:prstGeom prst="rect">
            <a:avLst/>
          </a:prstGeom>
        </p:spPr>
      </p:pic>
      <p:pic>
        <p:nvPicPr>
          <p:cNvPr id="15" name="Imagen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3531782">
            <a:off x="1086682" y="3806157"/>
            <a:ext cx="2264724" cy="4801735"/>
          </a:xfrm>
          <a:prstGeom prst="rect">
            <a:avLst/>
          </a:prstGeom>
        </p:spPr>
      </p:pic>
      <p:sp>
        <p:nvSpPr>
          <p:cNvPr id="3" name="Subtítulo 2"/>
          <p:cNvSpPr>
            <a:spLocks noGrp="1"/>
          </p:cNvSpPr>
          <p:nvPr>
            <p:ph type="subTitle" idx="1"/>
          </p:nvPr>
        </p:nvSpPr>
        <p:spPr>
          <a:xfrm>
            <a:off x="6096000" y="2789222"/>
            <a:ext cx="4309848" cy="927832"/>
          </a:xfrm>
        </p:spPr>
        <p:txBody>
          <a:bodyPr>
            <a:normAutofit lnSpcReduction="10000"/>
          </a:bodyPr>
          <a:lstStyle/>
          <a:p>
            <a:pPr algn="l"/>
            <a:r>
              <a:rPr lang="es-CO" sz="1600" dirty="0"/>
              <a:t>El fin de este aspecto apartado es, entender que aspectos de la economía colombiana y mundial pueden afectar el proceso de contratación que se pretende adelantar.</a:t>
            </a:r>
            <a:endParaRPr lang="es-CO" sz="1600" dirty="0">
              <a:solidFill>
                <a:srgbClr val="33440C"/>
              </a:solidFill>
            </a:endParaRPr>
          </a:p>
        </p:txBody>
      </p:sp>
      <p:sp>
        <p:nvSpPr>
          <p:cNvPr id="11" name="Título 1"/>
          <p:cNvSpPr>
            <a:spLocks noGrp="1"/>
          </p:cNvSpPr>
          <p:nvPr>
            <p:ph type="ctrTitle"/>
          </p:nvPr>
        </p:nvSpPr>
        <p:spPr>
          <a:xfrm>
            <a:off x="6048378" y="1735035"/>
            <a:ext cx="4851862" cy="1054186"/>
          </a:xfrm>
        </p:spPr>
        <p:txBody>
          <a:bodyPr>
            <a:noAutofit/>
          </a:bodyPr>
          <a:lstStyle/>
          <a:p>
            <a:pPr algn="l"/>
            <a:r>
              <a:rPr lang="es-ES" sz="4400" b="1" dirty="0">
                <a:solidFill>
                  <a:srgbClr val="577515"/>
                </a:solidFill>
                <a:latin typeface="+mn-lt"/>
              </a:rPr>
              <a:t>Aspectos Generales del Mercado</a:t>
            </a:r>
            <a:endParaRPr lang="es-CO" sz="4400" b="1" dirty="0">
              <a:solidFill>
                <a:srgbClr val="577515"/>
              </a:solidFill>
              <a:latin typeface="+mn-lt"/>
            </a:endParaRPr>
          </a:p>
        </p:txBody>
      </p:sp>
      <p:pic>
        <p:nvPicPr>
          <p:cNvPr id="14" name="Imagen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315" y="238469"/>
            <a:ext cx="654772" cy="860865"/>
          </a:xfrm>
          <a:prstGeom prst="rect">
            <a:avLst/>
          </a:prstGeom>
        </p:spPr>
      </p:pic>
    </p:spTree>
    <p:extLst>
      <p:ext uri="{BB962C8B-B14F-4D97-AF65-F5344CB8AC3E}">
        <p14:creationId xmlns:p14="http://schemas.microsoft.com/office/powerpoint/2010/main" val="3188971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22924-FFEB-81EF-4C8E-74EBDB464065}"/>
            </a:ext>
          </a:extLst>
        </p:cNvPr>
        <p:cNvGrpSpPr/>
        <p:nvPr/>
      </p:nvGrpSpPr>
      <p:grpSpPr>
        <a:xfrm>
          <a:off x="0" y="0"/>
          <a:ext cx="0" cy="0"/>
          <a:chOff x="0" y="0"/>
          <a:chExt cx="0" cy="0"/>
        </a:xfrm>
      </p:grpSpPr>
      <p:sp>
        <p:nvSpPr>
          <p:cNvPr id="7" name="Lágrima 6">
            <a:extLst>
              <a:ext uri="{FF2B5EF4-FFF2-40B4-BE49-F238E27FC236}">
                <a16:creationId xmlns:a16="http://schemas.microsoft.com/office/drawing/2014/main" id="{8D78995E-957B-3C66-6322-CFD29C8739E3}"/>
              </a:ext>
            </a:extLst>
          </p:cNvPr>
          <p:cNvSpPr/>
          <p:nvPr/>
        </p:nvSpPr>
        <p:spPr>
          <a:xfrm>
            <a:off x="5519450" y="391096"/>
            <a:ext cx="6136397" cy="6136397"/>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4" name="Imagen 3">
            <a:extLst>
              <a:ext uri="{FF2B5EF4-FFF2-40B4-BE49-F238E27FC236}">
                <a16:creationId xmlns:a16="http://schemas.microsoft.com/office/drawing/2014/main" id="{C4D4BDA4-F8B5-0F50-EF6E-DFCEEC05A3C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1760"/>
          <a:stretch/>
        </p:blipFill>
        <p:spPr>
          <a:xfrm>
            <a:off x="6095999" y="920948"/>
            <a:ext cx="5464368" cy="5337838"/>
          </a:xfrm>
          <a:prstGeom prst="ellipse">
            <a:avLst/>
          </a:prstGeom>
        </p:spPr>
      </p:pic>
      <p:sp>
        <p:nvSpPr>
          <p:cNvPr id="5" name="Subtítulo 2">
            <a:extLst>
              <a:ext uri="{FF2B5EF4-FFF2-40B4-BE49-F238E27FC236}">
                <a16:creationId xmlns:a16="http://schemas.microsoft.com/office/drawing/2014/main" id="{AD79CD92-0C97-59BA-2CC6-CE3D3969C506}"/>
              </a:ext>
            </a:extLst>
          </p:cNvPr>
          <p:cNvSpPr txBox="1">
            <a:spLocks/>
          </p:cNvSpPr>
          <p:nvPr/>
        </p:nvSpPr>
        <p:spPr>
          <a:xfrm>
            <a:off x="785867" y="2724088"/>
            <a:ext cx="4309848" cy="8657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600" dirty="0"/>
              <a:t>Se incluyen todos los indicadores, mediciones, tasas y demás aspectos que puedan influir dentro del proceso.</a:t>
            </a:r>
          </a:p>
          <a:p>
            <a:pPr marL="0" indent="0">
              <a:buNone/>
            </a:pPr>
            <a:endParaRPr lang="es-CO" sz="1600" dirty="0">
              <a:solidFill>
                <a:srgbClr val="33440C"/>
              </a:solidFill>
            </a:endParaRPr>
          </a:p>
        </p:txBody>
      </p:sp>
      <p:sp>
        <p:nvSpPr>
          <p:cNvPr id="8" name="Título 1">
            <a:extLst>
              <a:ext uri="{FF2B5EF4-FFF2-40B4-BE49-F238E27FC236}">
                <a16:creationId xmlns:a16="http://schemas.microsoft.com/office/drawing/2014/main" id="{52345569-2C08-79FC-DB0C-36BA2001C8AF}"/>
              </a:ext>
            </a:extLst>
          </p:cNvPr>
          <p:cNvSpPr txBox="1">
            <a:spLocks/>
          </p:cNvSpPr>
          <p:nvPr/>
        </p:nvSpPr>
        <p:spPr>
          <a:xfrm>
            <a:off x="755723" y="1765973"/>
            <a:ext cx="4851862" cy="1054186"/>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Contexto Económico</a:t>
            </a:r>
          </a:p>
        </p:txBody>
      </p:sp>
      <p:grpSp>
        <p:nvGrpSpPr>
          <p:cNvPr id="11" name="Grupo 10">
            <a:extLst>
              <a:ext uri="{FF2B5EF4-FFF2-40B4-BE49-F238E27FC236}">
                <a16:creationId xmlns:a16="http://schemas.microsoft.com/office/drawing/2014/main" id="{C241B73F-8E9D-E181-8173-9CBB0ABCA9FE}"/>
              </a:ext>
            </a:extLst>
          </p:cNvPr>
          <p:cNvGrpSpPr/>
          <p:nvPr/>
        </p:nvGrpSpPr>
        <p:grpSpPr>
          <a:xfrm>
            <a:off x="7645080" y="5954048"/>
            <a:ext cx="2366206" cy="609476"/>
            <a:chOff x="9243152" y="5918017"/>
            <a:chExt cx="2666083" cy="686717"/>
          </a:xfrm>
        </p:grpSpPr>
        <p:sp>
          <p:nvSpPr>
            <p:cNvPr id="10" name="Rectángulo redondeado 9">
              <a:extLst>
                <a:ext uri="{FF2B5EF4-FFF2-40B4-BE49-F238E27FC236}">
                  <a16:creationId xmlns:a16="http://schemas.microsoft.com/office/drawing/2014/main" id="{6F89E872-68C5-62FB-1FB8-E055437E088D}"/>
                </a:ext>
              </a:extLst>
            </p:cNvPr>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Imagen 8">
              <a:extLst>
                <a:ext uri="{FF2B5EF4-FFF2-40B4-BE49-F238E27FC236}">
                  <a16:creationId xmlns:a16="http://schemas.microsoft.com/office/drawing/2014/main" id="{DC58EF39-F325-AB11-A8DE-7027FDE095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graphicFrame>
        <p:nvGraphicFramePr>
          <p:cNvPr id="2" name="Tabla 1">
            <a:extLst>
              <a:ext uri="{FF2B5EF4-FFF2-40B4-BE49-F238E27FC236}">
                <a16:creationId xmlns:a16="http://schemas.microsoft.com/office/drawing/2014/main" id="{48985A3F-CFB5-65BA-B125-3CAF9FFED555}"/>
              </a:ext>
            </a:extLst>
          </p:cNvPr>
          <p:cNvGraphicFramePr>
            <a:graphicFrameLocks noGrp="1"/>
          </p:cNvGraphicFramePr>
          <p:nvPr>
            <p:extLst>
              <p:ext uri="{D42A27DB-BD31-4B8C-83A1-F6EECF244321}">
                <p14:modId xmlns:p14="http://schemas.microsoft.com/office/powerpoint/2010/main" val="1185574887"/>
              </p:ext>
            </p:extLst>
          </p:nvPr>
        </p:nvGraphicFramePr>
        <p:xfrm>
          <a:off x="143594" y="3778274"/>
          <a:ext cx="5952405" cy="2296160"/>
        </p:xfrm>
        <a:graphic>
          <a:graphicData uri="http://schemas.openxmlformats.org/drawingml/2006/table">
            <a:tbl>
              <a:tblPr firstRow="1" bandRow="1">
                <a:tableStyleId>{93296810-A885-4BE3-A3E7-6D5BEEA58F35}</a:tableStyleId>
              </a:tblPr>
              <a:tblGrid>
                <a:gridCol w="2819739">
                  <a:extLst>
                    <a:ext uri="{9D8B030D-6E8A-4147-A177-3AD203B41FA5}">
                      <a16:colId xmlns:a16="http://schemas.microsoft.com/office/drawing/2014/main" val="3861262877"/>
                    </a:ext>
                  </a:extLst>
                </a:gridCol>
                <a:gridCol w="3132666">
                  <a:extLst>
                    <a:ext uri="{9D8B030D-6E8A-4147-A177-3AD203B41FA5}">
                      <a16:colId xmlns:a16="http://schemas.microsoft.com/office/drawing/2014/main" val="501750406"/>
                    </a:ext>
                  </a:extLst>
                </a:gridCol>
              </a:tblGrid>
              <a:tr h="370840">
                <a:tc>
                  <a:txBody>
                    <a:bodyPr/>
                    <a:lstStyle/>
                    <a:p>
                      <a:pPr algn="ctr"/>
                      <a:r>
                        <a:rPr lang="es-CO" dirty="0"/>
                        <a:t>INDICADORES GENERALES</a:t>
                      </a:r>
                    </a:p>
                  </a:txBody>
                  <a:tcPr/>
                </a:tc>
                <a:tc>
                  <a:txBody>
                    <a:bodyPr/>
                    <a:lstStyle/>
                    <a:p>
                      <a:pPr algn="ctr"/>
                      <a:r>
                        <a:rPr lang="es-CO" dirty="0"/>
                        <a:t>INDICADORES ESPECIFICOS </a:t>
                      </a:r>
                    </a:p>
                  </a:txBody>
                  <a:tcPr/>
                </a:tc>
                <a:extLst>
                  <a:ext uri="{0D108BD9-81ED-4DB2-BD59-A6C34878D82A}">
                    <a16:rowId xmlns:a16="http://schemas.microsoft.com/office/drawing/2014/main" val="249564292"/>
                  </a:ext>
                </a:extLst>
              </a:tr>
              <a:tr h="386523">
                <a:tc>
                  <a:txBody>
                    <a:bodyPr/>
                    <a:lstStyle/>
                    <a:p>
                      <a:r>
                        <a:rPr lang="es-CO" dirty="0"/>
                        <a:t>PIB (Producto Interno Bruto)</a:t>
                      </a:r>
                    </a:p>
                  </a:txBody>
                  <a:tcPr/>
                </a:tc>
                <a:tc>
                  <a:txBody>
                    <a:bodyPr/>
                    <a:lstStyle/>
                    <a:p>
                      <a:r>
                        <a:rPr lang="es-CO" dirty="0"/>
                        <a:t>Tasa Representativa de Mercado (TRM)</a:t>
                      </a:r>
                    </a:p>
                  </a:txBody>
                  <a:tcPr/>
                </a:tc>
                <a:extLst>
                  <a:ext uri="{0D108BD9-81ED-4DB2-BD59-A6C34878D82A}">
                    <a16:rowId xmlns:a16="http://schemas.microsoft.com/office/drawing/2014/main" val="560489707"/>
                  </a:ext>
                </a:extLst>
              </a:tr>
              <a:tr h="370840">
                <a:tc>
                  <a:txBody>
                    <a:bodyPr/>
                    <a:lstStyle/>
                    <a:p>
                      <a:r>
                        <a:rPr lang="es-CO" dirty="0"/>
                        <a:t>IPC</a:t>
                      </a:r>
                    </a:p>
                  </a:txBody>
                  <a:tcPr/>
                </a:tc>
                <a:tc>
                  <a:txBody>
                    <a:bodyPr/>
                    <a:lstStyle/>
                    <a:p>
                      <a:r>
                        <a:rPr lang="es-CO" dirty="0"/>
                        <a:t>Balanza Comercial</a:t>
                      </a:r>
                    </a:p>
                  </a:txBody>
                  <a:tcPr/>
                </a:tc>
                <a:extLst>
                  <a:ext uri="{0D108BD9-81ED-4DB2-BD59-A6C34878D82A}">
                    <a16:rowId xmlns:a16="http://schemas.microsoft.com/office/drawing/2014/main" val="155453220"/>
                  </a:ext>
                </a:extLst>
              </a:tr>
              <a:tr h="370840">
                <a:tc>
                  <a:txBody>
                    <a:bodyPr/>
                    <a:lstStyle/>
                    <a:p>
                      <a:r>
                        <a:rPr lang="es-CO" dirty="0"/>
                        <a:t>Mercado Laboral o Índice de Seguimiento a la Economía * </a:t>
                      </a:r>
                    </a:p>
                  </a:txBody>
                  <a:tcPr/>
                </a:tc>
                <a:tc>
                  <a:txBody>
                    <a:bodyPr/>
                    <a:lstStyle/>
                    <a:p>
                      <a:r>
                        <a:rPr lang="es-CO" dirty="0"/>
                        <a:t>Índice de Precios al Productor</a:t>
                      </a:r>
                    </a:p>
                  </a:txBody>
                  <a:tcPr/>
                </a:tc>
                <a:extLst>
                  <a:ext uri="{0D108BD9-81ED-4DB2-BD59-A6C34878D82A}">
                    <a16:rowId xmlns:a16="http://schemas.microsoft.com/office/drawing/2014/main" val="1215045867"/>
                  </a:ext>
                </a:extLst>
              </a:tr>
            </a:tbl>
          </a:graphicData>
        </a:graphic>
      </p:graphicFrame>
      <p:sp>
        <p:nvSpPr>
          <p:cNvPr id="3" name="CuadroTexto 2">
            <a:extLst>
              <a:ext uri="{FF2B5EF4-FFF2-40B4-BE49-F238E27FC236}">
                <a16:creationId xmlns:a16="http://schemas.microsoft.com/office/drawing/2014/main" id="{34F67129-7888-EFC0-DA1D-E1D18400233A}"/>
              </a:ext>
            </a:extLst>
          </p:cNvPr>
          <p:cNvSpPr txBox="1"/>
          <p:nvPr/>
        </p:nvSpPr>
        <p:spPr>
          <a:xfrm>
            <a:off x="143594" y="6065671"/>
            <a:ext cx="8128000" cy="369332"/>
          </a:xfrm>
          <a:prstGeom prst="rect">
            <a:avLst/>
          </a:prstGeom>
          <a:noFill/>
        </p:spPr>
        <p:txBody>
          <a:bodyPr wrap="square" rtlCol="0">
            <a:spAutoFit/>
          </a:bodyPr>
          <a:lstStyle/>
          <a:p>
            <a:r>
              <a:rPr lang="es-CO" dirty="0"/>
              <a:t>* Dependiendo la necesidad de la entidad estos pueden variar.</a:t>
            </a:r>
          </a:p>
        </p:txBody>
      </p:sp>
    </p:spTree>
    <p:extLst>
      <p:ext uri="{BB962C8B-B14F-4D97-AF65-F5344CB8AC3E}">
        <p14:creationId xmlns:p14="http://schemas.microsoft.com/office/powerpoint/2010/main" val="1143557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0D782-0774-0228-AFE7-0D755D5F78F1}"/>
            </a:ext>
          </a:extLst>
        </p:cNvPr>
        <p:cNvGrpSpPr/>
        <p:nvPr/>
      </p:nvGrpSpPr>
      <p:grpSpPr>
        <a:xfrm>
          <a:off x="0" y="0"/>
          <a:ext cx="0" cy="0"/>
          <a:chOff x="0" y="0"/>
          <a:chExt cx="0" cy="0"/>
        </a:xfrm>
      </p:grpSpPr>
      <p:pic>
        <p:nvPicPr>
          <p:cNvPr id="10" name="Imagen 9">
            <a:extLst>
              <a:ext uri="{FF2B5EF4-FFF2-40B4-BE49-F238E27FC236}">
                <a16:creationId xmlns:a16="http://schemas.microsoft.com/office/drawing/2014/main" id="{FEDEA1B9-102E-4338-746D-C96449823E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7609" t="19438" r="-131"/>
          <a:stretch/>
        </p:blipFill>
        <p:spPr>
          <a:xfrm>
            <a:off x="904258" y="2183866"/>
            <a:ext cx="301983" cy="291083"/>
          </a:xfrm>
          <a:prstGeom prst="ellipse">
            <a:avLst/>
          </a:prstGeom>
        </p:spPr>
      </p:pic>
      <p:sp>
        <p:nvSpPr>
          <p:cNvPr id="5" name="Subtítulo 2">
            <a:extLst>
              <a:ext uri="{FF2B5EF4-FFF2-40B4-BE49-F238E27FC236}">
                <a16:creationId xmlns:a16="http://schemas.microsoft.com/office/drawing/2014/main" id="{8136ECC2-CEE8-3218-4460-4ACD8D038568}"/>
              </a:ext>
            </a:extLst>
          </p:cNvPr>
          <p:cNvSpPr txBox="1">
            <a:spLocks/>
          </p:cNvSpPr>
          <p:nvPr/>
        </p:nvSpPr>
        <p:spPr>
          <a:xfrm>
            <a:off x="1301698" y="2183867"/>
            <a:ext cx="4309848" cy="8975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CO" sz="1600" b="1" dirty="0"/>
              <a:t>Contexto técnico: </a:t>
            </a:r>
            <a:r>
              <a:rPr lang="es-CO" sz="1600" dirty="0"/>
              <a:t>Se incluyen todos los aspectos técnicos necesarios que se puedan encontrar dentro del mercado.</a:t>
            </a:r>
          </a:p>
        </p:txBody>
      </p:sp>
      <p:sp>
        <p:nvSpPr>
          <p:cNvPr id="8" name="Título 1">
            <a:extLst>
              <a:ext uri="{FF2B5EF4-FFF2-40B4-BE49-F238E27FC236}">
                <a16:creationId xmlns:a16="http://schemas.microsoft.com/office/drawing/2014/main" id="{514390D1-093E-53E9-8CB0-3CE1141519AA}"/>
              </a:ext>
            </a:extLst>
          </p:cNvPr>
          <p:cNvSpPr txBox="1">
            <a:spLocks/>
          </p:cNvSpPr>
          <p:nvPr/>
        </p:nvSpPr>
        <p:spPr>
          <a:xfrm>
            <a:off x="1192137" y="215405"/>
            <a:ext cx="4851862" cy="1054186"/>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Aspectos Generales del Mercado</a:t>
            </a:r>
            <a:endParaRPr lang="es-CO" b="1" dirty="0">
              <a:solidFill>
                <a:srgbClr val="577515"/>
              </a:solidFill>
              <a:latin typeface="+mn-lt"/>
            </a:endParaRPr>
          </a:p>
        </p:txBody>
      </p:sp>
      <p:pic>
        <p:nvPicPr>
          <p:cNvPr id="2" name="Imagen 1">
            <a:extLst>
              <a:ext uri="{FF2B5EF4-FFF2-40B4-BE49-F238E27FC236}">
                <a16:creationId xmlns:a16="http://schemas.microsoft.com/office/drawing/2014/main" id="{B85EC956-0D4D-8D95-535A-8FDCBE120BE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0243" r="24764"/>
          <a:stretch/>
        </p:blipFill>
        <p:spPr>
          <a:xfrm>
            <a:off x="6874524" y="582683"/>
            <a:ext cx="4712565" cy="5712246"/>
          </a:xfrm>
          <a:prstGeom prst="roundRect">
            <a:avLst/>
          </a:prstGeom>
        </p:spPr>
      </p:pic>
      <p:pic>
        <p:nvPicPr>
          <p:cNvPr id="9" name="Imagen 8">
            <a:extLst>
              <a:ext uri="{FF2B5EF4-FFF2-40B4-BE49-F238E27FC236}">
                <a16:creationId xmlns:a16="http://schemas.microsoft.com/office/drawing/2014/main" id="{5786FB2C-BDB0-52AE-4191-835606D3CCA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3259840">
            <a:off x="8994153" y="-2159409"/>
            <a:ext cx="3234555" cy="6858000"/>
          </a:xfrm>
          <a:prstGeom prst="rect">
            <a:avLst/>
          </a:prstGeom>
        </p:spPr>
      </p:pic>
      <p:sp>
        <p:nvSpPr>
          <p:cNvPr id="11" name="Subtítulo 2">
            <a:extLst>
              <a:ext uri="{FF2B5EF4-FFF2-40B4-BE49-F238E27FC236}">
                <a16:creationId xmlns:a16="http://schemas.microsoft.com/office/drawing/2014/main" id="{161E80E6-0D9B-E3A1-E2F7-3E6AD7EC790A}"/>
              </a:ext>
            </a:extLst>
          </p:cNvPr>
          <p:cNvSpPr txBox="1">
            <a:spLocks/>
          </p:cNvSpPr>
          <p:nvPr/>
        </p:nvSpPr>
        <p:spPr>
          <a:xfrm>
            <a:off x="1301698" y="3674533"/>
            <a:ext cx="5278758" cy="105418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1600" b="1" dirty="0"/>
              <a:t>Contexto Regulatorio*</a:t>
            </a:r>
            <a:r>
              <a:rPr lang="es-ES" sz="1600" dirty="0"/>
              <a:t>: </a:t>
            </a:r>
            <a:r>
              <a:rPr lang="es-CO" sz="1600" dirty="0"/>
              <a:t>Se incluyen todos los aspectos jurídicos necesarios que se puedan encontrar dentro del mercado.</a:t>
            </a:r>
            <a:endParaRPr lang="es-ES" sz="1600" dirty="0"/>
          </a:p>
        </p:txBody>
      </p:sp>
      <p:pic>
        <p:nvPicPr>
          <p:cNvPr id="12" name="Imagen 11">
            <a:extLst>
              <a:ext uri="{FF2B5EF4-FFF2-40B4-BE49-F238E27FC236}">
                <a16:creationId xmlns:a16="http://schemas.microsoft.com/office/drawing/2014/main" id="{50EC8F6D-EF28-5EC1-58C5-15EF51E61F9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7609" t="19438" r="-131"/>
          <a:stretch/>
        </p:blipFill>
        <p:spPr>
          <a:xfrm>
            <a:off x="904906" y="3674533"/>
            <a:ext cx="301983" cy="291083"/>
          </a:xfrm>
          <a:prstGeom prst="ellipse">
            <a:avLst/>
          </a:prstGeom>
        </p:spPr>
      </p:pic>
      <p:grpSp>
        <p:nvGrpSpPr>
          <p:cNvPr id="17" name="Grupo 16">
            <a:extLst>
              <a:ext uri="{FF2B5EF4-FFF2-40B4-BE49-F238E27FC236}">
                <a16:creationId xmlns:a16="http://schemas.microsoft.com/office/drawing/2014/main" id="{71055503-2F50-3FCD-E4CE-C8DB8E2F8E39}"/>
              </a:ext>
            </a:extLst>
          </p:cNvPr>
          <p:cNvGrpSpPr/>
          <p:nvPr/>
        </p:nvGrpSpPr>
        <p:grpSpPr>
          <a:xfrm>
            <a:off x="8047703" y="5976951"/>
            <a:ext cx="2366206" cy="609476"/>
            <a:chOff x="9243152" y="5918017"/>
            <a:chExt cx="2666083" cy="686717"/>
          </a:xfrm>
        </p:grpSpPr>
        <p:sp>
          <p:nvSpPr>
            <p:cNvPr id="18" name="Rectángulo redondeado 17">
              <a:extLst>
                <a:ext uri="{FF2B5EF4-FFF2-40B4-BE49-F238E27FC236}">
                  <a16:creationId xmlns:a16="http://schemas.microsoft.com/office/drawing/2014/main" id="{0EFD7BFA-C907-1923-7496-1D4DF1EE5B14}"/>
                </a:ext>
              </a:extLst>
            </p:cNvPr>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9" name="Imagen 18">
              <a:extLst>
                <a:ext uri="{FF2B5EF4-FFF2-40B4-BE49-F238E27FC236}">
                  <a16:creationId xmlns:a16="http://schemas.microsoft.com/office/drawing/2014/main" id="{0857C23C-39DF-DFA8-6CA2-AE5B9B57535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sp>
        <p:nvSpPr>
          <p:cNvPr id="6" name="CuadroTexto 5">
            <a:extLst>
              <a:ext uri="{FF2B5EF4-FFF2-40B4-BE49-F238E27FC236}">
                <a16:creationId xmlns:a16="http://schemas.microsoft.com/office/drawing/2014/main" id="{7D66EC40-D515-14EB-0674-296DA8744BFC}"/>
              </a:ext>
            </a:extLst>
          </p:cNvPr>
          <p:cNvSpPr txBox="1"/>
          <p:nvPr/>
        </p:nvSpPr>
        <p:spPr>
          <a:xfrm>
            <a:off x="1467247" y="4402779"/>
            <a:ext cx="5208018" cy="584775"/>
          </a:xfrm>
          <a:prstGeom prst="rect">
            <a:avLst/>
          </a:prstGeom>
          <a:noFill/>
        </p:spPr>
        <p:txBody>
          <a:bodyPr wrap="square" rtlCol="0">
            <a:spAutoFit/>
          </a:bodyPr>
          <a:lstStyle/>
          <a:p>
            <a:r>
              <a:rPr lang="es-CO" sz="1600" dirty="0"/>
              <a:t>* Esta sujeto a consideración si no se encuentran normas jurídicas se puede omitir</a:t>
            </a:r>
          </a:p>
        </p:txBody>
      </p:sp>
    </p:spTree>
    <p:extLst>
      <p:ext uri="{BB962C8B-B14F-4D97-AF65-F5344CB8AC3E}">
        <p14:creationId xmlns:p14="http://schemas.microsoft.com/office/powerpoint/2010/main" val="1218645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257F9-A00E-8ED7-D3BD-268FA353692E}"/>
            </a:ext>
          </a:extLst>
        </p:cNvPr>
        <p:cNvGrpSpPr/>
        <p:nvPr/>
      </p:nvGrpSpPr>
      <p:grpSpPr>
        <a:xfrm>
          <a:off x="0" y="0"/>
          <a:ext cx="0" cy="0"/>
          <a:chOff x="0" y="0"/>
          <a:chExt cx="0" cy="0"/>
        </a:xfrm>
      </p:grpSpPr>
      <p:pic>
        <p:nvPicPr>
          <p:cNvPr id="4" name="Imagen 3">
            <a:extLst>
              <a:ext uri="{FF2B5EF4-FFF2-40B4-BE49-F238E27FC236}">
                <a16:creationId xmlns:a16="http://schemas.microsoft.com/office/drawing/2014/main" id="{013EF6C9-AF84-28A8-0AA6-9BD6201E8D9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5458"/>
          <a:stretch/>
        </p:blipFill>
        <p:spPr>
          <a:xfrm>
            <a:off x="6213514" y="361472"/>
            <a:ext cx="5227504" cy="4121757"/>
          </a:xfrm>
          <a:prstGeom prst="roundRect">
            <a:avLst>
              <a:gd name="adj" fmla="val 11054"/>
            </a:avLst>
          </a:prstGeom>
        </p:spPr>
      </p:pic>
      <p:sp>
        <p:nvSpPr>
          <p:cNvPr id="5" name="Subtítulo 2">
            <a:extLst>
              <a:ext uri="{FF2B5EF4-FFF2-40B4-BE49-F238E27FC236}">
                <a16:creationId xmlns:a16="http://schemas.microsoft.com/office/drawing/2014/main" id="{D3A3275D-6D80-833D-93EE-FFE553114206}"/>
              </a:ext>
            </a:extLst>
          </p:cNvPr>
          <p:cNvSpPr txBox="1">
            <a:spLocks/>
          </p:cNvSpPr>
          <p:nvPr/>
        </p:nvSpPr>
        <p:spPr>
          <a:xfrm>
            <a:off x="378565" y="1368550"/>
            <a:ext cx="5020574" cy="7570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1600" dirty="0"/>
              <a:t>Investigación que se realiza para entender la forma en que los clientes precisan un servicio o producto</a:t>
            </a:r>
            <a:endParaRPr lang="es-CO" sz="1600" dirty="0"/>
          </a:p>
          <a:p>
            <a:pPr marL="0" indent="0">
              <a:buNone/>
            </a:pPr>
            <a:endParaRPr lang="es-CO" sz="1600" dirty="0">
              <a:solidFill>
                <a:srgbClr val="33440C"/>
              </a:solidFill>
            </a:endParaRPr>
          </a:p>
        </p:txBody>
      </p:sp>
      <p:sp>
        <p:nvSpPr>
          <p:cNvPr id="8" name="Título 1">
            <a:extLst>
              <a:ext uri="{FF2B5EF4-FFF2-40B4-BE49-F238E27FC236}">
                <a16:creationId xmlns:a16="http://schemas.microsoft.com/office/drawing/2014/main" id="{AEF44EF7-9A1C-F896-73CC-0301256497DF}"/>
              </a:ext>
            </a:extLst>
          </p:cNvPr>
          <p:cNvSpPr txBox="1">
            <a:spLocks/>
          </p:cNvSpPr>
          <p:nvPr/>
        </p:nvSpPr>
        <p:spPr>
          <a:xfrm>
            <a:off x="378565" y="361472"/>
            <a:ext cx="4851862" cy="1054186"/>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577515"/>
                </a:solidFill>
                <a:latin typeface="+mn-lt"/>
              </a:rPr>
              <a:t>Estudio de la Demanda</a:t>
            </a:r>
            <a:endParaRPr lang="es-CO" b="1" dirty="0">
              <a:solidFill>
                <a:srgbClr val="577515"/>
              </a:solidFill>
              <a:latin typeface="+mn-lt"/>
            </a:endParaRPr>
          </a:p>
        </p:txBody>
      </p:sp>
      <p:pic>
        <p:nvPicPr>
          <p:cNvPr id="12" name="Imagen 11">
            <a:extLst>
              <a:ext uri="{FF2B5EF4-FFF2-40B4-BE49-F238E27FC236}">
                <a16:creationId xmlns:a16="http://schemas.microsoft.com/office/drawing/2014/main" id="{450D1012-64CA-44DC-4E74-75C182A7AF1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259840">
            <a:off x="10541271" y="-1050454"/>
            <a:ext cx="1799491" cy="3815334"/>
          </a:xfrm>
          <a:prstGeom prst="rect">
            <a:avLst/>
          </a:prstGeom>
        </p:spPr>
      </p:pic>
      <p:pic>
        <p:nvPicPr>
          <p:cNvPr id="13" name="Imagen 12">
            <a:extLst>
              <a:ext uri="{FF2B5EF4-FFF2-40B4-BE49-F238E27FC236}">
                <a16:creationId xmlns:a16="http://schemas.microsoft.com/office/drawing/2014/main" id="{53A82751-19E1-F499-8637-A88496A12E2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3500000">
            <a:off x="4612360" y="4560702"/>
            <a:ext cx="1799491" cy="3815334"/>
          </a:xfrm>
          <a:prstGeom prst="rect">
            <a:avLst/>
          </a:prstGeom>
        </p:spPr>
      </p:pic>
      <p:grpSp>
        <p:nvGrpSpPr>
          <p:cNvPr id="16" name="Grupo 15">
            <a:extLst>
              <a:ext uri="{FF2B5EF4-FFF2-40B4-BE49-F238E27FC236}">
                <a16:creationId xmlns:a16="http://schemas.microsoft.com/office/drawing/2014/main" id="{6F4FBA21-F8D7-9019-332C-ADDB006E0787}"/>
              </a:ext>
            </a:extLst>
          </p:cNvPr>
          <p:cNvGrpSpPr/>
          <p:nvPr/>
        </p:nvGrpSpPr>
        <p:grpSpPr>
          <a:xfrm>
            <a:off x="8183485" y="5990931"/>
            <a:ext cx="2366206" cy="609476"/>
            <a:chOff x="9243152" y="5918017"/>
            <a:chExt cx="2666083" cy="686717"/>
          </a:xfrm>
        </p:grpSpPr>
        <p:sp>
          <p:nvSpPr>
            <p:cNvPr id="17" name="Rectángulo redondeado 16">
              <a:extLst>
                <a:ext uri="{FF2B5EF4-FFF2-40B4-BE49-F238E27FC236}">
                  <a16:creationId xmlns:a16="http://schemas.microsoft.com/office/drawing/2014/main" id="{CABFFACA-6ECC-4256-3F3D-63C72D3AD340}"/>
                </a:ext>
              </a:extLst>
            </p:cNvPr>
            <p:cNvSpPr/>
            <p:nvPr/>
          </p:nvSpPr>
          <p:spPr>
            <a:xfrm>
              <a:off x="9243152" y="5918017"/>
              <a:ext cx="2666083" cy="686717"/>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8" name="Imagen 17">
              <a:extLst>
                <a:ext uri="{FF2B5EF4-FFF2-40B4-BE49-F238E27FC236}">
                  <a16:creationId xmlns:a16="http://schemas.microsoft.com/office/drawing/2014/main" id="{4498008C-323C-854E-61F5-CF6C6690CE0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81964" y="5998629"/>
              <a:ext cx="2096765" cy="484852"/>
            </a:xfrm>
            <a:prstGeom prst="rect">
              <a:avLst/>
            </a:prstGeom>
          </p:spPr>
        </p:pic>
      </p:grpSp>
      <p:sp>
        <p:nvSpPr>
          <p:cNvPr id="6" name="CuadroTexto 5">
            <a:extLst>
              <a:ext uri="{FF2B5EF4-FFF2-40B4-BE49-F238E27FC236}">
                <a16:creationId xmlns:a16="http://schemas.microsoft.com/office/drawing/2014/main" id="{C407D21A-71B6-862C-B45C-7B1F720D0BA6}"/>
              </a:ext>
            </a:extLst>
          </p:cNvPr>
          <p:cNvSpPr txBox="1"/>
          <p:nvPr/>
        </p:nvSpPr>
        <p:spPr>
          <a:xfrm>
            <a:off x="188696" y="2132796"/>
            <a:ext cx="5789791" cy="923330"/>
          </a:xfrm>
          <a:prstGeom prst="rect">
            <a:avLst/>
          </a:prstGeom>
          <a:noFill/>
        </p:spPr>
        <p:txBody>
          <a:bodyPr wrap="square" rtlCol="0">
            <a:spAutoFit/>
          </a:bodyPr>
          <a:lstStyle/>
          <a:p>
            <a:pPr marL="342900" indent="-342900">
              <a:buFont typeface="+mj-lt"/>
              <a:buAutoNum type="arabicPeriod"/>
            </a:pPr>
            <a:r>
              <a:rPr lang="es-CO" b="1" dirty="0"/>
              <a:t>¿Cómo ha adquirido la entidad en el pasado este bien, obra o servicio?</a:t>
            </a:r>
            <a:endParaRPr lang="es-CO" dirty="0"/>
          </a:p>
          <a:p>
            <a:pPr marL="342900" indent="-342900">
              <a:buFont typeface="+mj-lt"/>
              <a:buAutoNum type="arabicPeriod"/>
            </a:pPr>
            <a:endParaRPr lang="es-CO" dirty="0"/>
          </a:p>
        </p:txBody>
      </p:sp>
      <p:graphicFrame>
        <p:nvGraphicFramePr>
          <p:cNvPr id="7" name="Tabla 6">
            <a:extLst>
              <a:ext uri="{FF2B5EF4-FFF2-40B4-BE49-F238E27FC236}">
                <a16:creationId xmlns:a16="http://schemas.microsoft.com/office/drawing/2014/main" id="{4A0B43D6-E4D7-CAC2-ED40-A8CF897F4B7B}"/>
              </a:ext>
            </a:extLst>
          </p:cNvPr>
          <p:cNvGraphicFramePr>
            <a:graphicFrameLocks noGrp="1"/>
          </p:cNvGraphicFramePr>
          <p:nvPr>
            <p:extLst>
              <p:ext uri="{D42A27DB-BD31-4B8C-83A1-F6EECF244321}">
                <p14:modId xmlns:p14="http://schemas.microsoft.com/office/powerpoint/2010/main" val="3786397416"/>
              </p:ext>
            </p:extLst>
          </p:nvPr>
        </p:nvGraphicFramePr>
        <p:xfrm>
          <a:off x="286232" y="2927450"/>
          <a:ext cx="5692255" cy="1280160"/>
        </p:xfrm>
        <a:graphic>
          <a:graphicData uri="http://schemas.openxmlformats.org/drawingml/2006/table">
            <a:tbl>
              <a:tblPr firstRow="1" bandRow="1">
                <a:tableStyleId>{93296810-A885-4BE3-A3E7-6D5BEEA58F35}</a:tableStyleId>
              </a:tblPr>
              <a:tblGrid>
                <a:gridCol w="2507768">
                  <a:extLst>
                    <a:ext uri="{9D8B030D-6E8A-4147-A177-3AD203B41FA5}">
                      <a16:colId xmlns:a16="http://schemas.microsoft.com/office/drawing/2014/main" val="2084562650"/>
                    </a:ext>
                  </a:extLst>
                </a:gridCol>
                <a:gridCol w="3184487">
                  <a:extLst>
                    <a:ext uri="{9D8B030D-6E8A-4147-A177-3AD203B41FA5}">
                      <a16:colId xmlns:a16="http://schemas.microsoft.com/office/drawing/2014/main" val="1442071110"/>
                    </a:ext>
                  </a:extLst>
                </a:gridCol>
              </a:tblGrid>
              <a:tr h="370840">
                <a:tc>
                  <a:txBody>
                    <a:bodyPr/>
                    <a:lstStyle/>
                    <a:p>
                      <a:r>
                        <a:rPr lang="es-CO" dirty="0"/>
                        <a:t>Base de Datos de la Entidad</a:t>
                      </a:r>
                    </a:p>
                  </a:txBody>
                  <a:tcPr/>
                </a:tc>
                <a:tc>
                  <a:txBody>
                    <a:bodyPr/>
                    <a:lstStyle/>
                    <a:p>
                      <a:r>
                        <a:rPr lang="es-CO" dirty="0"/>
                        <a:t>Fuentes Externas</a:t>
                      </a:r>
                    </a:p>
                  </a:txBody>
                  <a:tcPr/>
                </a:tc>
                <a:extLst>
                  <a:ext uri="{0D108BD9-81ED-4DB2-BD59-A6C34878D82A}">
                    <a16:rowId xmlns:a16="http://schemas.microsoft.com/office/drawing/2014/main" val="1749448687"/>
                  </a:ext>
                </a:extLst>
              </a:tr>
              <a:tr h="370840">
                <a:tc>
                  <a:txBody>
                    <a:bodyPr/>
                    <a:lstStyle/>
                    <a:p>
                      <a:r>
                        <a:rPr lang="es-CO" dirty="0"/>
                        <a:t>Bases históricas de contratos</a:t>
                      </a:r>
                    </a:p>
                  </a:txBody>
                  <a:tcPr/>
                </a:tc>
                <a:tc>
                  <a:txBody>
                    <a:bodyPr/>
                    <a:lstStyle/>
                    <a:p>
                      <a:r>
                        <a:rPr lang="es-CO" dirty="0"/>
                        <a:t>Datos Abiertos (SECOP)</a:t>
                      </a:r>
                    </a:p>
                  </a:txBody>
                  <a:tcPr/>
                </a:tc>
                <a:extLst>
                  <a:ext uri="{0D108BD9-81ED-4DB2-BD59-A6C34878D82A}">
                    <a16:rowId xmlns:a16="http://schemas.microsoft.com/office/drawing/2014/main" val="552555731"/>
                  </a:ext>
                </a:extLst>
              </a:tr>
            </a:tbl>
          </a:graphicData>
        </a:graphic>
      </p:graphicFrame>
      <p:pic>
        <p:nvPicPr>
          <p:cNvPr id="9" name="Imagen 8">
            <a:extLst>
              <a:ext uri="{FF2B5EF4-FFF2-40B4-BE49-F238E27FC236}">
                <a16:creationId xmlns:a16="http://schemas.microsoft.com/office/drawing/2014/main" id="{3C8FB7FA-7C20-BE25-C7A9-BE0DD3CDF79D}"/>
              </a:ext>
            </a:extLst>
          </p:cNvPr>
          <p:cNvPicPr>
            <a:picLocks noChangeAspect="1"/>
          </p:cNvPicPr>
          <p:nvPr/>
        </p:nvPicPr>
        <p:blipFill>
          <a:blip r:embed="rId5"/>
          <a:stretch>
            <a:fillRect/>
          </a:stretch>
        </p:blipFill>
        <p:spPr>
          <a:xfrm>
            <a:off x="177210" y="4563828"/>
            <a:ext cx="11837579" cy="1329257"/>
          </a:xfrm>
          <a:prstGeom prst="rect">
            <a:avLst/>
          </a:prstGeom>
        </p:spPr>
      </p:pic>
      <p:sp>
        <p:nvSpPr>
          <p:cNvPr id="10" name="CuadroTexto 9">
            <a:extLst>
              <a:ext uri="{FF2B5EF4-FFF2-40B4-BE49-F238E27FC236}">
                <a16:creationId xmlns:a16="http://schemas.microsoft.com/office/drawing/2014/main" id="{BA782F8F-6125-726D-8F7A-451D534879A9}"/>
              </a:ext>
            </a:extLst>
          </p:cNvPr>
          <p:cNvSpPr txBox="1"/>
          <p:nvPr/>
        </p:nvSpPr>
        <p:spPr>
          <a:xfrm>
            <a:off x="177210" y="6023355"/>
            <a:ext cx="8138160" cy="646331"/>
          </a:xfrm>
          <a:prstGeom prst="rect">
            <a:avLst/>
          </a:prstGeom>
          <a:noFill/>
        </p:spPr>
        <p:txBody>
          <a:bodyPr wrap="square" rtlCol="0">
            <a:spAutoFit/>
          </a:bodyPr>
          <a:lstStyle/>
          <a:p>
            <a:r>
              <a:rPr lang="es-CO" b="1" dirty="0"/>
              <a:t>Nota: </a:t>
            </a:r>
            <a:r>
              <a:rPr lang="es-CO" dirty="0"/>
              <a:t>Esta tabla puede estar sujeta a modificaciones, dependiendo la necesidad.</a:t>
            </a:r>
          </a:p>
        </p:txBody>
      </p:sp>
    </p:spTree>
    <p:extLst>
      <p:ext uri="{BB962C8B-B14F-4D97-AF65-F5344CB8AC3E}">
        <p14:creationId xmlns:p14="http://schemas.microsoft.com/office/powerpoint/2010/main" val="162833368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1076</Words>
  <Application>Microsoft Office PowerPoint</Application>
  <PresentationFormat>Panorámica</PresentationFormat>
  <Paragraphs>126</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Calibri</vt:lpstr>
      <vt:lpstr>Calibri Light</vt:lpstr>
      <vt:lpstr>Tema de Office</vt:lpstr>
      <vt:lpstr>Análisis de Sector y Estudio de Mercado</vt:lpstr>
      <vt:lpstr>Presentación de PowerPoint</vt:lpstr>
      <vt:lpstr>Presentación de PowerPoint</vt:lpstr>
      <vt:lpstr>Presentación de PowerPoint</vt:lpstr>
      <vt:lpstr>Presentación de PowerPoint</vt:lpstr>
      <vt:lpstr>Aspectos Generales del Mercado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dc:title>
  <dc:creator>LEONARDO.GIL</dc:creator>
  <cp:lastModifiedBy>113 ALQUILER</cp:lastModifiedBy>
  <cp:revision>32</cp:revision>
  <dcterms:created xsi:type="dcterms:W3CDTF">2024-01-30T14:53:26Z</dcterms:created>
  <dcterms:modified xsi:type="dcterms:W3CDTF">2025-11-24T15:23:00Z</dcterms:modified>
</cp:coreProperties>
</file>