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11/27/2025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86392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11/27/2025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83417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11/27/2025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48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11/27/2025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425403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11/27/2025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45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11/27/2025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15156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11/27/2025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0153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11/27/2025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59060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11/27/2025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12687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11/27/2025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54575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11/27/2025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422684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11/27/2025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‹Nº›</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45586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167CEF-759E-2357-74BC-2F3153998F09}"/>
              </a:ext>
            </a:extLst>
          </p:cNvPr>
          <p:cNvPicPr>
            <a:picLocks noChangeAspect="1"/>
          </p:cNvPicPr>
          <p:nvPr/>
        </p:nvPicPr>
        <p:blipFill>
          <a:blip r:embed="rId2"/>
          <a:srcRect l="10360" r="18388"/>
          <a:stretch/>
        </p:blipFill>
        <p:spPr>
          <a:xfrm>
            <a:off x="20" y="10"/>
            <a:ext cx="6931132" cy="6857990"/>
          </a:xfrm>
          <a:prstGeom prst="rect">
            <a:avLst/>
          </a:prstGeom>
        </p:spPr>
      </p:pic>
      <p:sp>
        <p:nvSpPr>
          <p:cNvPr id="2" name="Título 1">
            <a:extLst>
              <a:ext uri="{FF2B5EF4-FFF2-40B4-BE49-F238E27FC236}">
                <a16:creationId xmlns:a16="http://schemas.microsoft.com/office/drawing/2014/main" id="{68AC6295-17E9-E28C-1B51-E2EDF2C447FD}"/>
              </a:ext>
            </a:extLst>
          </p:cNvPr>
          <p:cNvSpPr>
            <a:spLocks noGrp="1"/>
          </p:cNvSpPr>
          <p:nvPr>
            <p:ph type="ctrTitle"/>
          </p:nvPr>
        </p:nvSpPr>
        <p:spPr>
          <a:xfrm>
            <a:off x="7537528" y="1032764"/>
            <a:ext cx="4308672" cy="3224045"/>
          </a:xfrm>
        </p:spPr>
        <p:txBody>
          <a:bodyPr anchor="b">
            <a:normAutofit/>
          </a:bodyPr>
          <a:lstStyle/>
          <a:p>
            <a:pPr>
              <a:lnSpc>
                <a:spcPct val="90000"/>
              </a:lnSpc>
            </a:pPr>
            <a:r>
              <a:rPr lang="es-MX" sz="4500" dirty="0"/>
              <a:t>PRESENTACIÓN MANUAL DE CONTRATACIÓN</a:t>
            </a:r>
            <a:endParaRPr lang="es-CO" sz="4500" dirty="0"/>
          </a:p>
        </p:txBody>
      </p:sp>
      <p:sp>
        <p:nvSpPr>
          <p:cNvPr id="3" name="Subtítulo 2">
            <a:extLst>
              <a:ext uri="{FF2B5EF4-FFF2-40B4-BE49-F238E27FC236}">
                <a16:creationId xmlns:a16="http://schemas.microsoft.com/office/drawing/2014/main" id="{7A91727C-B928-A640-27D9-A39E9516B1E8}"/>
              </a:ext>
            </a:extLst>
          </p:cNvPr>
          <p:cNvSpPr>
            <a:spLocks noGrp="1"/>
          </p:cNvSpPr>
          <p:nvPr>
            <p:ph type="subTitle" idx="1"/>
          </p:nvPr>
        </p:nvSpPr>
        <p:spPr>
          <a:xfrm>
            <a:off x="7535756" y="5046281"/>
            <a:ext cx="4308672" cy="1172408"/>
          </a:xfrm>
        </p:spPr>
        <p:txBody>
          <a:bodyPr anchor="t">
            <a:normAutofit/>
          </a:bodyPr>
          <a:lstStyle/>
          <a:p>
            <a:r>
              <a:rPr lang="es-MX" dirty="0"/>
              <a:t>Elaborado por: Sebastián Garcés Restrepo</a:t>
            </a:r>
          </a:p>
          <a:p>
            <a:endParaRPr lang="es-CO" dirty="0"/>
          </a:p>
        </p:txBody>
      </p:sp>
      <p:cxnSp>
        <p:nvCxnSpPr>
          <p:cNvPr id="11" name="Straight Connector 10">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33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47D4E72-BED2-30A1-8970-E060175D1924}"/>
              </a:ext>
            </a:extLst>
          </p:cNvPr>
          <p:cNvPicPr>
            <a:picLocks noChangeAspect="1"/>
          </p:cNvPicPr>
          <p:nvPr/>
        </p:nvPicPr>
        <p:blipFill>
          <a:blip r:embed="rId2"/>
          <a:stretch>
            <a:fillRect/>
          </a:stretch>
        </p:blipFill>
        <p:spPr>
          <a:xfrm>
            <a:off x="3788288" y="0"/>
            <a:ext cx="4615424" cy="6858000"/>
          </a:xfrm>
          <a:prstGeom prst="rect">
            <a:avLst/>
          </a:prstGeom>
        </p:spPr>
      </p:pic>
    </p:spTree>
    <p:extLst>
      <p:ext uri="{BB962C8B-B14F-4D97-AF65-F5344CB8AC3E}">
        <p14:creationId xmlns:p14="http://schemas.microsoft.com/office/powerpoint/2010/main" val="330511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26161-578A-145A-97D1-D4B6B2FFBC81}"/>
              </a:ext>
            </a:extLst>
          </p:cNvPr>
          <p:cNvSpPr>
            <a:spLocks noGrp="1"/>
          </p:cNvSpPr>
          <p:nvPr>
            <p:ph type="title"/>
          </p:nvPr>
        </p:nvSpPr>
        <p:spPr/>
        <p:txBody>
          <a:bodyPr/>
          <a:lstStyle/>
          <a:p>
            <a:r>
              <a:rPr lang="es-MX" dirty="0"/>
              <a:t>ESTUDIOS Y DOCUMENTOS PREVIOS</a:t>
            </a:r>
            <a:endParaRPr lang="es-CO" dirty="0"/>
          </a:p>
        </p:txBody>
      </p:sp>
      <p:pic>
        <p:nvPicPr>
          <p:cNvPr id="5" name="Marcador de contenido 4">
            <a:extLst>
              <a:ext uri="{FF2B5EF4-FFF2-40B4-BE49-F238E27FC236}">
                <a16:creationId xmlns:a16="http://schemas.microsoft.com/office/drawing/2014/main" id="{D2F8163D-B049-54DA-9D9B-082B9A2D66EF}"/>
              </a:ext>
            </a:extLst>
          </p:cNvPr>
          <p:cNvPicPr>
            <a:picLocks noGrp="1" noChangeAspect="1"/>
          </p:cNvPicPr>
          <p:nvPr>
            <p:ph idx="1"/>
          </p:nvPr>
        </p:nvPicPr>
        <p:blipFill>
          <a:blip r:embed="rId2"/>
          <a:stretch>
            <a:fillRect/>
          </a:stretch>
        </p:blipFill>
        <p:spPr>
          <a:xfrm>
            <a:off x="2397951" y="2633663"/>
            <a:ext cx="7375461" cy="3565525"/>
          </a:xfrm>
        </p:spPr>
      </p:pic>
    </p:spTree>
    <p:extLst>
      <p:ext uri="{BB962C8B-B14F-4D97-AF65-F5344CB8AC3E}">
        <p14:creationId xmlns:p14="http://schemas.microsoft.com/office/powerpoint/2010/main" val="356038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EC9E2-3AF2-7059-2582-2BDC5F34C11F}"/>
              </a:ext>
            </a:extLst>
          </p:cNvPr>
          <p:cNvSpPr>
            <a:spLocks noGrp="1"/>
          </p:cNvSpPr>
          <p:nvPr>
            <p:ph type="title"/>
          </p:nvPr>
        </p:nvSpPr>
        <p:spPr/>
        <p:txBody>
          <a:bodyPr/>
          <a:lstStyle/>
          <a:p>
            <a:r>
              <a:rPr lang="es-MX" dirty="0"/>
              <a:t>DETALLES DE LAS SALIDAS ESPERADAS</a:t>
            </a:r>
            <a:endParaRPr lang="es-CO" dirty="0"/>
          </a:p>
        </p:txBody>
      </p:sp>
      <p:pic>
        <p:nvPicPr>
          <p:cNvPr id="5" name="Marcador de contenido 4">
            <a:extLst>
              <a:ext uri="{FF2B5EF4-FFF2-40B4-BE49-F238E27FC236}">
                <a16:creationId xmlns:a16="http://schemas.microsoft.com/office/drawing/2014/main" id="{06FDBC1E-36D3-597E-05FB-AB36F22A6AD0}"/>
              </a:ext>
            </a:extLst>
          </p:cNvPr>
          <p:cNvPicPr>
            <a:picLocks noGrp="1" noChangeAspect="1"/>
          </p:cNvPicPr>
          <p:nvPr>
            <p:ph idx="1"/>
          </p:nvPr>
        </p:nvPicPr>
        <p:blipFill>
          <a:blip r:embed="rId2"/>
          <a:stretch>
            <a:fillRect/>
          </a:stretch>
        </p:blipFill>
        <p:spPr>
          <a:xfrm>
            <a:off x="1465006" y="2633663"/>
            <a:ext cx="9045677" cy="3953950"/>
          </a:xfrm>
        </p:spPr>
      </p:pic>
    </p:spTree>
    <p:extLst>
      <p:ext uri="{BB962C8B-B14F-4D97-AF65-F5344CB8AC3E}">
        <p14:creationId xmlns:p14="http://schemas.microsoft.com/office/powerpoint/2010/main" val="3019130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19D260-C4FE-8C8D-427F-A3A6C46DE504}"/>
              </a:ext>
            </a:extLst>
          </p:cNvPr>
          <p:cNvSpPr>
            <a:spLocks noGrp="1"/>
          </p:cNvSpPr>
          <p:nvPr>
            <p:ph type="title"/>
          </p:nvPr>
        </p:nvSpPr>
        <p:spPr/>
        <p:txBody>
          <a:bodyPr>
            <a:normAutofit fontScale="90000"/>
          </a:bodyPr>
          <a:lstStyle/>
          <a:p>
            <a:r>
              <a:rPr lang="es-MX" dirty="0"/>
              <a:t>CONSTITUCIÓN DEL PROYECTO/ ABASTECIMIENTO ESTRATÉGICO</a:t>
            </a:r>
            <a:endParaRPr lang="es-CO" dirty="0"/>
          </a:p>
        </p:txBody>
      </p:sp>
      <p:pic>
        <p:nvPicPr>
          <p:cNvPr id="5" name="Marcador de contenido 4">
            <a:extLst>
              <a:ext uri="{FF2B5EF4-FFF2-40B4-BE49-F238E27FC236}">
                <a16:creationId xmlns:a16="http://schemas.microsoft.com/office/drawing/2014/main" id="{E2EAC67C-AABB-80D7-46C5-10D074161F40}"/>
              </a:ext>
            </a:extLst>
          </p:cNvPr>
          <p:cNvPicPr>
            <a:picLocks noGrp="1" noChangeAspect="1"/>
          </p:cNvPicPr>
          <p:nvPr>
            <p:ph idx="1"/>
          </p:nvPr>
        </p:nvPicPr>
        <p:blipFill>
          <a:blip r:embed="rId2"/>
          <a:stretch>
            <a:fillRect/>
          </a:stretch>
        </p:blipFill>
        <p:spPr>
          <a:xfrm>
            <a:off x="2366574" y="2633663"/>
            <a:ext cx="7438215" cy="3565525"/>
          </a:xfrm>
        </p:spPr>
      </p:pic>
    </p:spTree>
    <p:extLst>
      <p:ext uri="{BB962C8B-B14F-4D97-AF65-F5344CB8AC3E}">
        <p14:creationId xmlns:p14="http://schemas.microsoft.com/office/powerpoint/2010/main" val="387427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C036A-59DF-B0CC-972F-19A5198CFBCC}"/>
              </a:ext>
            </a:extLst>
          </p:cNvPr>
          <p:cNvSpPr>
            <a:spLocks noGrp="1"/>
          </p:cNvSpPr>
          <p:nvPr>
            <p:ph type="title"/>
          </p:nvPr>
        </p:nvSpPr>
        <p:spPr/>
        <p:txBody>
          <a:bodyPr/>
          <a:lstStyle/>
          <a:p>
            <a:r>
              <a:rPr lang="es-MX" dirty="0"/>
              <a:t>PLANTEAMIENTO DEL PROBLEMA</a:t>
            </a:r>
            <a:endParaRPr lang="es-CO" dirty="0"/>
          </a:p>
        </p:txBody>
      </p:sp>
      <p:pic>
        <p:nvPicPr>
          <p:cNvPr id="5" name="Marcador de contenido 4">
            <a:extLst>
              <a:ext uri="{FF2B5EF4-FFF2-40B4-BE49-F238E27FC236}">
                <a16:creationId xmlns:a16="http://schemas.microsoft.com/office/drawing/2014/main" id="{9D66A55F-A5EA-5381-3E54-3B0661F88C0B}"/>
              </a:ext>
            </a:extLst>
          </p:cNvPr>
          <p:cNvPicPr>
            <a:picLocks noGrp="1" noChangeAspect="1"/>
          </p:cNvPicPr>
          <p:nvPr>
            <p:ph idx="1"/>
          </p:nvPr>
        </p:nvPicPr>
        <p:blipFill>
          <a:blip r:embed="rId2"/>
          <a:stretch>
            <a:fillRect/>
          </a:stretch>
        </p:blipFill>
        <p:spPr>
          <a:xfrm>
            <a:off x="3294880" y="2633663"/>
            <a:ext cx="5581602" cy="3565525"/>
          </a:xfrm>
        </p:spPr>
      </p:pic>
    </p:spTree>
    <p:extLst>
      <p:ext uri="{BB962C8B-B14F-4D97-AF65-F5344CB8AC3E}">
        <p14:creationId xmlns:p14="http://schemas.microsoft.com/office/powerpoint/2010/main" val="204889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36DA20-4244-93D5-8F95-D35701E4CA19}"/>
              </a:ext>
            </a:extLst>
          </p:cNvPr>
          <p:cNvPicPr>
            <a:picLocks noChangeAspect="1"/>
          </p:cNvPicPr>
          <p:nvPr/>
        </p:nvPicPr>
        <p:blipFill>
          <a:blip r:embed="rId2"/>
          <a:stretch>
            <a:fillRect/>
          </a:stretch>
        </p:blipFill>
        <p:spPr>
          <a:xfrm>
            <a:off x="1651819" y="928338"/>
            <a:ext cx="9016181" cy="5393804"/>
          </a:xfrm>
          <a:prstGeom prst="rect">
            <a:avLst/>
          </a:prstGeom>
        </p:spPr>
      </p:pic>
    </p:spTree>
    <p:extLst>
      <p:ext uri="{BB962C8B-B14F-4D97-AF65-F5344CB8AC3E}">
        <p14:creationId xmlns:p14="http://schemas.microsoft.com/office/powerpoint/2010/main" val="203574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65B04-F7A2-01C1-ACBF-3922609E87F6}"/>
              </a:ext>
            </a:extLst>
          </p:cNvPr>
          <p:cNvSpPr>
            <a:spLocks noGrp="1"/>
          </p:cNvSpPr>
          <p:nvPr>
            <p:ph type="title"/>
          </p:nvPr>
        </p:nvSpPr>
        <p:spPr/>
        <p:txBody>
          <a:bodyPr>
            <a:normAutofit fontScale="90000"/>
          </a:bodyPr>
          <a:lstStyle/>
          <a:p>
            <a:r>
              <a:rPr lang="es-MX" dirty="0"/>
              <a:t>Objetivos y alcance del proyecto: S.M.A.R.T: Específico, Medible, Alcanzable, Relevante, Tiempo </a:t>
            </a:r>
            <a:endParaRPr lang="es-CO" dirty="0"/>
          </a:p>
        </p:txBody>
      </p:sp>
      <p:pic>
        <p:nvPicPr>
          <p:cNvPr id="5" name="Marcador de contenido 4">
            <a:extLst>
              <a:ext uri="{FF2B5EF4-FFF2-40B4-BE49-F238E27FC236}">
                <a16:creationId xmlns:a16="http://schemas.microsoft.com/office/drawing/2014/main" id="{B3ED6D72-FBE2-ED0F-3862-F33CB9AAC0F2}"/>
              </a:ext>
            </a:extLst>
          </p:cNvPr>
          <p:cNvPicPr>
            <a:picLocks noGrp="1" noChangeAspect="1"/>
          </p:cNvPicPr>
          <p:nvPr>
            <p:ph idx="1"/>
          </p:nvPr>
        </p:nvPicPr>
        <p:blipFill>
          <a:blip r:embed="rId2"/>
          <a:stretch>
            <a:fillRect/>
          </a:stretch>
        </p:blipFill>
        <p:spPr>
          <a:xfrm>
            <a:off x="2668973" y="2633663"/>
            <a:ext cx="6833417" cy="3565525"/>
          </a:xfrm>
        </p:spPr>
      </p:pic>
    </p:spTree>
    <p:extLst>
      <p:ext uri="{BB962C8B-B14F-4D97-AF65-F5344CB8AC3E}">
        <p14:creationId xmlns:p14="http://schemas.microsoft.com/office/powerpoint/2010/main" val="1429808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B46CD4-DD4C-0740-9033-0C3F28B9E9F7}"/>
              </a:ext>
            </a:extLst>
          </p:cNvPr>
          <p:cNvSpPr>
            <a:spLocks noGrp="1"/>
          </p:cNvSpPr>
          <p:nvPr>
            <p:ph type="title"/>
          </p:nvPr>
        </p:nvSpPr>
        <p:spPr/>
        <p:txBody>
          <a:bodyPr>
            <a:normAutofit fontScale="90000"/>
          </a:bodyPr>
          <a:lstStyle/>
          <a:p>
            <a:r>
              <a:rPr lang="es-MX" dirty="0"/>
              <a:t>Recomendaciones para la construcción de objetivos</a:t>
            </a:r>
            <a:endParaRPr lang="es-CO" dirty="0"/>
          </a:p>
        </p:txBody>
      </p:sp>
      <p:sp>
        <p:nvSpPr>
          <p:cNvPr id="3" name="Marcador de contenido 2">
            <a:extLst>
              <a:ext uri="{FF2B5EF4-FFF2-40B4-BE49-F238E27FC236}">
                <a16:creationId xmlns:a16="http://schemas.microsoft.com/office/drawing/2014/main" id="{AD9B74B4-134F-9D54-0196-954528373A02}"/>
              </a:ext>
            </a:extLst>
          </p:cNvPr>
          <p:cNvSpPr>
            <a:spLocks noGrp="1"/>
          </p:cNvSpPr>
          <p:nvPr>
            <p:ph idx="1"/>
          </p:nvPr>
        </p:nvSpPr>
        <p:spPr/>
        <p:txBody>
          <a:bodyPr/>
          <a:lstStyle/>
          <a:p>
            <a:r>
              <a:rPr lang="es-MX" dirty="0"/>
              <a:t>Verbos</a:t>
            </a:r>
          </a:p>
          <a:p>
            <a:pPr marL="0" indent="0">
              <a:buNone/>
            </a:pPr>
            <a:endParaRPr lang="es-CO" dirty="0"/>
          </a:p>
        </p:txBody>
      </p:sp>
      <p:pic>
        <p:nvPicPr>
          <p:cNvPr id="5" name="Imagen 4">
            <a:extLst>
              <a:ext uri="{FF2B5EF4-FFF2-40B4-BE49-F238E27FC236}">
                <a16:creationId xmlns:a16="http://schemas.microsoft.com/office/drawing/2014/main" id="{86983DD7-F96E-429C-5DEC-4370B81354D8}"/>
              </a:ext>
            </a:extLst>
          </p:cNvPr>
          <p:cNvPicPr>
            <a:picLocks noChangeAspect="1"/>
          </p:cNvPicPr>
          <p:nvPr/>
        </p:nvPicPr>
        <p:blipFill>
          <a:blip r:embed="rId2"/>
          <a:stretch>
            <a:fillRect/>
          </a:stretch>
        </p:blipFill>
        <p:spPr>
          <a:xfrm>
            <a:off x="2942785" y="2633472"/>
            <a:ext cx="6306430" cy="3829584"/>
          </a:xfrm>
          <a:prstGeom prst="rect">
            <a:avLst/>
          </a:prstGeom>
        </p:spPr>
      </p:pic>
    </p:spTree>
    <p:extLst>
      <p:ext uri="{BB962C8B-B14F-4D97-AF65-F5344CB8AC3E}">
        <p14:creationId xmlns:p14="http://schemas.microsoft.com/office/powerpoint/2010/main" val="365437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BF88F-AB23-88A8-4FBE-7F1C5442BF5E}"/>
              </a:ext>
            </a:extLst>
          </p:cNvPr>
          <p:cNvSpPr>
            <a:spLocks noGrp="1"/>
          </p:cNvSpPr>
          <p:nvPr>
            <p:ph type="title"/>
          </p:nvPr>
        </p:nvSpPr>
        <p:spPr/>
        <p:txBody>
          <a:bodyPr/>
          <a:lstStyle/>
          <a:p>
            <a:r>
              <a:rPr lang="es-MX" dirty="0"/>
              <a:t>Estructura </a:t>
            </a:r>
            <a:endParaRPr lang="es-CO" dirty="0"/>
          </a:p>
        </p:txBody>
      </p:sp>
      <p:pic>
        <p:nvPicPr>
          <p:cNvPr id="5" name="Marcador de contenido 4">
            <a:extLst>
              <a:ext uri="{FF2B5EF4-FFF2-40B4-BE49-F238E27FC236}">
                <a16:creationId xmlns:a16="http://schemas.microsoft.com/office/drawing/2014/main" id="{F0C6B248-A3E2-7001-82CE-624DD9DB00FC}"/>
              </a:ext>
            </a:extLst>
          </p:cNvPr>
          <p:cNvPicPr>
            <a:picLocks noGrp="1" noChangeAspect="1"/>
          </p:cNvPicPr>
          <p:nvPr>
            <p:ph idx="1"/>
          </p:nvPr>
        </p:nvPicPr>
        <p:blipFill>
          <a:blip r:embed="rId2"/>
          <a:stretch>
            <a:fillRect/>
          </a:stretch>
        </p:blipFill>
        <p:spPr>
          <a:xfrm>
            <a:off x="2222755" y="3311371"/>
            <a:ext cx="7725853" cy="2210108"/>
          </a:xfrm>
        </p:spPr>
      </p:pic>
    </p:spTree>
    <p:extLst>
      <p:ext uri="{BB962C8B-B14F-4D97-AF65-F5344CB8AC3E}">
        <p14:creationId xmlns:p14="http://schemas.microsoft.com/office/powerpoint/2010/main" val="118260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F06BF-2624-B319-295C-FC874A7CBCC9}"/>
              </a:ext>
            </a:extLst>
          </p:cNvPr>
          <p:cNvSpPr>
            <a:spLocks noGrp="1"/>
          </p:cNvSpPr>
          <p:nvPr>
            <p:ph type="title"/>
          </p:nvPr>
        </p:nvSpPr>
        <p:spPr/>
        <p:txBody>
          <a:bodyPr/>
          <a:lstStyle/>
          <a:p>
            <a:r>
              <a:rPr lang="es-MX" dirty="0"/>
              <a:t>Relación con los indicadores </a:t>
            </a:r>
            <a:endParaRPr lang="es-CO" dirty="0"/>
          </a:p>
        </p:txBody>
      </p:sp>
      <p:pic>
        <p:nvPicPr>
          <p:cNvPr id="5" name="Marcador de contenido 4">
            <a:extLst>
              <a:ext uri="{FF2B5EF4-FFF2-40B4-BE49-F238E27FC236}">
                <a16:creationId xmlns:a16="http://schemas.microsoft.com/office/drawing/2014/main" id="{2EFD78C4-4126-CB3C-3D4C-25FC846128AB}"/>
              </a:ext>
            </a:extLst>
          </p:cNvPr>
          <p:cNvPicPr>
            <a:picLocks noGrp="1" noChangeAspect="1"/>
          </p:cNvPicPr>
          <p:nvPr>
            <p:ph idx="1"/>
          </p:nvPr>
        </p:nvPicPr>
        <p:blipFill>
          <a:blip r:embed="rId2"/>
          <a:stretch>
            <a:fillRect/>
          </a:stretch>
        </p:blipFill>
        <p:spPr>
          <a:xfrm>
            <a:off x="3767659" y="2633663"/>
            <a:ext cx="4636045" cy="3565525"/>
          </a:xfrm>
        </p:spPr>
      </p:pic>
    </p:spTree>
    <p:extLst>
      <p:ext uri="{BB962C8B-B14F-4D97-AF65-F5344CB8AC3E}">
        <p14:creationId xmlns:p14="http://schemas.microsoft.com/office/powerpoint/2010/main" val="338094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1ACEA-C282-E1B6-4EDD-ABA281461007}"/>
              </a:ext>
            </a:extLst>
          </p:cNvPr>
          <p:cNvSpPr>
            <a:spLocks noGrp="1"/>
          </p:cNvSpPr>
          <p:nvPr>
            <p:ph type="title"/>
          </p:nvPr>
        </p:nvSpPr>
        <p:spPr/>
        <p:txBody>
          <a:bodyPr>
            <a:normAutofit fontScale="90000"/>
          </a:bodyPr>
          <a:lstStyle/>
          <a:p>
            <a:r>
              <a:rPr lang="es-MX" dirty="0"/>
              <a:t>PROCEDIMIENTOS PARA DESARROLLAR LA GESTIÓN CONTRACTUAL - PRIMERA ETAPA</a:t>
            </a:r>
            <a:endParaRPr lang="es-CO" dirty="0"/>
          </a:p>
        </p:txBody>
      </p:sp>
      <p:pic>
        <p:nvPicPr>
          <p:cNvPr id="5" name="Marcador de contenido 4">
            <a:extLst>
              <a:ext uri="{FF2B5EF4-FFF2-40B4-BE49-F238E27FC236}">
                <a16:creationId xmlns:a16="http://schemas.microsoft.com/office/drawing/2014/main" id="{82F7E13A-A4DD-7264-581C-34D29991908C}"/>
              </a:ext>
            </a:extLst>
          </p:cNvPr>
          <p:cNvPicPr>
            <a:picLocks noGrp="1" noChangeAspect="1"/>
          </p:cNvPicPr>
          <p:nvPr>
            <p:ph idx="1"/>
          </p:nvPr>
        </p:nvPicPr>
        <p:blipFill>
          <a:blip r:embed="rId2"/>
          <a:stretch>
            <a:fillRect/>
          </a:stretch>
        </p:blipFill>
        <p:spPr>
          <a:xfrm>
            <a:off x="3328859" y="2633663"/>
            <a:ext cx="5513645" cy="3565525"/>
          </a:xfrm>
        </p:spPr>
      </p:pic>
    </p:spTree>
    <p:extLst>
      <p:ext uri="{BB962C8B-B14F-4D97-AF65-F5344CB8AC3E}">
        <p14:creationId xmlns:p14="http://schemas.microsoft.com/office/powerpoint/2010/main" val="361200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478398-EC1B-62B5-77D6-DBFF1419BD9D}"/>
              </a:ext>
            </a:extLst>
          </p:cNvPr>
          <p:cNvSpPr>
            <a:spLocks noGrp="1"/>
          </p:cNvSpPr>
          <p:nvPr>
            <p:ph type="title"/>
          </p:nvPr>
        </p:nvSpPr>
        <p:spPr/>
        <p:txBody>
          <a:bodyPr/>
          <a:lstStyle/>
          <a:p>
            <a:r>
              <a:rPr lang="es-MX" dirty="0"/>
              <a:t>Justificación</a:t>
            </a:r>
            <a:endParaRPr lang="es-CO" dirty="0"/>
          </a:p>
        </p:txBody>
      </p:sp>
      <p:pic>
        <p:nvPicPr>
          <p:cNvPr id="5" name="Marcador de contenido 4">
            <a:extLst>
              <a:ext uri="{FF2B5EF4-FFF2-40B4-BE49-F238E27FC236}">
                <a16:creationId xmlns:a16="http://schemas.microsoft.com/office/drawing/2014/main" id="{37BE3DD3-DA00-94C3-82BF-E7417A782593}"/>
              </a:ext>
            </a:extLst>
          </p:cNvPr>
          <p:cNvPicPr>
            <a:picLocks noGrp="1" noChangeAspect="1"/>
          </p:cNvPicPr>
          <p:nvPr>
            <p:ph idx="1"/>
          </p:nvPr>
        </p:nvPicPr>
        <p:blipFill>
          <a:blip r:embed="rId2"/>
          <a:stretch>
            <a:fillRect/>
          </a:stretch>
        </p:blipFill>
        <p:spPr>
          <a:xfrm>
            <a:off x="4118063" y="2633663"/>
            <a:ext cx="3935237" cy="3565525"/>
          </a:xfrm>
        </p:spPr>
      </p:pic>
    </p:spTree>
    <p:extLst>
      <p:ext uri="{BB962C8B-B14F-4D97-AF65-F5344CB8AC3E}">
        <p14:creationId xmlns:p14="http://schemas.microsoft.com/office/powerpoint/2010/main" val="1867111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3E580-C17F-07F6-607C-44553D9B1471}"/>
              </a:ext>
            </a:extLst>
          </p:cNvPr>
          <p:cNvSpPr>
            <a:spLocks noGrp="1"/>
          </p:cNvSpPr>
          <p:nvPr>
            <p:ph type="title"/>
          </p:nvPr>
        </p:nvSpPr>
        <p:spPr/>
        <p:txBody>
          <a:bodyPr/>
          <a:lstStyle/>
          <a:p>
            <a:r>
              <a:rPr lang="es-MX" dirty="0"/>
              <a:t>Estudio estratégico y sectorial</a:t>
            </a:r>
            <a:endParaRPr lang="es-CO" dirty="0"/>
          </a:p>
        </p:txBody>
      </p:sp>
      <p:pic>
        <p:nvPicPr>
          <p:cNvPr id="5" name="Marcador de contenido 4">
            <a:extLst>
              <a:ext uri="{FF2B5EF4-FFF2-40B4-BE49-F238E27FC236}">
                <a16:creationId xmlns:a16="http://schemas.microsoft.com/office/drawing/2014/main" id="{F447ED7C-340C-4620-8667-9176814CB01C}"/>
              </a:ext>
            </a:extLst>
          </p:cNvPr>
          <p:cNvPicPr>
            <a:picLocks noGrp="1" noChangeAspect="1"/>
          </p:cNvPicPr>
          <p:nvPr>
            <p:ph idx="1"/>
          </p:nvPr>
        </p:nvPicPr>
        <p:blipFill>
          <a:blip r:embed="rId2"/>
          <a:stretch>
            <a:fillRect/>
          </a:stretch>
        </p:blipFill>
        <p:spPr>
          <a:xfrm>
            <a:off x="2463608" y="2633663"/>
            <a:ext cx="7244147" cy="3565525"/>
          </a:xfrm>
        </p:spPr>
      </p:pic>
    </p:spTree>
    <p:extLst>
      <p:ext uri="{BB962C8B-B14F-4D97-AF65-F5344CB8AC3E}">
        <p14:creationId xmlns:p14="http://schemas.microsoft.com/office/powerpoint/2010/main" val="3291434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26DA120-2B42-7DBF-096B-8C6296B6DF21}"/>
              </a:ext>
            </a:extLst>
          </p:cNvPr>
          <p:cNvPicPr>
            <a:picLocks noChangeAspect="1"/>
          </p:cNvPicPr>
          <p:nvPr/>
        </p:nvPicPr>
        <p:blipFill>
          <a:blip r:embed="rId2"/>
          <a:stretch>
            <a:fillRect/>
          </a:stretch>
        </p:blipFill>
        <p:spPr>
          <a:xfrm>
            <a:off x="327807" y="1237944"/>
            <a:ext cx="11536385" cy="4382112"/>
          </a:xfrm>
          <a:prstGeom prst="rect">
            <a:avLst/>
          </a:prstGeom>
        </p:spPr>
      </p:pic>
    </p:spTree>
    <p:extLst>
      <p:ext uri="{BB962C8B-B14F-4D97-AF65-F5344CB8AC3E}">
        <p14:creationId xmlns:p14="http://schemas.microsoft.com/office/powerpoint/2010/main" val="4277976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07B8E-517B-88C9-BD97-14B667F74C34}"/>
              </a:ext>
            </a:extLst>
          </p:cNvPr>
          <p:cNvSpPr>
            <a:spLocks noGrp="1"/>
          </p:cNvSpPr>
          <p:nvPr>
            <p:ph type="title"/>
          </p:nvPr>
        </p:nvSpPr>
        <p:spPr/>
        <p:txBody>
          <a:bodyPr/>
          <a:lstStyle/>
          <a:p>
            <a:r>
              <a:rPr lang="es-MX" dirty="0"/>
              <a:t>Estudio técnico y ambiental </a:t>
            </a:r>
            <a:endParaRPr lang="es-CO" dirty="0"/>
          </a:p>
        </p:txBody>
      </p:sp>
      <p:pic>
        <p:nvPicPr>
          <p:cNvPr id="5" name="Marcador de contenido 4">
            <a:extLst>
              <a:ext uri="{FF2B5EF4-FFF2-40B4-BE49-F238E27FC236}">
                <a16:creationId xmlns:a16="http://schemas.microsoft.com/office/drawing/2014/main" id="{3AE21AD1-B5F5-2DF2-1178-9AC8CEF6AC26}"/>
              </a:ext>
            </a:extLst>
          </p:cNvPr>
          <p:cNvPicPr>
            <a:picLocks noGrp="1" noChangeAspect="1"/>
          </p:cNvPicPr>
          <p:nvPr>
            <p:ph idx="1"/>
          </p:nvPr>
        </p:nvPicPr>
        <p:blipFill>
          <a:blip r:embed="rId2"/>
          <a:stretch>
            <a:fillRect/>
          </a:stretch>
        </p:blipFill>
        <p:spPr>
          <a:xfrm>
            <a:off x="2588619" y="2633663"/>
            <a:ext cx="6994125" cy="3565525"/>
          </a:xfrm>
        </p:spPr>
      </p:pic>
    </p:spTree>
    <p:extLst>
      <p:ext uri="{BB962C8B-B14F-4D97-AF65-F5344CB8AC3E}">
        <p14:creationId xmlns:p14="http://schemas.microsoft.com/office/powerpoint/2010/main" val="2901727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2FC105-6F38-60C9-4839-0F7E4FAD0152}"/>
              </a:ext>
            </a:extLst>
          </p:cNvPr>
          <p:cNvSpPr>
            <a:spLocks noGrp="1"/>
          </p:cNvSpPr>
          <p:nvPr>
            <p:ph type="title"/>
          </p:nvPr>
        </p:nvSpPr>
        <p:spPr/>
        <p:txBody>
          <a:bodyPr>
            <a:normAutofit fontScale="90000"/>
          </a:bodyPr>
          <a:lstStyle/>
          <a:p>
            <a:r>
              <a:rPr lang="es-MX" dirty="0"/>
              <a:t>Estructura Desglosada del Trabajo o </a:t>
            </a:r>
            <a:r>
              <a:rPr lang="es-MX" dirty="0" err="1"/>
              <a:t>Work</a:t>
            </a:r>
            <a:r>
              <a:rPr lang="es-MX" dirty="0"/>
              <a:t> </a:t>
            </a:r>
            <a:r>
              <a:rPr lang="es-MX" dirty="0" err="1"/>
              <a:t>Breakdown</a:t>
            </a:r>
            <a:r>
              <a:rPr lang="es-MX" dirty="0"/>
              <a:t> </a:t>
            </a:r>
            <a:r>
              <a:rPr lang="es-MX" dirty="0" err="1"/>
              <a:t>Structure</a:t>
            </a:r>
            <a:endParaRPr lang="es-CO" dirty="0"/>
          </a:p>
        </p:txBody>
      </p:sp>
      <p:pic>
        <p:nvPicPr>
          <p:cNvPr id="5" name="Marcador de contenido 4">
            <a:extLst>
              <a:ext uri="{FF2B5EF4-FFF2-40B4-BE49-F238E27FC236}">
                <a16:creationId xmlns:a16="http://schemas.microsoft.com/office/drawing/2014/main" id="{CC456A22-CF46-B985-2BE7-2F82F79432CD}"/>
              </a:ext>
            </a:extLst>
          </p:cNvPr>
          <p:cNvPicPr>
            <a:picLocks noGrp="1" noChangeAspect="1"/>
          </p:cNvPicPr>
          <p:nvPr>
            <p:ph idx="1"/>
          </p:nvPr>
        </p:nvPicPr>
        <p:blipFill>
          <a:blip r:embed="rId2"/>
          <a:stretch>
            <a:fillRect/>
          </a:stretch>
        </p:blipFill>
        <p:spPr>
          <a:xfrm>
            <a:off x="2727259" y="2633663"/>
            <a:ext cx="6716844" cy="3565525"/>
          </a:xfrm>
        </p:spPr>
      </p:pic>
    </p:spTree>
    <p:extLst>
      <p:ext uri="{BB962C8B-B14F-4D97-AF65-F5344CB8AC3E}">
        <p14:creationId xmlns:p14="http://schemas.microsoft.com/office/powerpoint/2010/main" val="1093951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7031ED8-7C24-C382-13D5-4C748FCBD722}"/>
              </a:ext>
            </a:extLst>
          </p:cNvPr>
          <p:cNvPicPr>
            <a:picLocks noChangeAspect="1"/>
          </p:cNvPicPr>
          <p:nvPr/>
        </p:nvPicPr>
        <p:blipFill>
          <a:blip r:embed="rId2"/>
          <a:stretch>
            <a:fillRect/>
          </a:stretch>
        </p:blipFill>
        <p:spPr>
          <a:xfrm>
            <a:off x="3912" y="385337"/>
            <a:ext cx="12184175" cy="6087325"/>
          </a:xfrm>
          <a:prstGeom prst="rect">
            <a:avLst/>
          </a:prstGeom>
        </p:spPr>
      </p:pic>
    </p:spTree>
    <p:extLst>
      <p:ext uri="{BB962C8B-B14F-4D97-AF65-F5344CB8AC3E}">
        <p14:creationId xmlns:p14="http://schemas.microsoft.com/office/powerpoint/2010/main" val="450896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0A79B62-347E-8117-FD88-1DB3D5475DA0}"/>
              </a:ext>
            </a:extLst>
          </p:cNvPr>
          <p:cNvPicPr>
            <a:picLocks noChangeAspect="1"/>
          </p:cNvPicPr>
          <p:nvPr/>
        </p:nvPicPr>
        <p:blipFill>
          <a:blip r:embed="rId2"/>
          <a:stretch>
            <a:fillRect/>
          </a:stretch>
        </p:blipFill>
        <p:spPr>
          <a:xfrm>
            <a:off x="0" y="198748"/>
            <a:ext cx="12192000" cy="6460503"/>
          </a:xfrm>
          <a:prstGeom prst="rect">
            <a:avLst/>
          </a:prstGeom>
        </p:spPr>
      </p:pic>
    </p:spTree>
    <p:extLst>
      <p:ext uri="{BB962C8B-B14F-4D97-AF65-F5344CB8AC3E}">
        <p14:creationId xmlns:p14="http://schemas.microsoft.com/office/powerpoint/2010/main" val="2272988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705480F-1875-F293-6BD7-2E5F305F9EAF}"/>
              </a:ext>
            </a:extLst>
          </p:cNvPr>
          <p:cNvPicPr>
            <a:picLocks noChangeAspect="1"/>
          </p:cNvPicPr>
          <p:nvPr/>
        </p:nvPicPr>
        <p:blipFill>
          <a:blip r:embed="rId2"/>
          <a:stretch>
            <a:fillRect/>
          </a:stretch>
        </p:blipFill>
        <p:spPr>
          <a:xfrm>
            <a:off x="0" y="625024"/>
            <a:ext cx="12192000" cy="5607952"/>
          </a:xfrm>
          <a:prstGeom prst="rect">
            <a:avLst/>
          </a:prstGeom>
        </p:spPr>
      </p:pic>
    </p:spTree>
    <p:extLst>
      <p:ext uri="{BB962C8B-B14F-4D97-AF65-F5344CB8AC3E}">
        <p14:creationId xmlns:p14="http://schemas.microsoft.com/office/powerpoint/2010/main" val="2779915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8818F-8CBF-6E43-F6EB-0FCCBC4B93F4}"/>
              </a:ext>
            </a:extLst>
          </p:cNvPr>
          <p:cNvSpPr>
            <a:spLocks noGrp="1"/>
          </p:cNvSpPr>
          <p:nvPr>
            <p:ph type="title"/>
          </p:nvPr>
        </p:nvSpPr>
        <p:spPr/>
        <p:txBody>
          <a:bodyPr/>
          <a:lstStyle/>
          <a:p>
            <a:r>
              <a:rPr lang="es-MX" dirty="0"/>
              <a:t>Cronograma </a:t>
            </a:r>
            <a:endParaRPr lang="es-CO" dirty="0"/>
          </a:p>
        </p:txBody>
      </p:sp>
      <p:pic>
        <p:nvPicPr>
          <p:cNvPr id="12" name="Marcador de contenido 11">
            <a:extLst>
              <a:ext uri="{FF2B5EF4-FFF2-40B4-BE49-F238E27FC236}">
                <a16:creationId xmlns:a16="http://schemas.microsoft.com/office/drawing/2014/main" id="{5F91B32E-ED59-AFAB-20A7-A94DEC440402}"/>
              </a:ext>
            </a:extLst>
          </p:cNvPr>
          <p:cNvPicPr>
            <a:picLocks noGrp="1" noChangeAspect="1"/>
          </p:cNvPicPr>
          <p:nvPr>
            <p:ph sz="half" idx="2"/>
          </p:nvPr>
        </p:nvPicPr>
        <p:blipFill>
          <a:blip r:embed="rId2"/>
          <a:stretch>
            <a:fillRect/>
          </a:stretch>
        </p:blipFill>
        <p:spPr>
          <a:xfrm>
            <a:off x="6673810" y="2633663"/>
            <a:ext cx="4502230" cy="3565525"/>
          </a:xfrm>
        </p:spPr>
      </p:pic>
      <p:pic>
        <p:nvPicPr>
          <p:cNvPr id="10" name="Marcador de contenido 9">
            <a:extLst>
              <a:ext uri="{FF2B5EF4-FFF2-40B4-BE49-F238E27FC236}">
                <a16:creationId xmlns:a16="http://schemas.microsoft.com/office/drawing/2014/main" id="{66C98624-8868-AE0C-F881-648C5E3780F5}"/>
              </a:ext>
            </a:extLst>
          </p:cNvPr>
          <p:cNvPicPr>
            <a:picLocks noGrp="1" noChangeAspect="1"/>
          </p:cNvPicPr>
          <p:nvPr>
            <p:ph sz="half" idx="1"/>
          </p:nvPr>
        </p:nvPicPr>
        <p:blipFill>
          <a:blip r:embed="rId3"/>
          <a:stretch>
            <a:fillRect/>
          </a:stretch>
        </p:blipFill>
        <p:spPr>
          <a:xfrm>
            <a:off x="639763" y="2990261"/>
            <a:ext cx="5211762" cy="2852328"/>
          </a:xfrm>
        </p:spPr>
      </p:pic>
    </p:spTree>
    <p:extLst>
      <p:ext uri="{BB962C8B-B14F-4D97-AF65-F5344CB8AC3E}">
        <p14:creationId xmlns:p14="http://schemas.microsoft.com/office/powerpoint/2010/main" val="2456171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E0CE1-4A00-3EFD-4FAC-AB59582ABCDB}"/>
              </a:ext>
            </a:extLst>
          </p:cNvPr>
          <p:cNvSpPr>
            <a:spLocks noGrp="1"/>
          </p:cNvSpPr>
          <p:nvPr>
            <p:ph type="title"/>
          </p:nvPr>
        </p:nvSpPr>
        <p:spPr/>
        <p:txBody>
          <a:bodyPr/>
          <a:lstStyle/>
          <a:p>
            <a:r>
              <a:rPr lang="es-MX" dirty="0"/>
              <a:t>Definir las actividades</a:t>
            </a:r>
            <a:endParaRPr lang="es-CO" dirty="0"/>
          </a:p>
        </p:txBody>
      </p:sp>
      <p:pic>
        <p:nvPicPr>
          <p:cNvPr id="7" name="Marcador de contenido 6">
            <a:extLst>
              <a:ext uri="{FF2B5EF4-FFF2-40B4-BE49-F238E27FC236}">
                <a16:creationId xmlns:a16="http://schemas.microsoft.com/office/drawing/2014/main" id="{19D5E7DE-21EB-BB9C-20A2-09E14CFCC240}"/>
              </a:ext>
            </a:extLst>
          </p:cNvPr>
          <p:cNvPicPr>
            <a:picLocks noGrp="1" noChangeAspect="1"/>
          </p:cNvPicPr>
          <p:nvPr>
            <p:ph idx="1"/>
          </p:nvPr>
        </p:nvPicPr>
        <p:blipFill>
          <a:blip r:embed="rId2"/>
          <a:stretch>
            <a:fillRect/>
          </a:stretch>
        </p:blipFill>
        <p:spPr>
          <a:xfrm>
            <a:off x="3956357" y="2633663"/>
            <a:ext cx="4258648" cy="3565525"/>
          </a:xfrm>
        </p:spPr>
      </p:pic>
    </p:spTree>
    <p:extLst>
      <p:ext uri="{BB962C8B-B14F-4D97-AF65-F5344CB8AC3E}">
        <p14:creationId xmlns:p14="http://schemas.microsoft.com/office/powerpoint/2010/main" val="168816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14A2C-37AA-C855-CCEB-77700CE54B7F}"/>
              </a:ext>
            </a:extLst>
          </p:cNvPr>
          <p:cNvSpPr>
            <a:spLocks noGrp="1"/>
          </p:cNvSpPr>
          <p:nvPr>
            <p:ph type="title"/>
          </p:nvPr>
        </p:nvSpPr>
        <p:spPr/>
        <p:txBody>
          <a:bodyPr/>
          <a:lstStyle/>
          <a:p>
            <a:r>
              <a:rPr lang="es-MX" dirty="0"/>
              <a:t>ETAPA PRECONTRACTUAL – SEGUNDA ETAPA</a:t>
            </a:r>
            <a:endParaRPr lang="es-CO" dirty="0"/>
          </a:p>
        </p:txBody>
      </p:sp>
      <p:pic>
        <p:nvPicPr>
          <p:cNvPr id="5" name="Marcador de contenido 4">
            <a:extLst>
              <a:ext uri="{FF2B5EF4-FFF2-40B4-BE49-F238E27FC236}">
                <a16:creationId xmlns:a16="http://schemas.microsoft.com/office/drawing/2014/main" id="{8310B052-288F-2AC1-A466-13C02CCA1B4E}"/>
              </a:ext>
            </a:extLst>
          </p:cNvPr>
          <p:cNvPicPr>
            <a:picLocks noGrp="1" noChangeAspect="1"/>
          </p:cNvPicPr>
          <p:nvPr>
            <p:ph idx="1"/>
          </p:nvPr>
        </p:nvPicPr>
        <p:blipFill>
          <a:blip r:embed="rId2"/>
          <a:stretch>
            <a:fillRect/>
          </a:stretch>
        </p:blipFill>
        <p:spPr>
          <a:xfrm>
            <a:off x="2026468" y="2633663"/>
            <a:ext cx="8118426" cy="3565525"/>
          </a:xfrm>
        </p:spPr>
      </p:pic>
    </p:spTree>
    <p:extLst>
      <p:ext uri="{BB962C8B-B14F-4D97-AF65-F5344CB8AC3E}">
        <p14:creationId xmlns:p14="http://schemas.microsoft.com/office/powerpoint/2010/main" val="190864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BFFBF65-706B-9D6C-0888-8079E91F5EFB}"/>
              </a:ext>
            </a:extLst>
          </p:cNvPr>
          <p:cNvSpPr>
            <a:spLocks noGrp="1"/>
          </p:cNvSpPr>
          <p:nvPr>
            <p:ph type="title"/>
          </p:nvPr>
        </p:nvSpPr>
        <p:spPr/>
        <p:txBody>
          <a:bodyPr/>
          <a:lstStyle/>
          <a:p>
            <a:r>
              <a:rPr lang="es-MX" dirty="0"/>
              <a:t>Inicio a final (SF)</a:t>
            </a:r>
            <a:endParaRPr lang="es-CO" dirty="0"/>
          </a:p>
        </p:txBody>
      </p:sp>
      <p:sp>
        <p:nvSpPr>
          <p:cNvPr id="5" name="Marcador de contenido 4">
            <a:extLst>
              <a:ext uri="{FF2B5EF4-FFF2-40B4-BE49-F238E27FC236}">
                <a16:creationId xmlns:a16="http://schemas.microsoft.com/office/drawing/2014/main" id="{781C9623-91F7-F6F5-DFF3-23A8F7FFB87A}"/>
              </a:ext>
            </a:extLst>
          </p:cNvPr>
          <p:cNvSpPr>
            <a:spLocks noGrp="1"/>
          </p:cNvSpPr>
          <p:nvPr>
            <p:ph sz="half" idx="1"/>
          </p:nvPr>
        </p:nvSpPr>
        <p:spPr/>
        <p:txBody>
          <a:bodyPr/>
          <a:lstStyle/>
          <a:p>
            <a:r>
              <a:rPr lang="es-MX" dirty="0"/>
              <a:t>una actividad sucesora no finaliza hasta que haya iniciado una predecesora. Es útil en situaciones concretas en las que la finalización de una tarea depende del inicio de otra. Por ejemplo, el mantener el sistema de vigilancia antiguo operativo (sucesora) no puede finalizar hasta que la instalación de un nuevo sistema de vigilancia haya comenzado (predecesora). </a:t>
            </a:r>
            <a:endParaRPr lang="es-CO" dirty="0"/>
          </a:p>
        </p:txBody>
      </p:sp>
      <p:pic>
        <p:nvPicPr>
          <p:cNvPr id="8" name="Marcador de contenido 7">
            <a:extLst>
              <a:ext uri="{FF2B5EF4-FFF2-40B4-BE49-F238E27FC236}">
                <a16:creationId xmlns:a16="http://schemas.microsoft.com/office/drawing/2014/main" id="{5F0E39CD-D4E1-37FA-4CB7-4A308ED9003B}"/>
              </a:ext>
            </a:extLst>
          </p:cNvPr>
          <p:cNvPicPr>
            <a:picLocks noGrp="1" noChangeAspect="1"/>
          </p:cNvPicPr>
          <p:nvPr>
            <p:ph sz="half" idx="2"/>
          </p:nvPr>
        </p:nvPicPr>
        <p:blipFill>
          <a:blip r:embed="rId2"/>
          <a:stretch>
            <a:fillRect/>
          </a:stretch>
        </p:blipFill>
        <p:spPr>
          <a:xfrm>
            <a:off x="6318250" y="2815620"/>
            <a:ext cx="5213350" cy="3201610"/>
          </a:xfrm>
        </p:spPr>
      </p:pic>
    </p:spTree>
    <p:extLst>
      <p:ext uri="{BB962C8B-B14F-4D97-AF65-F5344CB8AC3E}">
        <p14:creationId xmlns:p14="http://schemas.microsoft.com/office/powerpoint/2010/main" val="1659996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54AAB-9171-5D74-E510-7E2C60CAF470}"/>
              </a:ext>
            </a:extLst>
          </p:cNvPr>
          <p:cNvSpPr>
            <a:spLocks noGrp="1"/>
          </p:cNvSpPr>
          <p:nvPr>
            <p:ph type="title"/>
          </p:nvPr>
        </p:nvSpPr>
        <p:spPr/>
        <p:txBody>
          <a:bodyPr/>
          <a:lstStyle/>
          <a:p>
            <a:r>
              <a:rPr lang="es-MX" dirty="0"/>
              <a:t>Secuencia por dependencias </a:t>
            </a:r>
            <a:endParaRPr lang="es-CO" dirty="0"/>
          </a:p>
        </p:txBody>
      </p:sp>
      <p:sp>
        <p:nvSpPr>
          <p:cNvPr id="3" name="Marcador de contenido 2">
            <a:extLst>
              <a:ext uri="{FF2B5EF4-FFF2-40B4-BE49-F238E27FC236}">
                <a16:creationId xmlns:a16="http://schemas.microsoft.com/office/drawing/2014/main" id="{5D220C28-3F3A-DA43-3649-A263A607D793}"/>
              </a:ext>
            </a:extLst>
          </p:cNvPr>
          <p:cNvSpPr>
            <a:spLocks noGrp="1"/>
          </p:cNvSpPr>
          <p:nvPr>
            <p:ph sz="half" idx="1"/>
          </p:nvPr>
        </p:nvSpPr>
        <p:spPr/>
        <p:txBody>
          <a:bodyPr/>
          <a:lstStyle/>
          <a:p>
            <a:r>
              <a:rPr lang="es-MX" dirty="0"/>
              <a:t>La secuenciación por dependencias busca identificar las relaciones lógicas entre las diferentes actividades. Así, mostrarán el orden en el cual se deben ejecutar las actividades según la forma en la que una es afectada por la otra. Para ello, las actividades pueden ser internas o externas y a su vez obligatorias o discrecionales:</a:t>
            </a:r>
            <a:endParaRPr lang="es-CO" dirty="0"/>
          </a:p>
        </p:txBody>
      </p:sp>
      <p:pic>
        <p:nvPicPr>
          <p:cNvPr id="6" name="Marcador de contenido 5">
            <a:extLst>
              <a:ext uri="{FF2B5EF4-FFF2-40B4-BE49-F238E27FC236}">
                <a16:creationId xmlns:a16="http://schemas.microsoft.com/office/drawing/2014/main" id="{197722FF-A2D8-C947-016B-D2B17AD015C9}"/>
              </a:ext>
            </a:extLst>
          </p:cNvPr>
          <p:cNvPicPr>
            <a:picLocks noGrp="1" noChangeAspect="1"/>
          </p:cNvPicPr>
          <p:nvPr>
            <p:ph sz="half" idx="2"/>
          </p:nvPr>
        </p:nvPicPr>
        <p:blipFill>
          <a:blip r:embed="rId2"/>
          <a:stretch>
            <a:fillRect/>
          </a:stretch>
        </p:blipFill>
        <p:spPr>
          <a:xfrm>
            <a:off x="6318250" y="2693168"/>
            <a:ext cx="5213350" cy="3446515"/>
          </a:xfrm>
        </p:spPr>
      </p:pic>
    </p:spTree>
    <p:extLst>
      <p:ext uri="{BB962C8B-B14F-4D97-AF65-F5344CB8AC3E}">
        <p14:creationId xmlns:p14="http://schemas.microsoft.com/office/powerpoint/2010/main" val="3945503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8DB11-4C9C-07C0-A4F1-02803953B58A}"/>
              </a:ext>
            </a:extLst>
          </p:cNvPr>
          <p:cNvSpPr>
            <a:spLocks noGrp="1"/>
          </p:cNvSpPr>
          <p:nvPr>
            <p:ph type="title"/>
          </p:nvPr>
        </p:nvSpPr>
        <p:spPr/>
        <p:txBody>
          <a:bodyPr/>
          <a:lstStyle/>
          <a:p>
            <a:r>
              <a:rPr lang="es-MX" dirty="0"/>
              <a:t>Adelantos y retrasos </a:t>
            </a:r>
            <a:endParaRPr lang="es-CO" dirty="0"/>
          </a:p>
        </p:txBody>
      </p:sp>
      <p:pic>
        <p:nvPicPr>
          <p:cNvPr id="7" name="Marcador de contenido 6">
            <a:extLst>
              <a:ext uri="{FF2B5EF4-FFF2-40B4-BE49-F238E27FC236}">
                <a16:creationId xmlns:a16="http://schemas.microsoft.com/office/drawing/2014/main" id="{57FD6763-2C4B-7E40-33AB-39862D973550}"/>
              </a:ext>
            </a:extLst>
          </p:cNvPr>
          <p:cNvPicPr>
            <a:picLocks noGrp="1" noChangeAspect="1"/>
          </p:cNvPicPr>
          <p:nvPr>
            <p:ph idx="1"/>
          </p:nvPr>
        </p:nvPicPr>
        <p:blipFill>
          <a:blip r:embed="rId2"/>
          <a:stretch>
            <a:fillRect/>
          </a:stretch>
        </p:blipFill>
        <p:spPr>
          <a:xfrm>
            <a:off x="2623369" y="2633663"/>
            <a:ext cx="6924625" cy="3565525"/>
          </a:xfrm>
        </p:spPr>
      </p:pic>
    </p:spTree>
    <p:extLst>
      <p:ext uri="{BB962C8B-B14F-4D97-AF65-F5344CB8AC3E}">
        <p14:creationId xmlns:p14="http://schemas.microsoft.com/office/powerpoint/2010/main" val="1490040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08EDA-02F8-D845-4575-C337E23B04ED}"/>
              </a:ext>
            </a:extLst>
          </p:cNvPr>
          <p:cNvSpPr>
            <a:spLocks noGrp="1"/>
          </p:cNvSpPr>
          <p:nvPr>
            <p:ph type="title"/>
          </p:nvPr>
        </p:nvSpPr>
        <p:spPr/>
        <p:txBody>
          <a:bodyPr/>
          <a:lstStyle/>
          <a:p>
            <a:r>
              <a:rPr lang="es-MX" dirty="0"/>
              <a:t>Análisis de datos</a:t>
            </a:r>
            <a:endParaRPr lang="es-CO" dirty="0"/>
          </a:p>
        </p:txBody>
      </p:sp>
      <p:pic>
        <p:nvPicPr>
          <p:cNvPr id="5" name="Marcador de contenido 4">
            <a:extLst>
              <a:ext uri="{FF2B5EF4-FFF2-40B4-BE49-F238E27FC236}">
                <a16:creationId xmlns:a16="http://schemas.microsoft.com/office/drawing/2014/main" id="{433C190F-CFB7-8776-2E75-582A08D80D82}"/>
              </a:ext>
            </a:extLst>
          </p:cNvPr>
          <p:cNvPicPr>
            <a:picLocks noGrp="1" noChangeAspect="1"/>
          </p:cNvPicPr>
          <p:nvPr>
            <p:ph idx="1"/>
          </p:nvPr>
        </p:nvPicPr>
        <p:blipFill>
          <a:blip r:embed="rId2"/>
          <a:stretch>
            <a:fillRect/>
          </a:stretch>
        </p:blipFill>
        <p:spPr>
          <a:xfrm>
            <a:off x="1729274" y="2633663"/>
            <a:ext cx="8712815" cy="3565525"/>
          </a:xfrm>
        </p:spPr>
      </p:pic>
    </p:spTree>
    <p:extLst>
      <p:ext uri="{BB962C8B-B14F-4D97-AF65-F5344CB8AC3E}">
        <p14:creationId xmlns:p14="http://schemas.microsoft.com/office/powerpoint/2010/main" val="148534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F2BD1-C969-A19E-AA6D-6585EB8A121D}"/>
              </a:ext>
            </a:extLst>
          </p:cNvPr>
          <p:cNvSpPr>
            <a:spLocks noGrp="1"/>
          </p:cNvSpPr>
          <p:nvPr>
            <p:ph type="title"/>
          </p:nvPr>
        </p:nvSpPr>
        <p:spPr/>
        <p:txBody>
          <a:bodyPr/>
          <a:lstStyle/>
          <a:p>
            <a:r>
              <a:rPr lang="es-MX" dirty="0"/>
              <a:t>Estimar la duración de las actividades</a:t>
            </a:r>
            <a:endParaRPr lang="es-CO" dirty="0"/>
          </a:p>
        </p:txBody>
      </p:sp>
      <p:pic>
        <p:nvPicPr>
          <p:cNvPr id="5" name="Marcador de contenido 4">
            <a:extLst>
              <a:ext uri="{FF2B5EF4-FFF2-40B4-BE49-F238E27FC236}">
                <a16:creationId xmlns:a16="http://schemas.microsoft.com/office/drawing/2014/main" id="{895DC02A-718E-2A12-04B6-F99A832B30D6}"/>
              </a:ext>
            </a:extLst>
          </p:cNvPr>
          <p:cNvPicPr>
            <a:picLocks noGrp="1" noChangeAspect="1"/>
          </p:cNvPicPr>
          <p:nvPr>
            <p:ph sz="half" idx="1"/>
          </p:nvPr>
        </p:nvPicPr>
        <p:blipFill>
          <a:blip r:embed="rId2"/>
          <a:stretch>
            <a:fillRect/>
          </a:stretch>
        </p:blipFill>
        <p:spPr>
          <a:xfrm>
            <a:off x="639763" y="2960681"/>
            <a:ext cx="5211762" cy="2911488"/>
          </a:xfrm>
        </p:spPr>
      </p:pic>
      <p:pic>
        <p:nvPicPr>
          <p:cNvPr id="11" name="Marcador de contenido 10">
            <a:extLst>
              <a:ext uri="{FF2B5EF4-FFF2-40B4-BE49-F238E27FC236}">
                <a16:creationId xmlns:a16="http://schemas.microsoft.com/office/drawing/2014/main" id="{F6208F28-9145-17CB-356E-11D34D6F8E5C}"/>
              </a:ext>
            </a:extLst>
          </p:cNvPr>
          <p:cNvPicPr>
            <a:picLocks noGrp="1" noChangeAspect="1"/>
          </p:cNvPicPr>
          <p:nvPr>
            <p:ph sz="half" idx="2"/>
          </p:nvPr>
        </p:nvPicPr>
        <p:blipFill>
          <a:blip r:embed="rId3"/>
          <a:stretch>
            <a:fillRect/>
          </a:stretch>
        </p:blipFill>
        <p:spPr>
          <a:xfrm>
            <a:off x="6537245" y="2633663"/>
            <a:ext cx="4775360" cy="3565525"/>
          </a:xfrm>
        </p:spPr>
      </p:pic>
    </p:spTree>
    <p:extLst>
      <p:ext uri="{BB962C8B-B14F-4D97-AF65-F5344CB8AC3E}">
        <p14:creationId xmlns:p14="http://schemas.microsoft.com/office/powerpoint/2010/main" val="2228765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46563B-B31C-68A9-B2E7-BE6EEA0A0277}"/>
              </a:ext>
            </a:extLst>
          </p:cNvPr>
          <p:cNvSpPr>
            <a:spLocks noGrp="1"/>
          </p:cNvSpPr>
          <p:nvPr>
            <p:ph type="title"/>
          </p:nvPr>
        </p:nvSpPr>
        <p:spPr/>
        <p:txBody>
          <a:bodyPr/>
          <a:lstStyle/>
          <a:p>
            <a:r>
              <a:rPr lang="es-MX" dirty="0"/>
              <a:t>Afinar el cronograma</a:t>
            </a:r>
            <a:endParaRPr lang="es-CO" dirty="0"/>
          </a:p>
        </p:txBody>
      </p:sp>
      <p:pic>
        <p:nvPicPr>
          <p:cNvPr id="6" name="Marcador de contenido 5">
            <a:extLst>
              <a:ext uri="{FF2B5EF4-FFF2-40B4-BE49-F238E27FC236}">
                <a16:creationId xmlns:a16="http://schemas.microsoft.com/office/drawing/2014/main" id="{064AEBBE-F708-F68E-60D7-FEB2F7CD9980}"/>
              </a:ext>
            </a:extLst>
          </p:cNvPr>
          <p:cNvPicPr>
            <a:picLocks noGrp="1" noChangeAspect="1"/>
          </p:cNvPicPr>
          <p:nvPr>
            <p:ph sz="half" idx="1"/>
          </p:nvPr>
        </p:nvPicPr>
        <p:blipFill>
          <a:blip r:embed="rId2"/>
          <a:stretch>
            <a:fillRect/>
          </a:stretch>
        </p:blipFill>
        <p:spPr>
          <a:xfrm>
            <a:off x="639763" y="2851177"/>
            <a:ext cx="5211762" cy="3130497"/>
          </a:xfrm>
        </p:spPr>
      </p:pic>
      <p:pic>
        <p:nvPicPr>
          <p:cNvPr id="8" name="Marcador de contenido 7">
            <a:extLst>
              <a:ext uri="{FF2B5EF4-FFF2-40B4-BE49-F238E27FC236}">
                <a16:creationId xmlns:a16="http://schemas.microsoft.com/office/drawing/2014/main" id="{AC8D047B-CDB5-D4F7-149B-83AAFB0F9848}"/>
              </a:ext>
            </a:extLst>
          </p:cNvPr>
          <p:cNvPicPr>
            <a:picLocks noGrp="1" noChangeAspect="1"/>
          </p:cNvPicPr>
          <p:nvPr>
            <p:ph sz="half" idx="2"/>
          </p:nvPr>
        </p:nvPicPr>
        <p:blipFill>
          <a:blip r:embed="rId3"/>
          <a:stretch>
            <a:fillRect/>
          </a:stretch>
        </p:blipFill>
        <p:spPr>
          <a:xfrm>
            <a:off x="6318250" y="2879279"/>
            <a:ext cx="5213350" cy="3074293"/>
          </a:xfrm>
        </p:spPr>
      </p:pic>
    </p:spTree>
    <p:extLst>
      <p:ext uri="{BB962C8B-B14F-4D97-AF65-F5344CB8AC3E}">
        <p14:creationId xmlns:p14="http://schemas.microsoft.com/office/powerpoint/2010/main" val="1452105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192050-891A-3FDE-528E-197AEB8F41A7}"/>
              </a:ext>
            </a:extLst>
          </p:cNvPr>
          <p:cNvSpPr>
            <a:spLocks noGrp="1"/>
          </p:cNvSpPr>
          <p:nvPr>
            <p:ph type="title"/>
          </p:nvPr>
        </p:nvSpPr>
        <p:spPr/>
        <p:txBody>
          <a:bodyPr/>
          <a:lstStyle/>
          <a:p>
            <a:r>
              <a:rPr lang="es-MX" dirty="0"/>
              <a:t>Algunos ejemplos de cronogramas</a:t>
            </a:r>
            <a:endParaRPr lang="es-CO" dirty="0"/>
          </a:p>
        </p:txBody>
      </p:sp>
      <p:sp>
        <p:nvSpPr>
          <p:cNvPr id="5" name="Marcador de texto 4">
            <a:extLst>
              <a:ext uri="{FF2B5EF4-FFF2-40B4-BE49-F238E27FC236}">
                <a16:creationId xmlns:a16="http://schemas.microsoft.com/office/drawing/2014/main" id="{0E66E6A6-2F92-78E9-09C3-C9CFCB1A1C16}"/>
              </a:ext>
            </a:extLst>
          </p:cNvPr>
          <p:cNvSpPr>
            <a:spLocks noGrp="1"/>
          </p:cNvSpPr>
          <p:nvPr>
            <p:ph type="body" idx="1"/>
          </p:nvPr>
        </p:nvSpPr>
        <p:spPr/>
        <p:txBody>
          <a:bodyPr>
            <a:normAutofit lnSpcReduction="10000"/>
          </a:bodyPr>
          <a:lstStyle/>
          <a:p>
            <a:r>
              <a:rPr lang="es-MX" dirty="0"/>
              <a:t>Cronograma de </a:t>
            </a:r>
            <a:r>
              <a:rPr lang="es-MX" dirty="0" err="1"/>
              <a:t>gantt</a:t>
            </a:r>
            <a:endParaRPr lang="es-CO" dirty="0"/>
          </a:p>
        </p:txBody>
      </p:sp>
      <p:pic>
        <p:nvPicPr>
          <p:cNvPr id="10" name="Marcador de contenido 9">
            <a:extLst>
              <a:ext uri="{FF2B5EF4-FFF2-40B4-BE49-F238E27FC236}">
                <a16:creationId xmlns:a16="http://schemas.microsoft.com/office/drawing/2014/main" id="{65C677CC-B32D-64F1-793A-03C5F4826B8D}"/>
              </a:ext>
            </a:extLst>
          </p:cNvPr>
          <p:cNvPicPr>
            <a:picLocks noGrp="1" noChangeAspect="1"/>
          </p:cNvPicPr>
          <p:nvPr>
            <p:ph sz="half" idx="2"/>
          </p:nvPr>
        </p:nvPicPr>
        <p:blipFill>
          <a:blip r:embed="rId2"/>
          <a:stretch>
            <a:fillRect/>
          </a:stretch>
        </p:blipFill>
        <p:spPr>
          <a:xfrm>
            <a:off x="639763" y="3385367"/>
            <a:ext cx="5211762" cy="2433591"/>
          </a:xfrm>
        </p:spPr>
      </p:pic>
      <p:sp>
        <p:nvSpPr>
          <p:cNvPr id="7" name="Marcador de texto 6">
            <a:extLst>
              <a:ext uri="{FF2B5EF4-FFF2-40B4-BE49-F238E27FC236}">
                <a16:creationId xmlns:a16="http://schemas.microsoft.com/office/drawing/2014/main" id="{776EC45F-BD8E-5322-02DD-98497683B9B9}"/>
              </a:ext>
            </a:extLst>
          </p:cNvPr>
          <p:cNvSpPr>
            <a:spLocks noGrp="1"/>
          </p:cNvSpPr>
          <p:nvPr>
            <p:ph type="body" sz="quarter" idx="3"/>
          </p:nvPr>
        </p:nvSpPr>
        <p:spPr/>
        <p:txBody>
          <a:bodyPr>
            <a:normAutofit lnSpcReduction="10000"/>
          </a:bodyPr>
          <a:lstStyle/>
          <a:p>
            <a:r>
              <a:rPr lang="es-MX" dirty="0"/>
              <a:t>Cronograma de hitos (</a:t>
            </a:r>
            <a:r>
              <a:rPr lang="es-MX" dirty="0" err="1"/>
              <a:t>milestones</a:t>
            </a:r>
            <a:r>
              <a:rPr lang="es-MX" dirty="0"/>
              <a:t>)</a:t>
            </a:r>
            <a:endParaRPr lang="es-CO" dirty="0"/>
          </a:p>
        </p:txBody>
      </p:sp>
      <p:pic>
        <p:nvPicPr>
          <p:cNvPr id="12" name="Marcador de contenido 11">
            <a:extLst>
              <a:ext uri="{FF2B5EF4-FFF2-40B4-BE49-F238E27FC236}">
                <a16:creationId xmlns:a16="http://schemas.microsoft.com/office/drawing/2014/main" id="{7CFF60F3-2FC7-EF2E-4D9E-C2B78318EF44}"/>
              </a:ext>
            </a:extLst>
          </p:cNvPr>
          <p:cNvPicPr>
            <a:picLocks noGrp="1" noChangeAspect="1"/>
          </p:cNvPicPr>
          <p:nvPr>
            <p:ph sz="quarter" idx="4"/>
          </p:nvPr>
        </p:nvPicPr>
        <p:blipFill>
          <a:blip r:embed="rId3"/>
          <a:stretch>
            <a:fillRect/>
          </a:stretch>
        </p:blipFill>
        <p:spPr>
          <a:xfrm>
            <a:off x="6318250" y="3377133"/>
            <a:ext cx="5213350" cy="2450059"/>
          </a:xfrm>
        </p:spPr>
      </p:pic>
    </p:spTree>
    <p:extLst>
      <p:ext uri="{BB962C8B-B14F-4D97-AF65-F5344CB8AC3E}">
        <p14:creationId xmlns:p14="http://schemas.microsoft.com/office/powerpoint/2010/main" val="1560247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C35D6F9-C948-ACC5-3BE3-7416CA4225FD}"/>
              </a:ext>
            </a:extLst>
          </p:cNvPr>
          <p:cNvSpPr>
            <a:spLocks noGrp="1"/>
          </p:cNvSpPr>
          <p:nvPr>
            <p:ph type="title"/>
          </p:nvPr>
        </p:nvSpPr>
        <p:spPr/>
        <p:txBody>
          <a:bodyPr/>
          <a:lstStyle/>
          <a:p>
            <a:r>
              <a:rPr lang="es-MX" dirty="0"/>
              <a:t>Diagrama de red</a:t>
            </a:r>
            <a:endParaRPr lang="es-CO" dirty="0"/>
          </a:p>
        </p:txBody>
      </p:sp>
      <p:pic>
        <p:nvPicPr>
          <p:cNvPr id="9" name="Imagen 8">
            <a:extLst>
              <a:ext uri="{FF2B5EF4-FFF2-40B4-BE49-F238E27FC236}">
                <a16:creationId xmlns:a16="http://schemas.microsoft.com/office/drawing/2014/main" id="{3957B49E-3E28-EEC6-2B57-3141F688205F}"/>
              </a:ext>
            </a:extLst>
          </p:cNvPr>
          <p:cNvPicPr>
            <a:picLocks noChangeAspect="1"/>
          </p:cNvPicPr>
          <p:nvPr/>
        </p:nvPicPr>
        <p:blipFill>
          <a:blip r:embed="rId2"/>
          <a:stretch>
            <a:fillRect/>
          </a:stretch>
        </p:blipFill>
        <p:spPr>
          <a:xfrm>
            <a:off x="307824" y="2134732"/>
            <a:ext cx="11555438" cy="3591426"/>
          </a:xfrm>
          <a:prstGeom prst="rect">
            <a:avLst/>
          </a:prstGeom>
        </p:spPr>
      </p:pic>
    </p:spTree>
    <p:extLst>
      <p:ext uri="{BB962C8B-B14F-4D97-AF65-F5344CB8AC3E}">
        <p14:creationId xmlns:p14="http://schemas.microsoft.com/office/powerpoint/2010/main" val="1855430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728C0-023A-A166-9315-B6C2FE527091}"/>
              </a:ext>
            </a:extLst>
          </p:cNvPr>
          <p:cNvSpPr>
            <a:spLocks noGrp="1"/>
          </p:cNvSpPr>
          <p:nvPr>
            <p:ph type="title"/>
          </p:nvPr>
        </p:nvSpPr>
        <p:spPr/>
        <p:txBody>
          <a:bodyPr/>
          <a:lstStyle/>
          <a:p>
            <a:r>
              <a:rPr lang="es-MX" dirty="0"/>
              <a:t>Estudio ambiental</a:t>
            </a:r>
            <a:endParaRPr lang="es-CO" dirty="0"/>
          </a:p>
        </p:txBody>
      </p:sp>
      <p:sp>
        <p:nvSpPr>
          <p:cNvPr id="5" name="Marcador de contenido 4">
            <a:extLst>
              <a:ext uri="{FF2B5EF4-FFF2-40B4-BE49-F238E27FC236}">
                <a16:creationId xmlns:a16="http://schemas.microsoft.com/office/drawing/2014/main" id="{27E8DF41-4EA4-5C6B-71CE-F29A8EF4545A}"/>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8325163F-3752-81FB-B49F-2165A0B4086B}"/>
              </a:ext>
            </a:extLst>
          </p:cNvPr>
          <p:cNvPicPr>
            <a:picLocks noChangeAspect="1"/>
          </p:cNvPicPr>
          <p:nvPr/>
        </p:nvPicPr>
        <p:blipFill>
          <a:blip r:embed="rId2"/>
          <a:stretch>
            <a:fillRect/>
          </a:stretch>
        </p:blipFill>
        <p:spPr>
          <a:xfrm>
            <a:off x="289702" y="2045110"/>
            <a:ext cx="11612596" cy="4327526"/>
          </a:xfrm>
          <a:prstGeom prst="rect">
            <a:avLst/>
          </a:prstGeom>
        </p:spPr>
      </p:pic>
    </p:spTree>
    <p:extLst>
      <p:ext uri="{BB962C8B-B14F-4D97-AF65-F5344CB8AC3E}">
        <p14:creationId xmlns:p14="http://schemas.microsoft.com/office/powerpoint/2010/main" val="84452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B5345-B07A-ABF4-4DAC-B8E7F0260F64}"/>
              </a:ext>
            </a:extLst>
          </p:cNvPr>
          <p:cNvSpPr>
            <a:spLocks noGrp="1"/>
          </p:cNvSpPr>
          <p:nvPr>
            <p:ph type="title"/>
          </p:nvPr>
        </p:nvSpPr>
        <p:spPr/>
        <p:txBody>
          <a:bodyPr/>
          <a:lstStyle/>
          <a:p>
            <a:r>
              <a:rPr lang="es-MX" dirty="0"/>
              <a:t>Estudio organizacional y administrativo</a:t>
            </a:r>
            <a:endParaRPr lang="es-CO" dirty="0"/>
          </a:p>
        </p:txBody>
      </p:sp>
      <p:pic>
        <p:nvPicPr>
          <p:cNvPr id="5" name="Marcador de contenido 4">
            <a:extLst>
              <a:ext uri="{FF2B5EF4-FFF2-40B4-BE49-F238E27FC236}">
                <a16:creationId xmlns:a16="http://schemas.microsoft.com/office/drawing/2014/main" id="{4C1E2A89-5682-5EE6-44F6-BA6710747493}"/>
              </a:ext>
            </a:extLst>
          </p:cNvPr>
          <p:cNvPicPr>
            <a:picLocks noGrp="1" noChangeAspect="1"/>
          </p:cNvPicPr>
          <p:nvPr>
            <p:ph idx="1"/>
          </p:nvPr>
        </p:nvPicPr>
        <p:blipFill>
          <a:blip r:embed="rId2"/>
          <a:stretch>
            <a:fillRect/>
          </a:stretch>
        </p:blipFill>
        <p:spPr>
          <a:xfrm>
            <a:off x="2358365" y="2633663"/>
            <a:ext cx="7454633" cy="3565525"/>
          </a:xfrm>
        </p:spPr>
      </p:pic>
    </p:spTree>
    <p:extLst>
      <p:ext uri="{BB962C8B-B14F-4D97-AF65-F5344CB8AC3E}">
        <p14:creationId xmlns:p14="http://schemas.microsoft.com/office/powerpoint/2010/main" val="141027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32A74D0-9ADF-92B9-8EE6-FBCE7DA20CC6}"/>
              </a:ext>
            </a:extLst>
          </p:cNvPr>
          <p:cNvPicPr>
            <a:picLocks noChangeAspect="1"/>
          </p:cNvPicPr>
          <p:nvPr/>
        </p:nvPicPr>
        <p:blipFill>
          <a:blip r:embed="rId2"/>
          <a:stretch>
            <a:fillRect/>
          </a:stretch>
        </p:blipFill>
        <p:spPr>
          <a:xfrm>
            <a:off x="799361" y="513943"/>
            <a:ext cx="10593278" cy="5830114"/>
          </a:xfrm>
          <a:prstGeom prst="rect">
            <a:avLst/>
          </a:prstGeom>
        </p:spPr>
      </p:pic>
    </p:spTree>
    <p:extLst>
      <p:ext uri="{BB962C8B-B14F-4D97-AF65-F5344CB8AC3E}">
        <p14:creationId xmlns:p14="http://schemas.microsoft.com/office/powerpoint/2010/main" val="921085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BDAD9-8BB2-07A8-657E-6E937C3FD5F6}"/>
              </a:ext>
            </a:extLst>
          </p:cNvPr>
          <p:cNvSpPr>
            <a:spLocks noGrp="1"/>
          </p:cNvSpPr>
          <p:nvPr>
            <p:ph type="title"/>
          </p:nvPr>
        </p:nvSpPr>
        <p:spPr/>
        <p:txBody>
          <a:bodyPr/>
          <a:lstStyle/>
          <a:p>
            <a:r>
              <a:rPr lang="es-MX" dirty="0"/>
              <a:t>Estudio legal</a:t>
            </a:r>
            <a:endParaRPr lang="es-CO" dirty="0"/>
          </a:p>
        </p:txBody>
      </p:sp>
      <p:pic>
        <p:nvPicPr>
          <p:cNvPr id="5" name="Marcador de contenido 4">
            <a:extLst>
              <a:ext uri="{FF2B5EF4-FFF2-40B4-BE49-F238E27FC236}">
                <a16:creationId xmlns:a16="http://schemas.microsoft.com/office/drawing/2014/main" id="{92A9D8F8-D592-ED1A-2525-2E4E5291B298}"/>
              </a:ext>
            </a:extLst>
          </p:cNvPr>
          <p:cNvPicPr>
            <a:picLocks noGrp="1" noChangeAspect="1"/>
          </p:cNvPicPr>
          <p:nvPr>
            <p:ph idx="1"/>
          </p:nvPr>
        </p:nvPicPr>
        <p:blipFill>
          <a:blip r:embed="rId2"/>
          <a:stretch>
            <a:fillRect/>
          </a:stretch>
        </p:blipFill>
        <p:spPr>
          <a:xfrm>
            <a:off x="2436222" y="2633663"/>
            <a:ext cx="7298918" cy="3565525"/>
          </a:xfrm>
        </p:spPr>
      </p:pic>
    </p:spTree>
    <p:extLst>
      <p:ext uri="{BB962C8B-B14F-4D97-AF65-F5344CB8AC3E}">
        <p14:creationId xmlns:p14="http://schemas.microsoft.com/office/powerpoint/2010/main" val="3916787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E784ACA-96FA-6C50-7C7A-F01AE1C09167}"/>
              </a:ext>
            </a:extLst>
          </p:cNvPr>
          <p:cNvPicPr>
            <a:picLocks noChangeAspect="1"/>
          </p:cNvPicPr>
          <p:nvPr/>
        </p:nvPicPr>
        <p:blipFill>
          <a:blip r:embed="rId2"/>
          <a:stretch>
            <a:fillRect/>
          </a:stretch>
        </p:blipFill>
        <p:spPr>
          <a:xfrm>
            <a:off x="770782" y="899759"/>
            <a:ext cx="10650436" cy="5058481"/>
          </a:xfrm>
          <a:prstGeom prst="rect">
            <a:avLst/>
          </a:prstGeom>
        </p:spPr>
      </p:pic>
    </p:spTree>
    <p:extLst>
      <p:ext uri="{BB962C8B-B14F-4D97-AF65-F5344CB8AC3E}">
        <p14:creationId xmlns:p14="http://schemas.microsoft.com/office/powerpoint/2010/main" val="3746071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C1AF417-5F07-6043-971B-F74E3D932459}"/>
              </a:ext>
            </a:extLst>
          </p:cNvPr>
          <p:cNvPicPr>
            <a:picLocks noChangeAspect="1"/>
          </p:cNvPicPr>
          <p:nvPr/>
        </p:nvPicPr>
        <p:blipFill>
          <a:blip r:embed="rId2"/>
          <a:stretch>
            <a:fillRect/>
          </a:stretch>
        </p:blipFill>
        <p:spPr>
          <a:xfrm>
            <a:off x="1042282" y="1114102"/>
            <a:ext cx="10107436" cy="4629796"/>
          </a:xfrm>
          <a:prstGeom prst="rect">
            <a:avLst/>
          </a:prstGeom>
        </p:spPr>
      </p:pic>
    </p:spTree>
    <p:extLst>
      <p:ext uri="{BB962C8B-B14F-4D97-AF65-F5344CB8AC3E}">
        <p14:creationId xmlns:p14="http://schemas.microsoft.com/office/powerpoint/2010/main" val="1406581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DDD698-81DF-F259-25D4-4B93CE66C4E9}"/>
              </a:ext>
            </a:extLst>
          </p:cNvPr>
          <p:cNvSpPr>
            <a:spLocks noGrp="1"/>
          </p:cNvSpPr>
          <p:nvPr>
            <p:ph type="title"/>
          </p:nvPr>
        </p:nvSpPr>
        <p:spPr/>
        <p:txBody>
          <a:bodyPr/>
          <a:lstStyle/>
          <a:p>
            <a:r>
              <a:rPr lang="es-MX" dirty="0"/>
              <a:t>Estudios de apoyo y otros soportes</a:t>
            </a:r>
            <a:endParaRPr lang="es-CO" dirty="0"/>
          </a:p>
        </p:txBody>
      </p:sp>
      <p:pic>
        <p:nvPicPr>
          <p:cNvPr id="5" name="Marcador de contenido 4">
            <a:extLst>
              <a:ext uri="{FF2B5EF4-FFF2-40B4-BE49-F238E27FC236}">
                <a16:creationId xmlns:a16="http://schemas.microsoft.com/office/drawing/2014/main" id="{AB16F0B3-853C-3622-E306-2A8D8B0BCA95}"/>
              </a:ext>
            </a:extLst>
          </p:cNvPr>
          <p:cNvPicPr>
            <a:picLocks noGrp="1" noChangeAspect="1"/>
          </p:cNvPicPr>
          <p:nvPr>
            <p:ph idx="1"/>
          </p:nvPr>
        </p:nvPicPr>
        <p:blipFill>
          <a:blip r:embed="rId2"/>
          <a:stretch>
            <a:fillRect/>
          </a:stretch>
        </p:blipFill>
        <p:spPr>
          <a:xfrm>
            <a:off x="2364683" y="2633663"/>
            <a:ext cx="7441997" cy="3565525"/>
          </a:xfrm>
        </p:spPr>
      </p:pic>
    </p:spTree>
    <p:extLst>
      <p:ext uri="{BB962C8B-B14F-4D97-AF65-F5344CB8AC3E}">
        <p14:creationId xmlns:p14="http://schemas.microsoft.com/office/powerpoint/2010/main" val="4157784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D6617-1A14-E72D-1613-08787F1E5104}"/>
              </a:ext>
            </a:extLst>
          </p:cNvPr>
          <p:cNvSpPr>
            <a:spLocks noGrp="1"/>
          </p:cNvSpPr>
          <p:nvPr>
            <p:ph type="title"/>
          </p:nvPr>
        </p:nvSpPr>
        <p:spPr/>
        <p:txBody>
          <a:bodyPr/>
          <a:lstStyle/>
          <a:p>
            <a:r>
              <a:rPr lang="es-MX" dirty="0"/>
              <a:t>Estudio de mercado</a:t>
            </a:r>
            <a:endParaRPr lang="es-CO" dirty="0"/>
          </a:p>
        </p:txBody>
      </p:sp>
      <p:pic>
        <p:nvPicPr>
          <p:cNvPr id="5" name="Marcador de contenido 4">
            <a:extLst>
              <a:ext uri="{FF2B5EF4-FFF2-40B4-BE49-F238E27FC236}">
                <a16:creationId xmlns:a16="http://schemas.microsoft.com/office/drawing/2014/main" id="{B18CE95A-C14C-E3FF-7A7C-88521E8DBB5C}"/>
              </a:ext>
            </a:extLst>
          </p:cNvPr>
          <p:cNvPicPr>
            <a:picLocks noGrp="1" noChangeAspect="1"/>
          </p:cNvPicPr>
          <p:nvPr>
            <p:ph idx="1"/>
          </p:nvPr>
        </p:nvPicPr>
        <p:blipFill>
          <a:blip r:embed="rId2"/>
          <a:stretch>
            <a:fillRect/>
          </a:stretch>
        </p:blipFill>
        <p:spPr>
          <a:xfrm>
            <a:off x="2343451" y="2633663"/>
            <a:ext cx="7484460" cy="3565525"/>
          </a:xfrm>
        </p:spPr>
      </p:pic>
    </p:spTree>
    <p:extLst>
      <p:ext uri="{BB962C8B-B14F-4D97-AF65-F5344CB8AC3E}">
        <p14:creationId xmlns:p14="http://schemas.microsoft.com/office/powerpoint/2010/main" val="1772840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4690F7-B527-7671-C472-05F319169CA5}"/>
              </a:ext>
            </a:extLst>
          </p:cNvPr>
          <p:cNvSpPr>
            <a:spLocks noGrp="1"/>
          </p:cNvSpPr>
          <p:nvPr>
            <p:ph type="title"/>
          </p:nvPr>
        </p:nvSpPr>
        <p:spPr/>
        <p:txBody>
          <a:bodyPr/>
          <a:lstStyle/>
          <a:p>
            <a:r>
              <a:rPr lang="es-MX" dirty="0"/>
              <a:t>Pilares estructurales del estudio de mercado</a:t>
            </a:r>
            <a:endParaRPr lang="es-CO" dirty="0"/>
          </a:p>
        </p:txBody>
      </p:sp>
      <p:pic>
        <p:nvPicPr>
          <p:cNvPr id="5" name="Marcador de contenido 4">
            <a:extLst>
              <a:ext uri="{FF2B5EF4-FFF2-40B4-BE49-F238E27FC236}">
                <a16:creationId xmlns:a16="http://schemas.microsoft.com/office/drawing/2014/main" id="{B3C00BE9-A37C-769F-B562-E9440698301A}"/>
              </a:ext>
            </a:extLst>
          </p:cNvPr>
          <p:cNvPicPr>
            <a:picLocks noGrp="1" noChangeAspect="1"/>
          </p:cNvPicPr>
          <p:nvPr>
            <p:ph idx="1"/>
          </p:nvPr>
        </p:nvPicPr>
        <p:blipFill>
          <a:blip r:embed="rId2"/>
          <a:stretch>
            <a:fillRect/>
          </a:stretch>
        </p:blipFill>
        <p:spPr>
          <a:xfrm>
            <a:off x="639763" y="3430759"/>
            <a:ext cx="10891837" cy="1971332"/>
          </a:xfrm>
        </p:spPr>
      </p:pic>
    </p:spTree>
    <p:extLst>
      <p:ext uri="{BB962C8B-B14F-4D97-AF65-F5344CB8AC3E}">
        <p14:creationId xmlns:p14="http://schemas.microsoft.com/office/powerpoint/2010/main" val="319987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B0E3B-3D35-B741-B6C4-FDA15F6D0975}"/>
              </a:ext>
            </a:extLst>
          </p:cNvPr>
          <p:cNvSpPr>
            <a:spLocks noGrp="1"/>
          </p:cNvSpPr>
          <p:nvPr>
            <p:ph type="title"/>
          </p:nvPr>
        </p:nvSpPr>
        <p:spPr/>
        <p:txBody>
          <a:bodyPr/>
          <a:lstStyle/>
          <a:p>
            <a:r>
              <a:rPr lang="es-MX" dirty="0"/>
              <a:t>Producto </a:t>
            </a:r>
            <a:endParaRPr lang="es-CO" dirty="0"/>
          </a:p>
        </p:txBody>
      </p:sp>
      <p:pic>
        <p:nvPicPr>
          <p:cNvPr id="5" name="Marcador de contenido 4">
            <a:extLst>
              <a:ext uri="{FF2B5EF4-FFF2-40B4-BE49-F238E27FC236}">
                <a16:creationId xmlns:a16="http://schemas.microsoft.com/office/drawing/2014/main" id="{DDE8A528-F4D7-F37A-3F84-48E568D564A2}"/>
              </a:ext>
            </a:extLst>
          </p:cNvPr>
          <p:cNvPicPr>
            <a:picLocks noGrp="1" noChangeAspect="1"/>
          </p:cNvPicPr>
          <p:nvPr>
            <p:ph idx="1"/>
          </p:nvPr>
        </p:nvPicPr>
        <p:blipFill>
          <a:blip r:embed="rId2"/>
          <a:stretch>
            <a:fillRect/>
          </a:stretch>
        </p:blipFill>
        <p:spPr>
          <a:xfrm>
            <a:off x="2995737" y="2633663"/>
            <a:ext cx="6179889" cy="3565525"/>
          </a:xfrm>
        </p:spPr>
      </p:pic>
    </p:spTree>
    <p:extLst>
      <p:ext uri="{BB962C8B-B14F-4D97-AF65-F5344CB8AC3E}">
        <p14:creationId xmlns:p14="http://schemas.microsoft.com/office/powerpoint/2010/main" val="1844612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9905B-E7BA-5D2B-1154-BE9214F1A1B7}"/>
              </a:ext>
            </a:extLst>
          </p:cNvPr>
          <p:cNvSpPr>
            <a:spLocks noGrp="1"/>
          </p:cNvSpPr>
          <p:nvPr>
            <p:ph type="title"/>
          </p:nvPr>
        </p:nvSpPr>
        <p:spPr/>
        <p:txBody>
          <a:bodyPr/>
          <a:lstStyle/>
          <a:p>
            <a:r>
              <a:rPr lang="es-MX" dirty="0"/>
              <a:t>Estructura lógica </a:t>
            </a:r>
            <a:endParaRPr lang="es-CO" dirty="0"/>
          </a:p>
        </p:txBody>
      </p:sp>
      <p:pic>
        <p:nvPicPr>
          <p:cNvPr id="5" name="Marcador de contenido 4">
            <a:extLst>
              <a:ext uri="{FF2B5EF4-FFF2-40B4-BE49-F238E27FC236}">
                <a16:creationId xmlns:a16="http://schemas.microsoft.com/office/drawing/2014/main" id="{C805181F-988E-CDDB-C7D3-614C345F72AD}"/>
              </a:ext>
            </a:extLst>
          </p:cNvPr>
          <p:cNvPicPr>
            <a:picLocks noGrp="1" noChangeAspect="1"/>
          </p:cNvPicPr>
          <p:nvPr>
            <p:ph idx="1"/>
          </p:nvPr>
        </p:nvPicPr>
        <p:blipFill>
          <a:blip r:embed="rId2"/>
          <a:stretch>
            <a:fillRect/>
          </a:stretch>
        </p:blipFill>
        <p:spPr>
          <a:xfrm>
            <a:off x="3867325" y="2633663"/>
            <a:ext cx="4436712" cy="3565525"/>
          </a:xfrm>
        </p:spPr>
      </p:pic>
    </p:spTree>
    <p:extLst>
      <p:ext uri="{BB962C8B-B14F-4D97-AF65-F5344CB8AC3E}">
        <p14:creationId xmlns:p14="http://schemas.microsoft.com/office/powerpoint/2010/main" val="2323732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E0C01-9E52-BE7C-DF30-F8712B6FCF9A}"/>
              </a:ext>
            </a:extLst>
          </p:cNvPr>
          <p:cNvSpPr>
            <a:spLocks noGrp="1"/>
          </p:cNvSpPr>
          <p:nvPr>
            <p:ph type="title"/>
          </p:nvPr>
        </p:nvSpPr>
        <p:spPr/>
        <p:txBody>
          <a:bodyPr/>
          <a:lstStyle/>
          <a:p>
            <a:r>
              <a:rPr lang="es-MX" dirty="0"/>
              <a:t>Clasificador de bienes y servicios</a:t>
            </a:r>
            <a:endParaRPr lang="es-CO" dirty="0"/>
          </a:p>
        </p:txBody>
      </p:sp>
      <p:pic>
        <p:nvPicPr>
          <p:cNvPr id="6" name="Marcador de contenido 5">
            <a:extLst>
              <a:ext uri="{FF2B5EF4-FFF2-40B4-BE49-F238E27FC236}">
                <a16:creationId xmlns:a16="http://schemas.microsoft.com/office/drawing/2014/main" id="{72993E7A-9D0B-0CB3-F867-A7D26FD96D04}"/>
              </a:ext>
            </a:extLst>
          </p:cNvPr>
          <p:cNvPicPr>
            <a:picLocks noGrp="1" noChangeAspect="1"/>
          </p:cNvPicPr>
          <p:nvPr>
            <p:ph idx="1"/>
          </p:nvPr>
        </p:nvPicPr>
        <p:blipFill>
          <a:blip r:embed="rId2"/>
          <a:stretch>
            <a:fillRect/>
          </a:stretch>
        </p:blipFill>
        <p:spPr>
          <a:xfrm>
            <a:off x="2059443" y="2633663"/>
            <a:ext cx="8052477" cy="3565525"/>
          </a:xfrm>
        </p:spPr>
      </p:pic>
    </p:spTree>
    <p:extLst>
      <p:ext uri="{BB962C8B-B14F-4D97-AF65-F5344CB8AC3E}">
        <p14:creationId xmlns:p14="http://schemas.microsoft.com/office/powerpoint/2010/main" val="4140211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20532F-8F03-44C9-6B29-F9D847087FF1}"/>
              </a:ext>
            </a:extLst>
          </p:cNvPr>
          <p:cNvSpPr>
            <a:spLocks noGrp="1"/>
          </p:cNvSpPr>
          <p:nvPr>
            <p:ph type="title"/>
          </p:nvPr>
        </p:nvSpPr>
        <p:spPr/>
        <p:txBody>
          <a:bodyPr/>
          <a:lstStyle/>
          <a:p>
            <a:r>
              <a:rPr lang="es-MX" dirty="0"/>
              <a:t>Análisis de la demanda</a:t>
            </a:r>
            <a:endParaRPr lang="es-CO" dirty="0"/>
          </a:p>
        </p:txBody>
      </p:sp>
      <p:pic>
        <p:nvPicPr>
          <p:cNvPr id="5" name="Marcador de contenido 4">
            <a:extLst>
              <a:ext uri="{FF2B5EF4-FFF2-40B4-BE49-F238E27FC236}">
                <a16:creationId xmlns:a16="http://schemas.microsoft.com/office/drawing/2014/main" id="{15D2F858-4475-6A19-231D-B12D2B361C00}"/>
              </a:ext>
            </a:extLst>
          </p:cNvPr>
          <p:cNvPicPr>
            <a:picLocks noGrp="1" noChangeAspect="1"/>
          </p:cNvPicPr>
          <p:nvPr>
            <p:ph idx="1"/>
          </p:nvPr>
        </p:nvPicPr>
        <p:blipFill>
          <a:blip r:embed="rId2"/>
          <a:stretch>
            <a:fillRect/>
          </a:stretch>
        </p:blipFill>
        <p:spPr>
          <a:xfrm>
            <a:off x="2714376" y="2633663"/>
            <a:ext cx="6742610" cy="3565525"/>
          </a:xfrm>
        </p:spPr>
      </p:pic>
    </p:spTree>
    <p:extLst>
      <p:ext uri="{BB962C8B-B14F-4D97-AF65-F5344CB8AC3E}">
        <p14:creationId xmlns:p14="http://schemas.microsoft.com/office/powerpoint/2010/main" val="276398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AF65A3-8683-A3D3-B30F-EF6B77CFAEE3}"/>
              </a:ext>
            </a:extLst>
          </p:cNvPr>
          <p:cNvSpPr>
            <a:spLocks noGrp="1"/>
          </p:cNvSpPr>
          <p:nvPr>
            <p:ph type="title"/>
          </p:nvPr>
        </p:nvSpPr>
        <p:spPr/>
        <p:txBody>
          <a:bodyPr>
            <a:normAutofit fontScale="90000"/>
          </a:bodyPr>
          <a:lstStyle/>
          <a:p>
            <a:r>
              <a:rPr lang="es-MX" dirty="0"/>
              <a:t>PREPARACIÓN DEL PLAN ANUAL DE ADQUISICIONES - PAA</a:t>
            </a:r>
            <a:endParaRPr lang="es-CO" dirty="0"/>
          </a:p>
        </p:txBody>
      </p:sp>
      <p:pic>
        <p:nvPicPr>
          <p:cNvPr id="5" name="Marcador de contenido 4">
            <a:extLst>
              <a:ext uri="{FF2B5EF4-FFF2-40B4-BE49-F238E27FC236}">
                <a16:creationId xmlns:a16="http://schemas.microsoft.com/office/drawing/2014/main" id="{E73DB077-0A66-E7B3-4E3E-452B8A3AAF86}"/>
              </a:ext>
            </a:extLst>
          </p:cNvPr>
          <p:cNvPicPr>
            <a:picLocks noGrp="1" noChangeAspect="1"/>
          </p:cNvPicPr>
          <p:nvPr>
            <p:ph idx="1"/>
          </p:nvPr>
        </p:nvPicPr>
        <p:blipFill>
          <a:blip r:embed="rId2"/>
          <a:stretch>
            <a:fillRect/>
          </a:stretch>
        </p:blipFill>
        <p:spPr>
          <a:xfrm>
            <a:off x="2162930" y="2633663"/>
            <a:ext cx="7845503" cy="3565525"/>
          </a:xfrm>
        </p:spPr>
      </p:pic>
    </p:spTree>
    <p:extLst>
      <p:ext uri="{BB962C8B-B14F-4D97-AF65-F5344CB8AC3E}">
        <p14:creationId xmlns:p14="http://schemas.microsoft.com/office/powerpoint/2010/main" val="2232859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F789C-814D-9D35-560B-0664E33A8C7A}"/>
              </a:ext>
            </a:extLst>
          </p:cNvPr>
          <p:cNvSpPr>
            <a:spLocks noGrp="1"/>
          </p:cNvSpPr>
          <p:nvPr>
            <p:ph type="title"/>
          </p:nvPr>
        </p:nvSpPr>
        <p:spPr/>
        <p:txBody>
          <a:bodyPr/>
          <a:lstStyle/>
          <a:p>
            <a:r>
              <a:rPr lang="es-MX" dirty="0"/>
              <a:t>Análisis de la oferta</a:t>
            </a:r>
            <a:endParaRPr lang="es-CO" dirty="0"/>
          </a:p>
        </p:txBody>
      </p:sp>
      <p:pic>
        <p:nvPicPr>
          <p:cNvPr id="5" name="Marcador de contenido 4">
            <a:extLst>
              <a:ext uri="{FF2B5EF4-FFF2-40B4-BE49-F238E27FC236}">
                <a16:creationId xmlns:a16="http://schemas.microsoft.com/office/drawing/2014/main" id="{0E43069E-E034-4FF8-A6F2-73AF660FD405}"/>
              </a:ext>
            </a:extLst>
          </p:cNvPr>
          <p:cNvPicPr>
            <a:picLocks noGrp="1" noChangeAspect="1"/>
          </p:cNvPicPr>
          <p:nvPr>
            <p:ph idx="1"/>
          </p:nvPr>
        </p:nvPicPr>
        <p:blipFill>
          <a:blip r:embed="rId2"/>
          <a:stretch>
            <a:fillRect/>
          </a:stretch>
        </p:blipFill>
        <p:spPr>
          <a:xfrm>
            <a:off x="2622446" y="2633663"/>
            <a:ext cx="6926470" cy="3565525"/>
          </a:xfrm>
        </p:spPr>
      </p:pic>
    </p:spTree>
    <p:extLst>
      <p:ext uri="{BB962C8B-B14F-4D97-AF65-F5344CB8AC3E}">
        <p14:creationId xmlns:p14="http://schemas.microsoft.com/office/powerpoint/2010/main" val="3656208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4A0C5-1C3A-20F8-EF53-FE4BF8B0BCDB}"/>
              </a:ext>
            </a:extLst>
          </p:cNvPr>
          <p:cNvSpPr>
            <a:spLocks noGrp="1"/>
          </p:cNvSpPr>
          <p:nvPr>
            <p:ph type="title"/>
          </p:nvPr>
        </p:nvSpPr>
        <p:spPr/>
        <p:txBody>
          <a:bodyPr/>
          <a:lstStyle/>
          <a:p>
            <a:r>
              <a:rPr lang="es-MX" dirty="0"/>
              <a:t>Estudio financiero</a:t>
            </a:r>
            <a:endParaRPr lang="es-CO" dirty="0"/>
          </a:p>
        </p:txBody>
      </p:sp>
      <p:pic>
        <p:nvPicPr>
          <p:cNvPr id="5" name="Marcador de contenido 4">
            <a:extLst>
              <a:ext uri="{FF2B5EF4-FFF2-40B4-BE49-F238E27FC236}">
                <a16:creationId xmlns:a16="http://schemas.microsoft.com/office/drawing/2014/main" id="{BAA02D4A-7EF7-0A9D-7460-4D53CC9AAD8E}"/>
              </a:ext>
            </a:extLst>
          </p:cNvPr>
          <p:cNvPicPr>
            <a:picLocks noGrp="1" noChangeAspect="1"/>
          </p:cNvPicPr>
          <p:nvPr>
            <p:ph idx="1"/>
          </p:nvPr>
        </p:nvPicPr>
        <p:blipFill>
          <a:blip r:embed="rId2"/>
          <a:stretch>
            <a:fillRect/>
          </a:stretch>
        </p:blipFill>
        <p:spPr>
          <a:xfrm>
            <a:off x="2306706" y="2633663"/>
            <a:ext cx="7557951" cy="3565525"/>
          </a:xfrm>
        </p:spPr>
      </p:pic>
    </p:spTree>
    <p:extLst>
      <p:ext uri="{BB962C8B-B14F-4D97-AF65-F5344CB8AC3E}">
        <p14:creationId xmlns:p14="http://schemas.microsoft.com/office/powerpoint/2010/main" val="3204480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C6DC2AB-F1E4-8EA2-A1F0-716E492BAB08}"/>
              </a:ext>
            </a:extLst>
          </p:cNvPr>
          <p:cNvPicPr>
            <a:picLocks noChangeAspect="1"/>
          </p:cNvPicPr>
          <p:nvPr/>
        </p:nvPicPr>
        <p:blipFill>
          <a:blip r:embed="rId2"/>
          <a:stretch>
            <a:fillRect/>
          </a:stretch>
        </p:blipFill>
        <p:spPr>
          <a:xfrm>
            <a:off x="118228" y="833075"/>
            <a:ext cx="11955543" cy="5191850"/>
          </a:xfrm>
          <a:prstGeom prst="rect">
            <a:avLst/>
          </a:prstGeom>
        </p:spPr>
      </p:pic>
    </p:spTree>
    <p:extLst>
      <p:ext uri="{BB962C8B-B14F-4D97-AF65-F5344CB8AC3E}">
        <p14:creationId xmlns:p14="http://schemas.microsoft.com/office/powerpoint/2010/main" val="450899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9DD63CE-1AC0-1F6C-DE79-B3E5C5A31C13}"/>
              </a:ext>
            </a:extLst>
          </p:cNvPr>
          <p:cNvPicPr>
            <a:picLocks noChangeAspect="1"/>
          </p:cNvPicPr>
          <p:nvPr/>
        </p:nvPicPr>
        <p:blipFill>
          <a:blip r:embed="rId2"/>
          <a:stretch>
            <a:fillRect/>
          </a:stretch>
        </p:blipFill>
        <p:spPr>
          <a:xfrm>
            <a:off x="394492" y="1847629"/>
            <a:ext cx="11403016" cy="3162741"/>
          </a:xfrm>
          <a:prstGeom prst="rect">
            <a:avLst/>
          </a:prstGeom>
        </p:spPr>
      </p:pic>
    </p:spTree>
    <p:extLst>
      <p:ext uri="{BB962C8B-B14F-4D97-AF65-F5344CB8AC3E}">
        <p14:creationId xmlns:p14="http://schemas.microsoft.com/office/powerpoint/2010/main" val="1129472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4578D01-36F0-33E9-A44B-A23B46706FEA}"/>
              </a:ext>
            </a:extLst>
          </p:cNvPr>
          <p:cNvPicPr>
            <a:picLocks noChangeAspect="1"/>
          </p:cNvPicPr>
          <p:nvPr/>
        </p:nvPicPr>
        <p:blipFill>
          <a:blip r:embed="rId2"/>
          <a:stretch>
            <a:fillRect/>
          </a:stretch>
        </p:blipFill>
        <p:spPr>
          <a:xfrm>
            <a:off x="1718651" y="1395128"/>
            <a:ext cx="8754697" cy="4067743"/>
          </a:xfrm>
          <a:prstGeom prst="rect">
            <a:avLst/>
          </a:prstGeom>
        </p:spPr>
      </p:pic>
    </p:spTree>
    <p:extLst>
      <p:ext uri="{BB962C8B-B14F-4D97-AF65-F5344CB8AC3E}">
        <p14:creationId xmlns:p14="http://schemas.microsoft.com/office/powerpoint/2010/main" val="2756733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4C80E-185D-BD58-40C7-4589355D8432}"/>
              </a:ext>
            </a:extLst>
          </p:cNvPr>
          <p:cNvSpPr>
            <a:spLocks noGrp="1"/>
          </p:cNvSpPr>
          <p:nvPr>
            <p:ph type="title"/>
          </p:nvPr>
        </p:nvSpPr>
        <p:spPr/>
        <p:txBody>
          <a:bodyPr>
            <a:normAutofit fontScale="90000"/>
          </a:bodyPr>
          <a:lstStyle/>
          <a:p>
            <a:r>
              <a:rPr lang="es-MX" dirty="0"/>
              <a:t>Condiciones generales de la modalidad de selección del contrato</a:t>
            </a:r>
            <a:endParaRPr lang="es-CO" dirty="0"/>
          </a:p>
        </p:txBody>
      </p:sp>
      <p:pic>
        <p:nvPicPr>
          <p:cNvPr id="5" name="Marcador de contenido 4">
            <a:extLst>
              <a:ext uri="{FF2B5EF4-FFF2-40B4-BE49-F238E27FC236}">
                <a16:creationId xmlns:a16="http://schemas.microsoft.com/office/drawing/2014/main" id="{0B388B1C-45C9-228F-B1CA-BC3CCC649E63}"/>
              </a:ext>
            </a:extLst>
          </p:cNvPr>
          <p:cNvPicPr>
            <a:picLocks noGrp="1" noChangeAspect="1"/>
          </p:cNvPicPr>
          <p:nvPr>
            <p:ph idx="1"/>
          </p:nvPr>
        </p:nvPicPr>
        <p:blipFill>
          <a:blip r:embed="rId2"/>
          <a:stretch>
            <a:fillRect/>
          </a:stretch>
        </p:blipFill>
        <p:spPr>
          <a:xfrm>
            <a:off x="2453183" y="2633663"/>
            <a:ext cx="7264996" cy="3565525"/>
          </a:xfrm>
        </p:spPr>
      </p:pic>
    </p:spTree>
    <p:extLst>
      <p:ext uri="{BB962C8B-B14F-4D97-AF65-F5344CB8AC3E}">
        <p14:creationId xmlns:p14="http://schemas.microsoft.com/office/powerpoint/2010/main" val="49877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B3D0E-0E32-9521-5C8A-A0DE8F9CCAB6}"/>
              </a:ext>
            </a:extLst>
          </p:cNvPr>
          <p:cNvSpPr>
            <a:spLocks noGrp="1"/>
          </p:cNvSpPr>
          <p:nvPr>
            <p:ph type="title"/>
          </p:nvPr>
        </p:nvSpPr>
        <p:spPr/>
        <p:txBody>
          <a:bodyPr>
            <a:normAutofit fontScale="90000"/>
          </a:bodyPr>
          <a:lstStyle/>
          <a:p>
            <a:r>
              <a:rPr lang="es-MX" dirty="0"/>
              <a:t>Modalidad de selección y su justificación jurídica</a:t>
            </a:r>
            <a:endParaRPr lang="es-CO" dirty="0"/>
          </a:p>
        </p:txBody>
      </p:sp>
      <p:pic>
        <p:nvPicPr>
          <p:cNvPr id="5" name="Marcador de contenido 4">
            <a:extLst>
              <a:ext uri="{FF2B5EF4-FFF2-40B4-BE49-F238E27FC236}">
                <a16:creationId xmlns:a16="http://schemas.microsoft.com/office/drawing/2014/main" id="{EAFF258A-41DA-F090-66C9-3A7C36ED04BF}"/>
              </a:ext>
            </a:extLst>
          </p:cNvPr>
          <p:cNvPicPr>
            <a:picLocks noGrp="1" noChangeAspect="1"/>
          </p:cNvPicPr>
          <p:nvPr>
            <p:ph idx="1"/>
          </p:nvPr>
        </p:nvPicPr>
        <p:blipFill>
          <a:blip r:embed="rId2"/>
          <a:stretch>
            <a:fillRect/>
          </a:stretch>
        </p:blipFill>
        <p:spPr>
          <a:xfrm>
            <a:off x="1730477" y="2633663"/>
            <a:ext cx="8662220" cy="3924453"/>
          </a:xfrm>
        </p:spPr>
      </p:pic>
    </p:spTree>
    <p:extLst>
      <p:ext uri="{BB962C8B-B14F-4D97-AF65-F5344CB8AC3E}">
        <p14:creationId xmlns:p14="http://schemas.microsoft.com/office/powerpoint/2010/main" val="18517492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353075-5AC4-D385-C125-257B5DD0B175}"/>
              </a:ext>
            </a:extLst>
          </p:cNvPr>
          <p:cNvSpPr>
            <a:spLocks noGrp="1"/>
          </p:cNvSpPr>
          <p:nvPr>
            <p:ph type="title"/>
          </p:nvPr>
        </p:nvSpPr>
        <p:spPr/>
        <p:txBody>
          <a:bodyPr/>
          <a:lstStyle/>
          <a:p>
            <a:r>
              <a:rPr lang="es-MX" dirty="0"/>
              <a:t>Licitación publica </a:t>
            </a:r>
            <a:endParaRPr lang="es-CO" dirty="0"/>
          </a:p>
        </p:txBody>
      </p:sp>
      <p:pic>
        <p:nvPicPr>
          <p:cNvPr id="5" name="Marcador de contenido 4">
            <a:extLst>
              <a:ext uri="{FF2B5EF4-FFF2-40B4-BE49-F238E27FC236}">
                <a16:creationId xmlns:a16="http://schemas.microsoft.com/office/drawing/2014/main" id="{CC57A1F1-FCF0-F623-018A-A7E7D78790DF}"/>
              </a:ext>
            </a:extLst>
          </p:cNvPr>
          <p:cNvPicPr>
            <a:picLocks noGrp="1" noChangeAspect="1"/>
          </p:cNvPicPr>
          <p:nvPr>
            <p:ph idx="1"/>
          </p:nvPr>
        </p:nvPicPr>
        <p:blipFill>
          <a:blip r:embed="rId2"/>
          <a:stretch>
            <a:fillRect/>
          </a:stretch>
        </p:blipFill>
        <p:spPr>
          <a:xfrm>
            <a:off x="3104804" y="2633663"/>
            <a:ext cx="5961755" cy="3565525"/>
          </a:xfrm>
        </p:spPr>
      </p:pic>
    </p:spTree>
    <p:extLst>
      <p:ext uri="{BB962C8B-B14F-4D97-AF65-F5344CB8AC3E}">
        <p14:creationId xmlns:p14="http://schemas.microsoft.com/office/powerpoint/2010/main" val="3402179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54C68-3522-9374-D58A-FF40CC36963F}"/>
              </a:ext>
            </a:extLst>
          </p:cNvPr>
          <p:cNvSpPr>
            <a:spLocks noGrp="1"/>
          </p:cNvSpPr>
          <p:nvPr>
            <p:ph type="title"/>
          </p:nvPr>
        </p:nvSpPr>
        <p:spPr/>
        <p:txBody>
          <a:bodyPr/>
          <a:lstStyle/>
          <a:p>
            <a:r>
              <a:rPr lang="es-MX" dirty="0"/>
              <a:t>Selección abreviada por menor cuantía</a:t>
            </a:r>
            <a:endParaRPr lang="es-CO" dirty="0"/>
          </a:p>
        </p:txBody>
      </p:sp>
      <p:pic>
        <p:nvPicPr>
          <p:cNvPr id="5" name="Marcador de contenido 4">
            <a:extLst>
              <a:ext uri="{FF2B5EF4-FFF2-40B4-BE49-F238E27FC236}">
                <a16:creationId xmlns:a16="http://schemas.microsoft.com/office/drawing/2014/main" id="{66345277-F477-5652-BB08-C40111271453}"/>
              </a:ext>
            </a:extLst>
          </p:cNvPr>
          <p:cNvPicPr>
            <a:picLocks noGrp="1" noChangeAspect="1"/>
          </p:cNvPicPr>
          <p:nvPr>
            <p:ph idx="1"/>
          </p:nvPr>
        </p:nvPicPr>
        <p:blipFill>
          <a:blip r:embed="rId2"/>
          <a:stretch>
            <a:fillRect/>
          </a:stretch>
        </p:blipFill>
        <p:spPr>
          <a:xfrm>
            <a:off x="3647344" y="2633663"/>
            <a:ext cx="4876674" cy="3565525"/>
          </a:xfrm>
        </p:spPr>
      </p:pic>
    </p:spTree>
    <p:extLst>
      <p:ext uri="{BB962C8B-B14F-4D97-AF65-F5344CB8AC3E}">
        <p14:creationId xmlns:p14="http://schemas.microsoft.com/office/powerpoint/2010/main" val="845304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E0036-E859-1BDD-AA4A-B612635C9918}"/>
              </a:ext>
            </a:extLst>
          </p:cNvPr>
          <p:cNvSpPr>
            <a:spLocks noGrp="1"/>
          </p:cNvSpPr>
          <p:nvPr>
            <p:ph type="title"/>
          </p:nvPr>
        </p:nvSpPr>
        <p:spPr/>
        <p:txBody>
          <a:bodyPr>
            <a:normAutofit fontScale="90000"/>
          </a:bodyPr>
          <a:lstStyle/>
          <a:p>
            <a:r>
              <a:rPr lang="es-MX" dirty="0"/>
              <a:t>Selección abreviada por acuerdo marco de precios/instrumento de agregación de demanda </a:t>
            </a:r>
            <a:endParaRPr lang="es-CO" dirty="0"/>
          </a:p>
        </p:txBody>
      </p:sp>
      <p:pic>
        <p:nvPicPr>
          <p:cNvPr id="5" name="Marcador de contenido 4">
            <a:extLst>
              <a:ext uri="{FF2B5EF4-FFF2-40B4-BE49-F238E27FC236}">
                <a16:creationId xmlns:a16="http://schemas.microsoft.com/office/drawing/2014/main" id="{6F167138-6FE3-1159-5AA4-2FBECAA2BAB9}"/>
              </a:ext>
            </a:extLst>
          </p:cNvPr>
          <p:cNvPicPr>
            <a:picLocks noGrp="1" noChangeAspect="1"/>
          </p:cNvPicPr>
          <p:nvPr>
            <p:ph idx="1"/>
          </p:nvPr>
        </p:nvPicPr>
        <p:blipFill>
          <a:blip r:embed="rId2"/>
          <a:stretch>
            <a:fillRect/>
          </a:stretch>
        </p:blipFill>
        <p:spPr>
          <a:xfrm>
            <a:off x="2503781" y="3468555"/>
            <a:ext cx="7163800" cy="1895740"/>
          </a:xfrm>
        </p:spPr>
      </p:pic>
    </p:spTree>
    <p:extLst>
      <p:ext uri="{BB962C8B-B14F-4D97-AF65-F5344CB8AC3E}">
        <p14:creationId xmlns:p14="http://schemas.microsoft.com/office/powerpoint/2010/main" val="357315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97FAC-3389-7BE2-F074-04EAF3058A36}"/>
              </a:ext>
            </a:extLst>
          </p:cNvPr>
          <p:cNvSpPr>
            <a:spLocks noGrp="1"/>
          </p:cNvSpPr>
          <p:nvPr>
            <p:ph type="title"/>
          </p:nvPr>
        </p:nvSpPr>
        <p:spPr/>
        <p:txBody>
          <a:bodyPr>
            <a:normAutofit fontScale="90000"/>
          </a:bodyPr>
          <a:lstStyle/>
          <a:p>
            <a:r>
              <a:rPr lang="es-MX" dirty="0"/>
              <a:t>DISPOSICIONES GENERALES PARA LA ESTRUCTURACIÓN</a:t>
            </a:r>
            <a:endParaRPr lang="es-CO" dirty="0"/>
          </a:p>
        </p:txBody>
      </p:sp>
      <p:pic>
        <p:nvPicPr>
          <p:cNvPr id="5" name="Marcador de contenido 4">
            <a:extLst>
              <a:ext uri="{FF2B5EF4-FFF2-40B4-BE49-F238E27FC236}">
                <a16:creationId xmlns:a16="http://schemas.microsoft.com/office/drawing/2014/main" id="{B59B231D-F438-405B-A639-A5D78FF8CF9F}"/>
              </a:ext>
            </a:extLst>
          </p:cNvPr>
          <p:cNvPicPr>
            <a:picLocks noGrp="1" noChangeAspect="1"/>
          </p:cNvPicPr>
          <p:nvPr>
            <p:ph idx="1"/>
          </p:nvPr>
        </p:nvPicPr>
        <p:blipFill>
          <a:blip r:embed="rId2"/>
          <a:stretch>
            <a:fillRect/>
          </a:stretch>
        </p:blipFill>
        <p:spPr>
          <a:xfrm>
            <a:off x="2548305" y="2633663"/>
            <a:ext cx="7074752" cy="3565525"/>
          </a:xfrm>
        </p:spPr>
      </p:pic>
    </p:spTree>
    <p:extLst>
      <p:ext uri="{BB962C8B-B14F-4D97-AF65-F5344CB8AC3E}">
        <p14:creationId xmlns:p14="http://schemas.microsoft.com/office/powerpoint/2010/main" val="2365216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5E1203-6D2C-4142-6B96-0CCF78840624}"/>
              </a:ext>
            </a:extLst>
          </p:cNvPr>
          <p:cNvSpPr>
            <a:spLocks noGrp="1"/>
          </p:cNvSpPr>
          <p:nvPr>
            <p:ph type="title"/>
          </p:nvPr>
        </p:nvSpPr>
        <p:spPr/>
        <p:txBody>
          <a:bodyPr/>
          <a:lstStyle/>
          <a:p>
            <a:r>
              <a:rPr lang="es-MX" dirty="0"/>
              <a:t>Selección abreviada por subasta inversa</a:t>
            </a:r>
            <a:endParaRPr lang="es-CO" dirty="0"/>
          </a:p>
        </p:txBody>
      </p:sp>
      <p:pic>
        <p:nvPicPr>
          <p:cNvPr id="5" name="Marcador de contenido 4">
            <a:extLst>
              <a:ext uri="{FF2B5EF4-FFF2-40B4-BE49-F238E27FC236}">
                <a16:creationId xmlns:a16="http://schemas.microsoft.com/office/drawing/2014/main" id="{EF33FCA3-A06F-4BE8-EBAD-ACEA30894EBF}"/>
              </a:ext>
            </a:extLst>
          </p:cNvPr>
          <p:cNvPicPr>
            <a:picLocks noGrp="1" noChangeAspect="1"/>
          </p:cNvPicPr>
          <p:nvPr>
            <p:ph idx="1"/>
          </p:nvPr>
        </p:nvPicPr>
        <p:blipFill>
          <a:blip r:embed="rId2"/>
          <a:stretch>
            <a:fillRect/>
          </a:stretch>
        </p:blipFill>
        <p:spPr>
          <a:xfrm>
            <a:off x="3237408" y="2633663"/>
            <a:ext cx="5696547" cy="3565525"/>
          </a:xfrm>
        </p:spPr>
      </p:pic>
    </p:spTree>
    <p:extLst>
      <p:ext uri="{BB962C8B-B14F-4D97-AF65-F5344CB8AC3E}">
        <p14:creationId xmlns:p14="http://schemas.microsoft.com/office/powerpoint/2010/main" val="3452165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15CD6-0747-A07A-3470-564B241C1CEE}"/>
              </a:ext>
            </a:extLst>
          </p:cNvPr>
          <p:cNvSpPr>
            <a:spLocks noGrp="1"/>
          </p:cNvSpPr>
          <p:nvPr>
            <p:ph type="title"/>
          </p:nvPr>
        </p:nvSpPr>
        <p:spPr/>
        <p:txBody>
          <a:bodyPr/>
          <a:lstStyle/>
          <a:p>
            <a:r>
              <a:rPr lang="es-MX" dirty="0"/>
              <a:t>Selección abreviada de bolsa de productos</a:t>
            </a:r>
            <a:endParaRPr lang="es-CO" dirty="0"/>
          </a:p>
        </p:txBody>
      </p:sp>
      <p:pic>
        <p:nvPicPr>
          <p:cNvPr id="5" name="Marcador de contenido 4">
            <a:extLst>
              <a:ext uri="{FF2B5EF4-FFF2-40B4-BE49-F238E27FC236}">
                <a16:creationId xmlns:a16="http://schemas.microsoft.com/office/drawing/2014/main" id="{72AAC637-A2B6-6EEA-840D-2CE2BCFB3D9A}"/>
              </a:ext>
            </a:extLst>
          </p:cNvPr>
          <p:cNvPicPr>
            <a:picLocks noGrp="1" noChangeAspect="1"/>
          </p:cNvPicPr>
          <p:nvPr>
            <p:ph idx="1"/>
          </p:nvPr>
        </p:nvPicPr>
        <p:blipFill>
          <a:blip r:embed="rId2"/>
          <a:stretch>
            <a:fillRect/>
          </a:stretch>
        </p:blipFill>
        <p:spPr>
          <a:xfrm>
            <a:off x="2690935" y="2633663"/>
            <a:ext cx="6789492" cy="3565525"/>
          </a:xfrm>
        </p:spPr>
      </p:pic>
    </p:spTree>
    <p:extLst>
      <p:ext uri="{BB962C8B-B14F-4D97-AF65-F5344CB8AC3E}">
        <p14:creationId xmlns:p14="http://schemas.microsoft.com/office/powerpoint/2010/main" val="3307848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B5C86-D29F-9014-8FA9-636337F60272}"/>
              </a:ext>
            </a:extLst>
          </p:cNvPr>
          <p:cNvSpPr>
            <a:spLocks noGrp="1"/>
          </p:cNvSpPr>
          <p:nvPr>
            <p:ph type="title"/>
          </p:nvPr>
        </p:nvSpPr>
        <p:spPr/>
        <p:txBody>
          <a:bodyPr/>
          <a:lstStyle/>
          <a:p>
            <a:r>
              <a:rPr lang="es-MX" dirty="0"/>
              <a:t>Concurso de méritos</a:t>
            </a:r>
            <a:endParaRPr lang="es-CO" dirty="0"/>
          </a:p>
        </p:txBody>
      </p:sp>
      <p:pic>
        <p:nvPicPr>
          <p:cNvPr id="5" name="Marcador de contenido 4">
            <a:extLst>
              <a:ext uri="{FF2B5EF4-FFF2-40B4-BE49-F238E27FC236}">
                <a16:creationId xmlns:a16="http://schemas.microsoft.com/office/drawing/2014/main" id="{D2D35162-0644-E299-34AB-BAE0C8E139C4}"/>
              </a:ext>
            </a:extLst>
          </p:cNvPr>
          <p:cNvPicPr>
            <a:picLocks noGrp="1" noChangeAspect="1"/>
          </p:cNvPicPr>
          <p:nvPr>
            <p:ph idx="1"/>
          </p:nvPr>
        </p:nvPicPr>
        <p:blipFill>
          <a:blip r:embed="rId2"/>
          <a:stretch>
            <a:fillRect/>
          </a:stretch>
        </p:blipFill>
        <p:spPr>
          <a:xfrm>
            <a:off x="3028896" y="2633663"/>
            <a:ext cx="6113571" cy="3565525"/>
          </a:xfrm>
        </p:spPr>
      </p:pic>
    </p:spTree>
    <p:extLst>
      <p:ext uri="{BB962C8B-B14F-4D97-AF65-F5344CB8AC3E}">
        <p14:creationId xmlns:p14="http://schemas.microsoft.com/office/powerpoint/2010/main" val="1753027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0C42ED3-8DC6-D4F2-F19E-367DB22E3339}"/>
              </a:ext>
            </a:extLst>
          </p:cNvPr>
          <p:cNvPicPr>
            <a:picLocks noChangeAspect="1"/>
          </p:cNvPicPr>
          <p:nvPr/>
        </p:nvPicPr>
        <p:blipFill>
          <a:blip r:embed="rId2"/>
          <a:stretch>
            <a:fillRect/>
          </a:stretch>
        </p:blipFill>
        <p:spPr>
          <a:xfrm>
            <a:off x="2172929" y="1790471"/>
            <a:ext cx="7541341" cy="4049890"/>
          </a:xfrm>
          <a:prstGeom prst="rect">
            <a:avLst/>
          </a:prstGeom>
        </p:spPr>
      </p:pic>
    </p:spTree>
    <p:extLst>
      <p:ext uri="{BB962C8B-B14F-4D97-AF65-F5344CB8AC3E}">
        <p14:creationId xmlns:p14="http://schemas.microsoft.com/office/powerpoint/2010/main" val="4208902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D206C07-EB34-7D80-239E-3B618C387979}"/>
              </a:ext>
            </a:extLst>
          </p:cNvPr>
          <p:cNvPicPr>
            <a:picLocks noChangeAspect="1"/>
          </p:cNvPicPr>
          <p:nvPr/>
        </p:nvPicPr>
        <p:blipFill>
          <a:blip r:embed="rId2"/>
          <a:stretch>
            <a:fillRect/>
          </a:stretch>
        </p:blipFill>
        <p:spPr>
          <a:xfrm>
            <a:off x="2710793" y="0"/>
            <a:ext cx="6770414" cy="6858000"/>
          </a:xfrm>
          <a:prstGeom prst="rect">
            <a:avLst/>
          </a:prstGeom>
        </p:spPr>
      </p:pic>
    </p:spTree>
    <p:extLst>
      <p:ext uri="{BB962C8B-B14F-4D97-AF65-F5344CB8AC3E}">
        <p14:creationId xmlns:p14="http://schemas.microsoft.com/office/powerpoint/2010/main" val="2886981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21AF5EB-0B6D-0686-D668-F384D4D49AEF}"/>
              </a:ext>
            </a:extLst>
          </p:cNvPr>
          <p:cNvPicPr>
            <a:picLocks noChangeAspect="1"/>
          </p:cNvPicPr>
          <p:nvPr/>
        </p:nvPicPr>
        <p:blipFill>
          <a:blip r:embed="rId2"/>
          <a:stretch>
            <a:fillRect/>
          </a:stretch>
        </p:blipFill>
        <p:spPr>
          <a:xfrm>
            <a:off x="1268811" y="0"/>
            <a:ext cx="9654378" cy="6858000"/>
          </a:xfrm>
          <a:prstGeom prst="rect">
            <a:avLst/>
          </a:prstGeom>
        </p:spPr>
      </p:pic>
    </p:spTree>
    <p:extLst>
      <p:ext uri="{BB962C8B-B14F-4D97-AF65-F5344CB8AC3E}">
        <p14:creationId xmlns:p14="http://schemas.microsoft.com/office/powerpoint/2010/main" val="227940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D736F0-75B2-CE4F-8E0E-DA30057A0DE4}"/>
              </a:ext>
            </a:extLst>
          </p:cNvPr>
          <p:cNvSpPr>
            <a:spLocks noGrp="1"/>
          </p:cNvSpPr>
          <p:nvPr>
            <p:ph type="title"/>
          </p:nvPr>
        </p:nvSpPr>
        <p:spPr/>
        <p:txBody>
          <a:bodyPr/>
          <a:lstStyle/>
          <a:p>
            <a:r>
              <a:rPr lang="es-MX" dirty="0"/>
              <a:t>Contratación directa</a:t>
            </a:r>
            <a:endParaRPr lang="es-CO" dirty="0"/>
          </a:p>
        </p:txBody>
      </p:sp>
      <p:pic>
        <p:nvPicPr>
          <p:cNvPr id="5" name="Marcador de contenido 4">
            <a:extLst>
              <a:ext uri="{FF2B5EF4-FFF2-40B4-BE49-F238E27FC236}">
                <a16:creationId xmlns:a16="http://schemas.microsoft.com/office/drawing/2014/main" id="{70C3D26F-C4A3-3A02-0C7A-1B98FB05C150}"/>
              </a:ext>
            </a:extLst>
          </p:cNvPr>
          <p:cNvPicPr>
            <a:picLocks noGrp="1" noChangeAspect="1"/>
          </p:cNvPicPr>
          <p:nvPr>
            <p:ph idx="1"/>
          </p:nvPr>
        </p:nvPicPr>
        <p:blipFill>
          <a:blip r:embed="rId2"/>
          <a:stretch>
            <a:fillRect/>
          </a:stretch>
        </p:blipFill>
        <p:spPr>
          <a:xfrm>
            <a:off x="2965808" y="3430450"/>
            <a:ext cx="6239746" cy="1971950"/>
          </a:xfrm>
        </p:spPr>
      </p:pic>
    </p:spTree>
    <p:extLst>
      <p:ext uri="{BB962C8B-B14F-4D97-AF65-F5344CB8AC3E}">
        <p14:creationId xmlns:p14="http://schemas.microsoft.com/office/powerpoint/2010/main" val="2429688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8A1BE-238A-70B5-2BAB-C7D6B5EEA887}"/>
              </a:ext>
            </a:extLst>
          </p:cNvPr>
          <p:cNvSpPr>
            <a:spLocks noGrp="1"/>
          </p:cNvSpPr>
          <p:nvPr>
            <p:ph type="title"/>
          </p:nvPr>
        </p:nvSpPr>
        <p:spPr/>
        <p:txBody>
          <a:bodyPr/>
          <a:lstStyle/>
          <a:p>
            <a:r>
              <a:rPr lang="es-MX" dirty="0"/>
              <a:t>RIESGOS</a:t>
            </a:r>
            <a:endParaRPr lang="es-CO" dirty="0"/>
          </a:p>
        </p:txBody>
      </p:sp>
      <p:pic>
        <p:nvPicPr>
          <p:cNvPr id="5" name="Marcador de contenido 4">
            <a:extLst>
              <a:ext uri="{FF2B5EF4-FFF2-40B4-BE49-F238E27FC236}">
                <a16:creationId xmlns:a16="http://schemas.microsoft.com/office/drawing/2014/main" id="{CCF8CD5B-80E2-10A7-5121-C4A7C265A613}"/>
              </a:ext>
            </a:extLst>
          </p:cNvPr>
          <p:cNvPicPr>
            <a:picLocks noGrp="1" noChangeAspect="1"/>
          </p:cNvPicPr>
          <p:nvPr>
            <p:ph sz="half" idx="1"/>
          </p:nvPr>
        </p:nvPicPr>
        <p:blipFill>
          <a:blip r:embed="rId2"/>
          <a:stretch>
            <a:fillRect/>
          </a:stretch>
        </p:blipFill>
        <p:spPr>
          <a:xfrm>
            <a:off x="639763" y="3074002"/>
            <a:ext cx="5211762" cy="2684847"/>
          </a:xfrm>
        </p:spPr>
      </p:pic>
      <p:pic>
        <p:nvPicPr>
          <p:cNvPr id="9" name="Marcador de contenido 8">
            <a:extLst>
              <a:ext uri="{FF2B5EF4-FFF2-40B4-BE49-F238E27FC236}">
                <a16:creationId xmlns:a16="http://schemas.microsoft.com/office/drawing/2014/main" id="{5F91347B-0D96-FA3A-6DB8-D3811973C11A}"/>
              </a:ext>
            </a:extLst>
          </p:cNvPr>
          <p:cNvPicPr>
            <a:picLocks noGrp="1" noChangeAspect="1"/>
          </p:cNvPicPr>
          <p:nvPr>
            <p:ph sz="half" idx="2"/>
          </p:nvPr>
        </p:nvPicPr>
        <p:blipFill>
          <a:blip r:embed="rId3"/>
          <a:stretch>
            <a:fillRect/>
          </a:stretch>
        </p:blipFill>
        <p:spPr>
          <a:xfrm>
            <a:off x="6318250" y="3198126"/>
            <a:ext cx="5213350" cy="2436599"/>
          </a:xfrm>
        </p:spPr>
      </p:pic>
    </p:spTree>
    <p:extLst>
      <p:ext uri="{BB962C8B-B14F-4D97-AF65-F5344CB8AC3E}">
        <p14:creationId xmlns:p14="http://schemas.microsoft.com/office/powerpoint/2010/main" val="13564397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4242C8E7-768A-45A5-3CAA-892CBEEE8F8D}"/>
              </a:ext>
            </a:extLst>
          </p:cNvPr>
          <p:cNvPicPr>
            <a:picLocks noGrp="1" noChangeAspect="1"/>
          </p:cNvPicPr>
          <p:nvPr>
            <p:ph sz="half" idx="4294967295"/>
          </p:nvPr>
        </p:nvPicPr>
        <p:blipFill>
          <a:blip r:embed="rId2"/>
          <a:stretch>
            <a:fillRect/>
          </a:stretch>
        </p:blipFill>
        <p:spPr>
          <a:xfrm>
            <a:off x="4183626" y="913019"/>
            <a:ext cx="3824748" cy="5461146"/>
          </a:xfrm>
        </p:spPr>
      </p:pic>
    </p:spTree>
    <p:extLst>
      <p:ext uri="{BB962C8B-B14F-4D97-AF65-F5344CB8AC3E}">
        <p14:creationId xmlns:p14="http://schemas.microsoft.com/office/powerpoint/2010/main" val="7054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D239A3E-FCDA-1015-AC00-5722581957DE}"/>
              </a:ext>
            </a:extLst>
          </p:cNvPr>
          <p:cNvPicPr>
            <a:picLocks noChangeAspect="1"/>
          </p:cNvPicPr>
          <p:nvPr/>
        </p:nvPicPr>
        <p:blipFill>
          <a:blip r:embed="rId2"/>
          <a:stretch>
            <a:fillRect/>
          </a:stretch>
        </p:blipFill>
        <p:spPr>
          <a:xfrm>
            <a:off x="3491333" y="558073"/>
            <a:ext cx="5209334" cy="4962739"/>
          </a:xfrm>
          <a:prstGeom prst="rect">
            <a:avLst/>
          </a:prstGeom>
        </p:spPr>
      </p:pic>
    </p:spTree>
    <p:extLst>
      <p:ext uri="{BB962C8B-B14F-4D97-AF65-F5344CB8AC3E}">
        <p14:creationId xmlns:p14="http://schemas.microsoft.com/office/powerpoint/2010/main" val="191744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B7DE40-0FDD-09DC-A036-60E62121B00B}"/>
              </a:ext>
            </a:extLst>
          </p:cNvPr>
          <p:cNvPicPr>
            <a:picLocks noChangeAspect="1"/>
          </p:cNvPicPr>
          <p:nvPr/>
        </p:nvPicPr>
        <p:blipFill>
          <a:blip r:embed="rId2"/>
          <a:stretch>
            <a:fillRect/>
          </a:stretch>
        </p:blipFill>
        <p:spPr>
          <a:xfrm>
            <a:off x="1913941" y="190048"/>
            <a:ext cx="8364117" cy="6477904"/>
          </a:xfrm>
          <a:prstGeom prst="rect">
            <a:avLst/>
          </a:prstGeom>
        </p:spPr>
      </p:pic>
    </p:spTree>
    <p:extLst>
      <p:ext uri="{BB962C8B-B14F-4D97-AF65-F5344CB8AC3E}">
        <p14:creationId xmlns:p14="http://schemas.microsoft.com/office/powerpoint/2010/main" val="1938691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36E15D9-2F83-A1AC-F583-1B5F8375CD12}"/>
              </a:ext>
            </a:extLst>
          </p:cNvPr>
          <p:cNvPicPr>
            <a:picLocks noChangeAspect="1"/>
          </p:cNvPicPr>
          <p:nvPr/>
        </p:nvPicPr>
        <p:blipFill>
          <a:blip r:embed="rId2"/>
          <a:stretch>
            <a:fillRect/>
          </a:stretch>
        </p:blipFill>
        <p:spPr>
          <a:xfrm>
            <a:off x="2720047" y="882406"/>
            <a:ext cx="6568146" cy="4805555"/>
          </a:xfrm>
          <a:prstGeom prst="rect">
            <a:avLst/>
          </a:prstGeom>
        </p:spPr>
      </p:pic>
    </p:spTree>
    <p:extLst>
      <p:ext uri="{BB962C8B-B14F-4D97-AF65-F5344CB8AC3E}">
        <p14:creationId xmlns:p14="http://schemas.microsoft.com/office/powerpoint/2010/main" val="1154369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847A7D2-41DB-4085-F5B3-CC100B9E93AC}"/>
              </a:ext>
            </a:extLst>
          </p:cNvPr>
          <p:cNvPicPr>
            <a:picLocks noChangeAspect="1"/>
          </p:cNvPicPr>
          <p:nvPr/>
        </p:nvPicPr>
        <p:blipFill>
          <a:blip r:embed="rId2"/>
          <a:stretch>
            <a:fillRect/>
          </a:stretch>
        </p:blipFill>
        <p:spPr>
          <a:xfrm>
            <a:off x="3057101" y="580627"/>
            <a:ext cx="6077798" cy="5696745"/>
          </a:xfrm>
          <a:prstGeom prst="rect">
            <a:avLst/>
          </a:prstGeom>
        </p:spPr>
      </p:pic>
    </p:spTree>
    <p:extLst>
      <p:ext uri="{BB962C8B-B14F-4D97-AF65-F5344CB8AC3E}">
        <p14:creationId xmlns:p14="http://schemas.microsoft.com/office/powerpoint/2010/main" val="319154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2DE3D71-1744-2565-E6B3-2C5024603EBE}"/>
              </a:ext>
            </a:extLst>
          </p:cNvPr>
          <p:cNvPicPr>
            <a:picLocks noChangeAspect="1"/>
          </p:cNvPicPr>
          <p:nvPr/>
        </p:nvPicPr>
        <p:blipFill>
          <a:blip r:embed="rId2"/>
          <a:stretch>
            <a:fillRect/>
          </a:stretch>
        </p:blipFill>
        <p:spPr>
          <a:xfrm>
            <a:off x="1956810" y="442495"/>
            <a:ext cx="8278380" cy="5973009"/>
          </a:xfrm>
          <a:prstGeom prst="rect">
            <a:avLst/>
          </a:prstGeom>
        </p:spPr>
      </p:pic>
    </p:spTree>
    <p:extLst>
      <p:ext uri="{BB962C8B-B14F-4D97-AF65-F5344CB8AC3E}">
        <p14:creationId xmlns:p14="http://schemas.microsoft.com/office/powerpoint/2010/main" val="300842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991E414-DBA4-6A31-454C-0203B250D372}"/>
              </a:ext>
            </a:extLst>
          </p:cNvPr>
          <p:cNvPicPr>
            <a:picLocks noChangeAspect="1"/>
          </p:cNvPicPr>
          <p:nvPr/>
        </p:nvPicPr>
        <p:blipFill>
          <a:blip r:embed="rId2"/>
          <a:stretch>
            <a:fillRect/>
          </a:stretch>
        </p:blipFill>
        <p:spPr>
          <a:xfrm>
            <a:off x="1942520" y="961680"/>
            <a:ext cx="8306959" cy="4934639"/>
          </a:xfrm>
          <a:prstGeom prst="rect">
            <a:avLst/>
          </a:prstGeom>
        </p:spPr>
      </p:pic>
    </p:spTree>
    <p:extLst>
      <p:ext uri="{BB962C8B-B14F-4D97-AF65-F5344CB8AC3E}">
        <p14:creationId xmlns:p14="http://schemas.microsoft.com/office/powerpoint/2010/main" val="3451572950"/>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88</TotalTime>
  <Words>368</Words>
  <Application>Microsoft Office PowerPoint</Application>
  <PresentationFormat>Panorámica</PresentationFormat>
  <Paragraphs>55</Paragraphs>
  <Slides>71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71</vt:i4>
      </vt:variant>
    </vt:vector>
  </HeadingPairs>
  <TitlesOfParts>
    <vt:vector size="74" baseType="lpstr">
      <vt:lpstr>Arial</vt:lpstr>
      <vt:lpstr>Grandview Display</vt:lpstr>
      <vt:lpstr>DashVTI</vt:lpstr>
      <vt:lpstr>PRESENTACIÓN MANUAL DE CONTRATACIÓN</vt:lpstr>
      <vt:lpstr>PROCEDIMIENTOS PARA DESARROLLAR LA GESTIÓN CONTRACTUAL - PRIMERA ETAPA</vt:lpstr>
      <vt:lpstr>ETAPA PRECONTRACTUAL – SEGUNDA ETAPA</vt:lpstr>
      <vt:lpstr>Presentación de PowerPoint</vt:lpstr>
      <vt:lpstr>PREPARACIÓN DEL PLAN ANUAL DE ADQUISICIONES - PAA</vt:lpstr>
      <vt:lpstr>DISPOSICIONES GENERALES PARA LA ESTRUCTURACIÓN</vt:lpstr>
      <vt:lpstr>Presentación de PowerPoint</vt:lpstr>
      <vt:lpstr>Presentación de PowerPoint</vt:lpstr>
      <vt:lpstr>Presentación de PowerPoint</vt:lpstr>
      <vt:lpstr>Presentación de PowerPoint</vt:lpstr>
      <vt:lpstr>ESTUDIOS Y DOCUMENTOS PREVIOS</vt:lpstr>
      <vt:lpstr>DETALLES DE LAS SALIDAS ESPERADAS</vt:lpstr>
      <vt:lpstr>CONSTITUCIÓN DEL PROYECTO/ ABASTECIMIENTO ESTRATÉGICO</vt:lpstr>
      <vt:lpstr>PLANTEAMIENTO DEL PROBLEMA</vt:lpstr>
      <vt:lpstr>Presentación de PowerPoint</vt:lpstr>
      <vt:lpstr>Objetivos y alcance del proyecto: S.M.A.R.T: Específico, Medible, Alcanzable, Relevante, Tiempo </vt:lpstr>
      <vt:lpstr>Recomendaciones para la construcción de objetivos</vt:lpstr>
      <vt:lpstr>Estructura </vt:lpstr>
      <vt:lpstr>Relación con los indicadores </vt:lpstr>
      <vt:lpstr>Justificación</vt:lpstr>
      <vt:lpstr>Estudio estratégico y sectorial</vt:lpstr>
      <vt:lpstr>Presentación de PowerPoint</vt:lpstr>
      <vt:lpstr>Estudio técnico y ambiental </vt:lpstr>
      <vt:lpstr>Estructura Desglosada del Trabajo o Work Breakdown Structure</vt:lpstr>
      <vt:lpstr>Presentación de PowerPoint</vt:lpstr>
      <vt:lpstr>Presentación de PowerPoint</vt:lpstr>
      <vt:lpstr>Presentación de PowerPoint</vt:lpstr>
      <vt:lpstr>Cronograma </vt:lpstr>
      <vt:lpstr>Definir las actividades</vt:lpstr>
      <vt:lpstr>Inicio a final (SF)</vt:lpstr>
      <vt:lpstr>Secuencia por dependencias </vt:lpstr>
      <vt:lpstr>Adelantos y retrasos </vt:lpstr>
      <vt:lpstr>Análisis de datos</vt:lpstr>
      <vt:lpstr>Estimar la duración de las actividades</vt:lpstr>
      <vt:lpstr>Afinar el cronograma</vt:lpstr>
      <vt:lpstr>Algunos ejemplos de cronogramas</vt:lpstr>
      <vt:lpstr>Diagrama de red</vt:lpstr>
      <vt:lpstr>Estudio ambiental</vt:lpstr>
      <vt:lpstr>Estudio organizacional y administrativo</vt:lpstr>
      <vt:lpstr>Estudio legal</vt:lpstr>
      <vt:lpstr>Presentación de PowerPoint</vt:lpstr>
      <vt:lpstr>Presentación de PowerPoint</vt:lpstr>
      <vt:lpstr>Estudios de apoyo y otros soportes</vt:lpstr>
      <vt:lpstr>Estudio de mercado</vt:lpstr>
      <vt:lpstr>Pilares estructurales del estudio de mercado</vt:lpstr>
      <vt:lpstr>Producto </vt:lpstr>
      <vt:lpstr>Estructura lógica </vt:lpstr>
      <vt:lpstr>Clasificador de bienes y servicios</vt:lpstr>
      <vt:lpstr>Análisis de la demanda</vt:lpstr>
      <vt:lpstr>Análisis de la oferta</vt:lpstr>
      <vt:lpstr>Estudio financiero</vt:lpstr>
      <vt:lpstr>Presentación de PowerPoint</vt:lpstr>
      <vt:lpstr>Presentación de PowerPoint</vt:lpstr>
      <vt:lpstr>Presentación de PowerPoint</vt:lpstr>
      <vt:lpstr>Condiciones generales de la modalidad de selección del contrato</vt:lpstr>
      <vt:lpstr>Modalidad de selección y su justificación jurídica</vt:lpstr>
      <vt:lpstr>Licitación publica </vt:lpstr>
      <vt:lpstr>Selección abreviada por menor cuantía</vt:lpstr>
      <vt:lpstr>Selección abreviada por acuerdo marco de precios/instrumento de agregación de demanda </vt:lpstr>
      <vt:lpstr>Selección abreviada por subasta inversa</vt:lpstr>
      <vt:lpstr>Selección abreviada de bolsa de productos</vt:lpstr>
      <vt:lpstr>Concurso de méritos</vt:lpstr>
      <vt:lpstr>Presentación de PowerPoint</vt:lpstr>
      <vt:lpstr>Presentación de PowerPoint</vt:lpstr>
      <vt:lpstr>Presentación de PowerPoint</vt:lpstr>
      <vt:lpstr>Contratación directa</vt:lpstr>
      <vt:lpstr>RIESGOS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castro lopez</dc:creator>
  <cp:lastModifiedBy>109 ALQUILER</cp:lastModifiedBy>
  <cp:revision>2</cp:revision>
  <dcterms:created xsi:type="dcterms:W3CDTF">2025-03-03T18:02:22Z</dcterms:created>
  <dcterms:modified xsi:type="dcterms:W3CDTF">2025-11-27T19:25:21Z</dcterms:modified>
</cp:coreProperties>
</file>